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546" r:id="rId6"/>
    <p:sldId id="268" r:id="rId7"/>
    <p:sldId id="269" r:id="rId8"/>
    <p:sldId id="270" r:id="rId9"/>
    <p:sldId id="271" r:id="rId10"/>
    <p:sldId id="279" r:id="rId11"/>
    <p:sldId id="278" r:id="rId12"/>
    <p:sldId id="617" r:id="rId13"/>
    <p:sldId id="608" r:id="rId14"/>
    <p:sldId id="609" r:id="rId15"/>
    <p:sldId id="610" r:id="rId16"/>
    <p:sldId id="611" r:id="rId17"/>
    <p:sldId id="612" r:id="rId18"/>
    <p:sldId id="613" r:id="rId19"/>
    <p:sldId id="614" r:id="rId20"/>
    <p:sldId id="615" r:id="rId21"/>
    <p:sldId id="616" r:id="rId22"/>
    <p:sldId id="547" r:id="rId23"/>
    <p:sldId id="549" r:id="rId24"/>
    <p:sldId id="280" r:id="rId25"/>
    <p:sldId id="281" r:id="rId26"/>
    <p:sldId id="282" r:id="rId27"/>
    <p:sldId id="545"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C"/>
    <a:srgbClr val="E5EAEC"/>
    <a:srgbClr val="7590A3"/>
    <a:srgbClr val="A1C28B"/>
    <a:srgbClr val="083B5D"/>
    <a:srgbClr val="056D90"/>
    <a:srgbClr val="46006A"/>
    <a:srgbClr val="D6A629"/>
    <a:srgbClr val="768D99"/>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3453" autoAdjust="0"/>
  </p:normalViewPr>
  <p:slideViewPr>
    <p:cSldViewPr snapToGrid="0">
      <p:cViewPr varScale="1">
        <p:scale>
          <a:sx n="67" d="100"/>
          <a:sy n="67" d="100"/>
        </p:scale>
        <p:origin x="468" y="66"/>
      </p:cViewPr>
      <p:guideLst/>
    </p:cSldViewPr>
  </p:slideViewPr>
  <p:outlineViewPr>
    <p:cViewPr>
      <p:scale>
        <a:sx n="33" d="100"/>
        <a:sy n="33" d="100"/>
      </p:scale>
      <p:origin x="0" y="0"/>
    </p:cViewPr>
  </p:outlineViewPr>
  <p:notesTextViewPr>
    <p:cViewPr>
      <p:scale>
        <a:sx n="3" d="2"/>
        <a:sy n="3" d="2"/>
      </p:scale>
      <p:origin x="0" y="-288"/>
    </p:cViewPr>
  </p:notesTextViewPr>
  <p:sorterViewPr>
    <p:cViewPr>
      <p:scale>
        <a:sx n="100" d="100"/>
        <a:sy n="100" d="100"/>
      </p:scale>
      <p:origin x="0" y="-726"/>
    </p:cViewPr>
  </p:sorterViewPr>
  <p:notesViewPr>
    <p:cSldViewPr snapToGrid="0">
      <p:cViewPr varScale="1">
        <p:scale>
          <a:sx n="84" d="100"/>
          <a:sy n="84" d="100"/>
        </p:scale>
        <p:origin x="387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200" b="1" dirty="0">
              <a:solidFill>
                <a:schemeClr val="tx1"/>
              </a:solidFill>
            </a:rPr>
            <a:t>Partner Portal Overview</a:t>
          </a:r>
          <a:endParaRPr lang="en-US" sz="3200" dirty="0">
            <a:solidFill>
              <a:schemeClr val="tx1"/>
            </a:solidFill>
          </a:endParaRP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dirty="0"/>
            <a:t>Introduce new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23334F32-E27D-4DB5-A7EC-F8BC60A8B892}">
      <dgm:prSet custT="1"/>
      <dgm:spPr/>
      <dgm:t>
        <a:bodyPr/>
        <a:lstStyle/>
        <a:p>
          <a:r>
            <a:rPr lang="en-US" sz="2400" dirty="0"/>
            <a:t>Access Management </a:t>
          </a:r>
        </a:p>
      </dgm:t>
    </dgm:pt>
    <dgm:pt modelId="{AA1B360D-21B2-403F-9EE6-FA9AF7EA00CA}" type="parTrans" cxnId="{1275AF2A-3FFC-4E60-BC4B-AA2A8E245503}">
      <dgm:prSet/>
      <dgm:spPr/>
      <dgm:t>
        <a:bodyPr/>
        <a:lstStyle/>
        <a:p>
          <a:endParaRPr lang="en-US"/>
        </a:p>
      </dgm:t>
    </dgm:pt>
    <dgm:pt modelId="{A8E01F14-7C76-45DE-B2BD-80EA30EBE086}" type="sibTrans" cxnId="{1275AF2A-3FFC-4E60-BC4B-AA2A8E245503}">
      <dgm:prSet/>
      <dgm:spPr/>
      <dgm:t>
        <a:bodyPr/>
        <a:lstStyle/>
        <a:p>
          <a:endParaRPr lang="en-US"/>
        </a:p>
      </dgm:t>
    </dgm:pt>
    <dgm:pt modelId="{1D0A662E-FB26-4D1E-B9CB-6D52F85D506A}">
      <dgm:prSet custT="1"/>
      <dgm:spPr/>
      <dgm:t>
        <a:bodyPr/>
        <a:lstStyle/>
        <a:p>
          <a:r>
            <a:rPr lang="en-US" sz="2400" dirty="0"/>
            <a:t>Member Report Basics</a:t>
          </a:r>
        </a:p>
      </dgm:t>
    </dgm:pt>
    <dgm:pt modelId="{80A7B79C-441E-4B63-A2C1-7C7E1F0F6EEA}" type="parTrans" cxnId="{43EE9DB7-5EDD-4CD7-9E10-75EEE5DBF175}">
      <dgm:prSet/>
      <dgm:spPr/>
      <dgm:t>
        <a:bodyPr/>
        <a:lstStyle/>
        <a:p>
          <a:endParaRPr lang="en-US"/>
        </a:p>
      </dgm:t>
    </dgm:pt>
    <dgm:pt modelId="{C1D733F5-2CF5-46B6-9220-D0AFB34778A3}" type="sibTrans" cxnId="{43EE9DB7-5EDD-4CD7-9E10-75EEE5DBF175}">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Y="48320" custLinFactNeighborX="36153" custLinFactNeighborY="-23514">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5004" custLinFactNeighborX="365">
        <dgm:presLayoutVars>
          <dgm:bulletEnabled val="1"/>
        </dgm:presLayoutVars>
      </dgm:prSet>
      <dgm:spPr/>
    </dgm:pt>
  </dgm:ptLst>
  <dgm:cxnLst>
    <dgm:cxn modelId="{8201E81B-5D26-4C33-A700-9CD74E63DBF1}" type="presOf" srcId="{23334F32-E27D-4DB5-A7EC-F8BC60A8B892}" destId="{9CA56169-D798-4E42-A4EB-0F09B9AAD6B9}" srcOrd="0" destOrd="1" presId="urn:microsoft.com/office/officeart/2005/8/layout/list1"/>
    <dgm:cxn modelId="{0CDA5F28-7DD9-4BB4-830E-E3B6DB98D12C}" type="presOf" srcId="{DEFAE5E3-09DF-49FA-BAB5-CFA755FBF0ED}" destId="{BD46FEA6-312F-4FB4-A26E-4B456928D1E6}" srcOrd="0" destOrd="0" presId="urn:microsoft.com/office/officeart/2005/8/layout/list1"/>
    <dgm:cxn modelId="{1275AF2A-3FFC-4E60-BC4B-AA2A8E245503}" srcId="{AA808E5E-9525-43BC-B512-20F4C30A47DC}" destId="{23334F32-E27D-4DB5-A7EC-F8BC60A8B892}" srcOrd="1" destOrd="0" parTransId="{AA1B360D-21B2-403F-9EE6-FA9AF7EA00CA}" sibTransId="{A8E01F14-7C76-45DE-B2BD-80EA30EBE086}"/>
    <dgm:cxn modelId="{FA408232-7430-410D-BB04-53D4D5A8D426}" srcId="{DEFAE5E3-09DF-49FA-BAB5-CFA755FBF0ED}" destId="{AA808E5E-9525-43BC-B512-20F4C30A47DC}" srcOrd="0" destOrd="0" parTransId="{761FD1A6-1B09-4977-9A6D-AAFDA80892D8}" sibTransId="{30A44879-81FA-4768-B6A4-E8CB781C94C0}"/>
    <dgm:cxn modelId="{3523CE66-172B-4F4F-A2BE-EA369DBE10AD}" type="presOf" srcId="{AA808E5E-9525-43BC-B512-20F4C30A47DC}" destId="{96FC0618-FAAB-4CE0-AFB9-00589DA648B8}" srcOrd="1" destOrd="0" presId="urn:microsoft.com/office/officeart/2005/8/layout/list1"/>
    <dgm:cxn modelId="{032B0F6F-C856-4957-AE61-5F84C77ECE2A}" type="presOf" srcId="{AA808E5E-9525-43BC-B512-20F4C30A47DC}" destId="{2D91FFF4-3979-4EF8-90A0-1F0DBF4265F9}" srcOrd="0" destOrd="0"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F94E5F9B-8877-4954-B8FB-E9ADEB903EBB}" type="presOf" srcId="{1D0A662E-FB26-4D1E-B9CB-6D52F85D506A}" destId="{9CA56169-D798-4E42-A4EB-0F09B9AAD6B9}" srcOrd="0" destOrd="2" presId="urn:microsoft.com/office/officeart/2005/8/layout/list1"/>
    <dgm:cxn modelId="{43EE9DB7-5EDD-4CD7-9E10-75EEE5DBF175}" srcId="{AA808E5E-9525-43BC-B512-20F4C30A47DC}" destId="{1D0A662E-FB26-4D1E-B9CB-6D52F85D506A}" srcOrd="2" destOrd="0" parTransId="{80A7B79C-441E-4B63-A2C1-7C7E1F0F6EEA}" sibTransId="{C1D733F5-2CF5-46B6-9220-D0AFB34778A3}"/>
    <dgm:cxn modelId="{94B24BCA-76F7-4C09-99F9-A99DFB92C53E}" type="presOf" srcId="{92390612-8E26-455A-872A-8B7EC75FBD04}" destId="{9CA56169-D798-4E42-A4EB-0F09B9AAD6B9}" srcOrd="0" destOrd="0" presId="urn:microsoft.com/office/officeart/2005/8/layout/list1"/>
    <dgm:cxn modelId="{78485E7A-A701-4B0A-B175-D8AC1EF18C0F}" type="presParOf" srcId="{BD46FEA6-312F-4FB4-A26E-4B456928D1E6}" destId="{6C654804-B5A9-4730-8CDC-6D74ADAC9BF3}" srcOrd="0" destOrd="0" presId="urn:microsoft.com/office/officeart/2005/8/layout/list1"/>
    <dgm:cxn modelId="{AEA7F500-ED1B-483A-80B9-AB4D49426A62}" type="presParOf" srcId="{6C654804-B5A9-4730-8CDC-6D74ADAC9BF3}" destId="{2D91FFF4-3979-4EF8-90A0-1F0DBF4265F9}" srcOrd="0" destOrd="0" presId="urn:microsoft.com/office/officeart/2005/8/layout/list1"/>
    <dgm:cxn modelId="{4C81A22F-5D66-49AB-9EB7-299D8A657BA0}" type="presParOf" srcId="{6C654804-B5A9-4730-8CDC-6D74ADAC9BF3}" destId="{96FC0618-FAAB-4CE0-AFB9-00589DA648B8}" srcOrd="1" destOrd="0" presId="urn:microsoft.com/office/officeart/2005/8/layout/list1"/>
    <dgm:cxn modelId="{5C0BEBBE-E41C-4C5D-ADD3-4AC1984F3ECD}" type="presParOf" srcId="{BD46FEA6-312F-4FB4-A26E-4B456928D1E6}" destId="{B05A004C-6FFA-4582-98CF-C9BF4639C08A}" srcOrd="1" destOrd="0" presId="urn:microsoft.com/office/officeart/2005/8/layout/list1"/>
    <dgm:cxn modelId="{56F69786-4398-439B-8539-DEEED6AF464E}"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2B9E02-E2C4-443E-BB32-CEF665CC85C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C26246A-93AF-4DC7-B640-951D4CFC4B87}">
      <dgm:prSet/>
      <dgm:spPr/>
      <dgm:t>
        <a:bodyPr/>
        <a:lstStyle/>
        <a:p>
          <a:r>
            <a:rPr lang="en-CA" b="0" dirty="0"/>
            <a:t>Access Management provides the ability to define user roles based on security within the </a:t>
          </a:r>
          <a:r>
            <a:rPr lang="en-CA" b="0" dirty="0">
              <a:solidFill>
                <a:schemeClr val="tx2">
                  <a:lumMod val="50000"/>
                </a:schemeClr>
              </a:solidFill>
            </a:rPr>
            <a:t>Partner Access </a:t>
          </a:r>
          <a:r>
            <a:rPr lang="en-CA" b="0" dirty="0"/>
            <a:t>Portal. </a:t>
          </a:r>
          <a:endParaRPr lang="en-US" dirty="0"/>
        </a:p>
      </dgm:t>
    </dgm:pt>
    <dgm:pt modelId="{B8C38592-EC5A-4A33-9D48-E4B642821BE7}" type="parTrans" cxnId="{B7E7B643-D71C-4CD0-AB70-605086D309D0}">
      <dgm:prSet/>
      <dgm:spPr/>
      <dgm:t>
        <a:bodyPr/>
        <a:lstStyle/>
        <a:p>
          <a:endParaRPr lang="en-US"/>
        </a:p>
      </dgm:t>
    </dgm:pt>
    <dgm:pt modelId="{766570BB-CC52-4CFC-9CA2-D260A3D419DD}" type="sibTrans" cxnId="{B7E7B643-D71C-4CD0-AB70-605086D309D0}">
      <dgm:prSet/>
      <dgm:spPr/>
      <dgm:t>
        <a:bodyPr/>
        <a:lstStyle/>
        <a:p>
          <a:endParaRPr lang="en-US"/>
        </a:p>
      </dgm:t>
    </dgm:pt>
    <dgm:pt modelId="{62986E45-860F-4E61-9560-4F70720F1CD2}">
      <dgm:prSet/>
      <dgm:spPr/>
      <dgm:t>
        <a:bodyPr/>
        <a:lstStyle/>
        <a:p>
          <a:r>
            <a:rPr lang="en-CA" b="0" dirty="0"/>
            <a:t>Granting a specific user profile comes with the read-only or read-write ability. Furthermore, the same profile also determines which feature the user will have access to.</a:t>
          </a:r>
          <a:endParaRPr lang="en-US" dirty="0"/>
        </a:p>
      </dgm:t>
    </dgm:pt>
    <dgm:pt modelId="{1D19164F-72DD-469C-BE8C-DAFC6DE878A3}" type="parTrans" cxnId="{1A42216D-7DAB-46A3-AD6E-A8E4C50C3DBD}">
      <dgm:prSet/>
      <dgm:spPr/>
      <dgm:t>
        <a:bodyPr/>
        <a:lstStyle/>
        <a:p>
          <a:endParaRPr lang="en-US"/>
        </a:p>
      </dgm:t>
    </dgm:pt>
    <dgm:pt modelId="{651A4EBD-1269-4454-B016-66921C364146}" type="sibTrans" cxnId="{1A42216D-7DAB-46A3-AD6E-A8E4C50C3DBD}">
      <dgm:prSet/>
      <dgm:spPr/>
      <dgm:t>
        <a:bodyPr/>
        <a:lstStyle/>
        <a:p>
          <a:endParaRPr lang="en-US"/>
        </a:p>
      </dgm:t>
    </dgm:pt>
    <dgm:pt modelId="{F742F9B6-5A5C-4DE7-9A77-CF6EDA4A43DA}">
      <dgm:prSet/>
      <dgm:spPr/>
      <dgm:t>
        <a:bodyPr/>
        <a:lstStyle/>
        <a:p>
          <a:r>
            <a:rPr lang="en-CA" b="0" dirty="0"/>
            <a:t>The security roles can also allow a specific user to take additional actions within the portal that other level of accesses wouldn’t allow.</a:t>
          </a:r>
          <a:endParaRPr lang="en-US" dirty="0"/>
        </a:p>
      </dgm:t>
    </dgm:pt>
    <dgm:pt modelId="{C591FF1B-828E-4D8F-A419-39AC9C5A2474}" type="parTrans" cxnId="{B994865C-FF87-4CAB-98F1-325E742BFF9C}">
      <dgm:prSet/>
      <dgm:spPr/>
      <dgm:t>
        <a:bodyPr/>
        <a:lstStyle/>
        <a:p>
          <a:endParaRPr lang="en-US"/>
        </a:p>
      </dgm:t>
    </dgm:pt>
    <dgm:pt modelId="{0CCD2395-3A93-4B61-886B-A71B7312C64A}" type="sibTrans" cxnId="{B994865C-FF87-4CAB-98F1-325E742BFF9C}">
      <dgm:prSet/>
      <dgm:spPr/>
      <dgm:t>
        <a:bodyPr/>
        <a:lstStyle/>
        <a:p>
          <a:endParaRPr lang="en-US"/>
        </a:p>
      </dgm:t>
    </dgm:pt>
    <dgm:pt modelId="{2D0EC37D-0374-4A6F-A488-F2F5A619D82A}">
      <dgm:prSet/>
      <dgm:spPr/>
      <dgm:t>
        <a:bodyPr/>
        <a:lstStyle/>
        <a:p>
          <a:r>
            <a:rPr lang="en-CA" b="0" dirty="0"/>
            <a:t>Each functionality is configurable per profile. </a:t>
          </a:r>
          <a:endParaRPr lang="en-US" dirty="0"/>
        </a:p>
      </dgm:t>
    </dgm:pt>
    <dgm:pt modelId="{554E7D37-180A-472C-999F-C1A1DE32AF98}" type="parTrans" cxnId="{3568F6C4-1208-465D-9F0B-B6BF8C029F7B}">
      <dgm:prSet/>
      <dgm:spPr/>
      <dgm:t>
        <a:bodyPr/>
        <a:lstStyle/>
        <a:p>
          <a:endParaRPr lang="en-US"/>
        </a:p>
      </dgm:t>
    </dgm:pt>
    <dgm:pt modelId="{138A09F2-E28E-41D2-A2EB-E19CDBDDA8A1}" type="sibTrans" cxnId="{3568F6C4-1208-465D-9F0B-B6BF8C029F7B}">
      <dgm:prSet/>
      <dgm:spPr/>
      <dgm:t>
        <a:bodyPr/>
        <a:lstStyle/>
        <a:p>
          <a:endParaRPr lang="en-US"/>
        </a:p>
      </dgm:t>
    </dgm:pt>
    <dgm:pt modelId="{8C86B708-2814-473B-A4B8-09777089BFD9}" type="pres">
      <dgm:prSet presAssocID="{102B9E02-E2C4-443E-BB32-CEF665CC85CF}" presName="vert0" presStyleCnt="0">
        <dgm:presLayoutVars>
          <dgm:dir/>
          <dgm:animOne val="branch"/>
          <dgm:animLvl val="lvl"/>
        </dgm:presLayoutVars>
      </dgm:prSet>
      <dgm:spPr/>
    </dgm:pt>
    <dgm:pt modelId="{96215683-8507-4649-B928-598264711E45}" type="pres">
      <dgm:prSet presAssocID="{0C26246A-93AF-4DC7-B640-951D4CFC4B87}" presName="thickLine" presStyleLbl="alignNode1" presStyleIdx="0" presStyleCnt="4"/>
      <dgm:spPr/>
    </dgm:pt>
    <dgm:pt modelId="{B564D150-C15A-4241-8C3E-11E696D1CA45}" type="pres">
      <dgm:prSet presAssocID="{0C26246A-93AF-4DC7-B640-951D4CFC4B87}" presName="horz1" presStyleCnt="0"/>
      <dgm:spPr/>
    </dgm:pt>
    <dgm:pt modelId="{0A8BEEF4-2E34-4D47-B4FE-2D7789C5F74C}" type="pres">
      <dgm:prSet presAssocID="{0C26246A-93AF-4DC7-B640-951D4CFC4B87}" presName="tx1" presStyleLbl="revTx" presStyleIdx="0" presStyleCnt="4"/>
      <dgm:spPr/>
    </dgm:pt>
    <dgm:pt modelId="{0F711F6C-0AE4-4BAB-9EFD-931ED18F3856}" type="pres">
      <dgm:prSet presAssocID="{0C26246A-93AF-4DC7-B640-951D4CFC4B87}" presName="vert1" presStyleCnt="0"/>
      <dgm:spPr/>
    </dgm:pt>
    <dgm:pt modelId="{0C95C884-6FB3-4EF4-8A70-B5DFB027824B}" type="pres">
      <dgm:prSet presAssocID="{62986E45-860F-4E61-9560-4F70720F1CD2}" presName="thickLine" presStyleLbl="alignNode1" presStyleIdx="1" presStyleCnt="4"/>
      <dgm:spPr/>
    </dgm:pt>
    <dgm:pt modelId="{C36164DB-671A-4747-AD2C-DB373B4E760E}" type="pres">
      <dgm:prSet presAssocID="{62986E45-860F-4E61-9560-4F70720F1CD2}" presName="horz1" presStyleCnt="0"/>
      <dgm:spPr/>
    </dgm:pt>
    <dgm:pt modelId="{D3DDD3BE-8808-4909-8C45-4BAFA5CDB286}" type="pres">
      <dgm:prSet presAssocID="{62986E45-860F-4E61-9560-4F70720F1CD2}" presName="tx1" presStyleLbl="revTx" presStyleIdx="1" presStyleCnt="4"/>
      <dgm:spPr/>
    </dgm:pt>
    <dgm:pt modelId="{1FEA8943-6FE9-4416-A7B9-7F88DF03CACF}" type="pres">
      <dgm:prSet presAssocID="{62986E45-860F-4E61-9560-4F70720F1CD2}" presName="vert1" presStyleCnt="0"/>
      <dgm:spPr/>
    </dgm:pt>
    <dgm:pt modelId="{6B0B9A52-C5B5-4ACD-9F27-225FF07C742F}" type="pres">
      <dgm:prSet presAssocID="{F742F9B6-5A5C-4DE7-9A77-CF6EDA4A43DA}" presName="thickLine" presStyleLbl="alignNode1" presStyleIdx="2" presStyleCnt="4"/>
      <dgm:spPr/>
    </dgm:pt>
    <dgm:pt modelId="{001DA0DD-300D-4515-96D2-1A4DCA031C41}" type="pres">
      <dgm:prSet presAssocID="{F742F9B6-5A5C-4DE7-9A77-CF6EDA4A43DA}" presName="horz1" presStyleCnt="0"/>
      <dgm:spPr/>
    </dgm:pt>
    <dgm:pt modelId="{D37C572A-3332-4402-8E45-495CF441F252}" type="pres">
      <dgm:prSet presAssocID="{F742F9B6-5A5C-4DE7-9A77-CF6EDA4A43DA}" presName="tx1" presStyleLbl="revTx" presStyleIdx="2" presStyleCnt="4"/>
      <dgm:spPr/>
    </dgm:pt>
    <dgm:pt modelId="{E7C0866F-1B70-4235-B746-ED425291397A}" type="pres">
      <dgm:prSet presAssocID="{F742F9B6-5A5C-4DE7-9A77-CF6EDA4A43DA}" presName="vert1" presStyleCnt="0"/>
      <dgm:spPr/>
    </dgm:pt>
    <dgm:pt modelId="{6739AD88-1850-4553-B586-7A909B692032}" type="pres">
      <dgm:prSet presAssocID="{2D0EC37D-0374-4A6F-A488-F2F5A619D82A}" presName="thickLine" presStyleLbl="alignNode1" presStyleIdx="3" presStyleCnt="4"/>
      <dgm:spPr/>
    </dgm:pt>
    <dgm:pt modelId="{A2E6CCAA-0150-4DCF-B955-B9308025188E}" type="pres">
      <dgm:prSet presAssocID="{2D0EC37D-0374-4A6F-A488-F2F5A619D82A}" presName="horz1" presStyleCnt="0"/>
      <dgm:spPr/>
    </dgm:pt>
    <dgm:pt modelId="{9F56E2CA-2B96-439A-8A25-7E81421A353B}" type="pres">
      <dgm:prSet presAssocID="{2D0EC37D-0374-4A6F-A488-F2F5A619D82A}" presName="tx1" presStyleLbl="revTx" presStyleIdx="3" presStyleCnt="4"/>
      <dgm:spPr/>
    </dgm:pt>
    <dgm:pt modelId="{257D8077-5B24-4F2C-9CBA-284B34E3A91F}" type="pres">
      <dgm:prSet presAssocID="{2D0EC37D-0374-4A6F-A488-F2F5A619D82A}" presName="vert1" presStyleCnt="0"/>
      <dgm:spPr/>
    </dgm:pt>
  </dgm:ptLst>
  <dgm:cxnLst>
    <dgm:cxn modelId="{904F2E3F-E128-4030-AC73-23FE7DD41E77}" type="presOf" srcId="{102B9E02-E2C4-443E-BB32-CEF665CC85CF}" destId="{8C86B708-2814-473B-A4B8-09777089BFD9}" srcOrd="0" destOrd="0" presId="urn:microsoft.com/office/officeart/2008/layout/LinedList"/>
    <dgm:cxn modelId="{B994865C-FF87-4CAB-98F1-325E742BFF9C}" srcId="{102B9E02-E2C4-443E-BB32-CEF665CC85CF}" destId="{F742F9B6-5A5C-4DE7-9A77-CF6EDA4A43DA}" srcOrd="2" destOrd="0" parTransId="{C591FF1B-828E-4D8F-A419-39AC9C5A2474}" sibTransId="{0CCD2395-3A93-4B61-886B-A71B7312C64A}"/>
    <dgm:cxn modelId="{B7E7B643-D71C-4CD0-AB70-605086D309D0}" srcId="{102B9E02-E2C4-443E-BB32-CEF665CC85CF}" destId="{0C26246A-93AF-4DC7-B640-951D4CFC4B87}" srcOrd="0" destOrd="0" parTransId="{B8C38592-EC5A-4A33-9D48-E4B642821BE7}" sibTransId="{766570BB-CC52-4CFC-9CA2-D260A3D419DD}"/>
    <dgm:cxn modelId="{49D50446-7D4E-43DD-9FF8-EE9ED31BC734}" type="presOf" srcId="{2D0EC37D-0374-4A6F-A488-F2F5A619D82A}" destId="{9F56E2CA-2B96-439A-8A25-7E81421A353B}" srcOrd="0" destOrd="0" presId="urn:microsoft.com/office/officeart/2008/layout/LinedList"/>
    <dgm:cxn modelId="{1A42216D-7DAB-46A3-AD6E-A8E4C50C3DBD}" srcId="{102B9E02-E2C4-443E-BB32-CEF665CC85CF}" destId="{62986E45-860F-4E61-9560-4F70720F1CD2}" srcOrd="1" destOrd="0" parTransId="{1D19164F-72DD-469C-BE8C-DAFC6DE878A3}" sibTransId="{651A4EBD-1269-4454-B016-66921C364146}"/>
    <dgm:cxn modelId="{37DA4C76-50F5-4B0C-A6D7-24A431648E50}" type="presOf" srcId="{0C26246A-93AF-4DC7-B640-951D4CFC4B87}" destId="{0A8BEEF4-2E34-4D47-B4FE-2D7789C5F74C}" srcOrd="0" destOrd="0" presId="urn:microsoft.com/office/officeart/2008/layout/LinedList"/>
    <dgm:cxn modelId="{FAE2CC7E-2B62-435B-9466-9551D963CE36}" type="presOf" srcId="{62986E45-860F-4E61-9560-4F70720F1CD2}" destId="{D3DDD3BE-8808-4909-8C45-4BAFA5CDB286}" srcOrd="0" destOrd="0" presId="urn:microsoft.com/office/officeart/2008/layout/LinedList"/>
    <dgm:cxn modelId="{A38C1F99-BA79-41D1-A281-531406224DA2}" type="presOf" srcId="{F742F9B6-5A5C-4DE7-9A77-CF6EDA4A43DA}" destId="{D37C572A-3332-4402-8E45-495CF441F252}" srcOrd="0" destOrd="0" presId="urn:microsoft.com/office/officeart/2008/layout/LinedList"/>
    <dgm:cxn modelId="{3568F6C4-1208-465D-9F0B-B6BF8C029F7B}" srcId="{102B9E02-E2C4-443E-BB32-CEF665CC85CF}" destId="{2D0EC37D-0374-4A6F-A488-F2F5A619D82A}" srcOrd="3" destOrd="0" parTransId="{554E7D37-180A-472C-999F-C1A1DE32AF98}" sibTransId="{138A09F2-E28E-41D2-A2EB-E19CDBDDA8A1}"/>
    <dgm:cxn modelId="{7706A53E-BCF7-4F5D-BF52-52590D6EF1B6}" type="presParOf" srcId="{8C86B708-2814-473B-A4B8-09777089BFD9}" destId="{96215683-8507-4649-B928-598264711E45}" srcOrd="0" destOrd="0" presId="urn:microsoft.com/office/officeart/2008/layout/LinedList"/>
    <dgm:cxn modelId="{384A9D76-C6A9-47F0-ADC5-1C596F693080}" type="presParOf" srcId="{8C86B708-2814-473B-A4B8-09777089BFD9}" destId="{B564D150-C15A-4241-8C3E-11E696D1CA45}" srcOrd="1" destOrd="0" presId="urn:microsoft.com/office/officeart/2008/layout/LinedList"/>
    <dgm:cxn modelId="{5A812C15-3474-4300-9D5E-2E7B58F3F4FE}" type="presParOf" srcId="{B564D150-C15A-4241-8C3E-11E696D1CA45}" destId="{0A8BEEF4-2E34-4D47-B4FE-2D7789C5F74C}" srcOrd="0" destOrd="0" presId="urn:microsoft.com/office/officeart/2008/layout/LinedList"/>
    <dgm:cxn modelId="{87AA6F31-DC5B-4842-B8D9-32E404B292CA}" type="presParOf" srcId="{B564D150-C15A-4241-8C3E-11E696D1CA45}" destId="{0F711F6C-0AE4-4BAB-9EFD-931ED18F3856}" srcOrd="1" destOrd="0" presId="urn:microsoft.com/office/officeart/2008/layout/LinedList"/>
    <dgm:cxn modelId="{C60D24E0-FAB6-4044-92E8-2B831AD10C60}" type="presParOf" srcId="{8C86B708-2814-473B-A4B8-09777089BFD9}" destId="{0C95C884-6FB3-4EF4-8A70-B5DFB027824B}" srcOrd="2" destOrd="0" presId="urn:microsoft.com/office/officeart/2008/layout/LinedList"/>
    <dgm:cxn modelId="{829910A1-90C2-4E2F-BA60-BAE6A8F39953}" type="presParOf" srcId="{8C86B708-2814-473B-A4B8-09777089BFD9}" destId="{C36164DB-671A-4747-AD2C-DB373B4E760E}" srcOrd="3" destOrd="0" presId="urn:microsoft.com/office/officeart/2008/layout/LinedList"/>
    <dgm:cxn modelId="{77425B17-FE2A-45DD-BB84-D053902BFA50}" type="presParOf" srcId="{C36164DB-671A-4747-AD2C-DB373B4E760E}" destId="{D3DDD3BE-8808-4909-8C45-4BAFA5CDB286}" srcOrd="0" destOrd="0" presId="urn:microsoft.com/office/officeart/2008/layout/LinedList"/>
    <dgm:cxn modelId="{0ACF2660-3D5C-4F03-9999-F0AB9053325B}" type="presParOf" srcId="{C36164DB-671A-4747-AD2C-DB373B4E760E}" destId="{1FEA8943-6FE9-4416-A7B9-7F88DF03CACF}" srcOrd="1" destOrd="0" presId="urn:microsoft.com/office/officeart/2008/layout/LinedList"/>
    <dgm:cxn modelId="{0D655A03-EB5C-401B-9ECB-B0A8C0910112}" type="presParOf" srcId="{8C86B708-2814-473B-A4B8-09777089BFD9}" destId="{6B0B9A52-C5B5-4ACD-9F27-225FF07C742F}" srcOrd="4" destOrd="0" presId="urn:microsoft.com/office/officeart/2008/layout/LinedList"/>
    <dgm:cxn modelId="{CF3B82CE-84C6-44BC-ADC2-B8046B17C4FA}" type="presParOf" srcId="{8C86B708-2814-473B-A4B8-09777089BFD9}" destId="{001DA0DD-300D-4515-96D2-1A4DCA031C41}" srcOrd="5" destOrd="0" presId="urn:microsoft.com/office/officeart/2008/layout/LinedList"/>
    <dgm:cxn modelId="{8691F6D8-D6BF-4D31-A801-CF7C8BFA2A87}" type="presParOf" srcId="{001DA0DD-300D-4515-96D2-1A4DCA031C41}" destId="{D37C572A-3332-4402-8E45-495CF441F252}" srcOrd="0" destOrd="0" presId="urn:microsoft.com/office/officeart/2008/layout/LinedList"/>
    <dgm:cxn modelId="{E2C3EAA7-2485-4FBA-8144-CF2219CD91D5}" type="presParOf" srcId="{001DA0DD-300D-4515-96D2-1A4DCA031C41}" destId="{E7C0866F-1B70-4235-B746-ED425291397A}" srcOrd="1" destOrd="0" presId="urn:microsoft.com/office/officeart/2008/layout/LinedList"/>
    <dgm:cxn modelId="{592C996E-C78C-41C0-B16C-F5FEB680BCD3}" type="presParOf" srcId="{8C86B708-2814-473B-A4B8-09777089BFD9}" destId="{6739AD88-1850-4553-B586-7A909B692032}" srcOrd="6" destOrd="0" presId="urn:microsoft.com/office/officeart/2008/layout/LinedList"/>
    <dgm:cxn modelId="{011485E5-5BB0-4847-B2B0-2750F200CF9D}" type="presParOf" srcId="{8C86B708-2814-473B-A4B8-09777089BFD9}" destId="{A2E6CCAA-0150-4DCF-B955-B9308025188E}" srcOrd="7" destOrd="0" presId="urn:microsoft.com/office/officeart/2008/layout/LinedList"/>
    <dgm:cxn modelId="{5D3FB3CA-0625-4990-A6BE-0D3C2A73DF96}" type="presParOf" srcId="{A2E6CCAA-0150-4DCF-B955-B9308025188E}" destId="{9F56E2CA-2B96-439A-8A25-7E81421A353B}" srcOrd="0" destOrd="0" presId="urn:microsoft.com/office/officeart/2008/layout/LinedList"/>
    <dgm:cxn modelId="{0489B86A-997F-4A85-85F8-35EBF3587F9A}" type="presParOf" srcId="{A2E6CCAA-0150-4DCF-B955-B9308025188E}" destId="{257D8077-5B24-4F2C-9CBA-284B34E3A9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80E250-E5AD-4F42-A2C7-0944BB4356E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7C91637-8E9F-4E2D-902D-0F671827C4E5}">
      <dgm:prSet custT="1"/>
      <dgm:spPr/>
      <dgm:t>
        <a:bodyPr/>
        <a:lstStyle/>
        <a:p>
          <a:r>
            <a:rPr lang="en-US" sz="2000" b="1" dirty="0"/>
            <a:t>Reciprocal Admin - </a:t>
          </a:r>
          <a:r>
            <a:rPr lang="en-US" sz="2000" dirty="0"/>
            <a:t>has access to all Reciprocal member information and may create new users.</a:t>
          </a:r>
        </a:p>
      </dgm:t>
    </dgm:pt>
    <dgm:pt modelId="{78776602-9B53-4327-A998-E13A45467EFE}" type="parTrans" cxnId="{2198C0A0-9FDB-44DD-9427-6EA3AA3F911E}">
      <dgm:prSet/>
      <dgm:spPr/>
      <dgm:t>
        <a:bodyPr/>
        <a:lstStyle/>
        <a:p>
          <a:endParaRPr lang="en-US"/>
        </a:p>
      </dgm:t>
    </dgm:pt>
    <dgm:pt modelId="{A2761B90-3983-4FFA-9D7F-9A4EF2D42912}" type="sibTrans" cxnId="{2198C0A0-9FDB-44DD-9427-6EA3AA3F911E}">
      <dgm:prSet/>
      <dgm:spPr/>
      <dgm:t>
        <a:bodyPr/>
        <a:lstStyle/>
        <a:p>
          <a:endParaRPr lang="en-US"/>
        </a:p>
      </dgm:t>
    </dgm:pt>
    <dgm:pt modelId="{51379537-C727-4C36-BB7E-F931948C02CD}">
      <dgm:prSet custT="1"/>
      <dgm:spPr/>
      <dgm:t>
        <a:bodyPr/>
        <a:lstStyle/>
        <a:p>
          <a:r>
            <a:rPr lang="en-US" sz="2000" b="1" dirty="0"/>
            <a:t>Reciprocal All Access - </a:t>
          </a:r>
          <a:r>
            <a:rPr lang="en-US" sz="2000" dirty="0"/>
            <a:t>has access to all Reciprocal Member information but they cannot create new users.</a:t>
          </a:r>
        </a:p>
      </dgm:t>
    </dgm:pt>
    <dgm:pt modelId="{879F0B15-F144-435B-870B-E7AAD025FB61}" type="parTrans" cxnId="{10176171-4DD5-46CC-83DC-FC33BAFF061E}">
      <dgm:prSet/>
      <dgm:spPr/>
      <dgm:t>
        <a:bodyPr/>
        <a:lstStyle/>
        <a:p>
          <a:endParaRPr lang="en-US"/>
        </a:p>
      </dgm:t>
    </dgm:pt>
    <dgm:pt modelId="{86697112-145C-4214-A438-65DCCC21CE0D}" type="sibTrans" cxnId="{10176171-4DD5-46CC-83DC-FC33BAFF061E}">
      <dgm:prSet/>
      <dgm:spPr/>
      <dgm:t>
        <a:bodyPr/>
        <a:lstStyle/>
        <a:p>
          <a:endParaRPr lang="en-US"/>
        </a:p>
      </dgm:t>
    </dgm:pt>
    <dgm:pt modelId="{BEBA6920-FA3D-4B91-BF11-60D8F694014F}">
      <dgm:prSet custT="1"/>
      <dgm:spPr/>
      <dgm:t>
        <a:bodyPr/>
        <a:lstStyle/>
        <a:p>
          <a:r>
            <a:rPr lang="en-US" sz="2000" b="1" dirty="0"/>
            <a:t>Reciprocal View Only - </a:t>
          </a:r>
          <a:r>
            <a:rPr lang="en-US" sz="2000" dirty="0"/>
            <a:t>user can view and read information only.</a:t>
          </a:r>
        </a:p>
      </dgm:t>
    </dgm:pt>
    <dgm:pt modelId="{1E1DC257-8D56-4AA1-A1AD-842F563AE957}" type="parTrans" cxnId="{8EAAA60C-8338-4A4B-B6DE-4DDA154A1D1B}">
      <dgm:prSet/>
      <dgm:spPr/>
      <dgm:t>
        <a:bodyPr/>
        <a:lstStyle/>
        <a:p>
          <a:endParaRPr lang="en-US"/>
        </a:p>
      </dgm:t>
    </dgm:pt>
    <dgm:pt modelId="{E30A3830-E18E-4463-9D17-DB4C172533A1}" type="sibTrans" cxnId="{8EAAA60C-8338-4A4B-B6DE-4DDA154A1D1B}">
      <dgm:prSet/>
      <dgm:spPr/>
      <dgm:t>
        <a:bodyPr/>
        <a:lstStyle/>
        <a:p>
          <a:endParaRPr lang="en-US"/>
        </a:p>
      </dgm:t>
    </dgm:pt>
    <dgm:pt modelId="{1ECD629B-CB28-48A3-8826-9DC912DDAFA2}" type="pres">
      <dgm:prSet presAssocID="{8780E250-E5AD-4F42-A2C7-0944BB4356E7}" presName="linear" presStyleCnt="0">
        <dgm:presLayoutVars>
          <dgm:animLvl val="lvl"/>
          <dgm:resizeHandles val="exact"/>
        </dgm:presLayoutVars>
      </dgm:prSet>
      <dgm:spPr/>
    </dgm:pt>
    <dgm:pt modelId="{1DEB9510-6BA8-4F46-8361-1403C941B0D4}" type="pres">
      <dgm:prSet presAssocID="{77C91637-8E9F-4E2D-902D-0F671827C4E5}" presName="parentText" presStyleLbl="node1" presStyleIdx="0" presStyleCnt="3" custScaleY="77863" custLinFactNeighborX="195" custLinFactNeighborY="6890">
        <dgm:presLayoutVars>
          <dgm:chMax val="0"/>
          <dgm:bulletEnabled val="1"/>
        </dgm:presLayoutVars>
      </dgm:prSet>
      <dgm:spPr/>
    </dgm:pt>
    <dgm:pt modelId="{BCD29526-EA2A-4672-88D8-FA4F24DE1425}" type="pres">
      <dgm:prSet presAssocID="{A2761B90-3983-4FFA-9D7F-9A4EF2D42912}" presName="spacer" presStyleCnt="0"/>
      <dgm:spPr/>
    </dgm:pt>
    <dgm:pt modelId="{8A478B61-8804-4077-B061-4444DF05DFFC}" type="pres">
      <dgm:prSet presAssocID="{51379537-C727-4C36-BB7E-F931948C02CD}" presName="parentText" presStyleLbl="node1" presStyleIdx="1" presStyleCnt="3" custScaleY="79955" custLinFactNeighborY="54274">
        <dgm:presLayoutVars>
          <dgm:chMax val="0"/>
          <dgm:bulletEnabled val="1"/>
        </dgm:presLayoutVars>
      </dgm:prSet>
      <dgm:spPr/>
    </dgm:pt>
    <dgm:pt modelId="{8BAB88B3-1EAC-4F1B-81C3-7AAC969D8A69}" type="pres">
      <dgm:prSet presAssocID="{86697112-145C-4214-A438-65DCCC21CE0D}" presName="spacer" presStyleCnt="0"/>
      <dgm:spPr/>
    </dgm:pt>
    <dgm:pt modelId="{BA8C7954-2E7D-4E10-87DC-494F5471F5C4}" type="pres">
      <dgm:prSet presAssocID="{BEBA6920-FA3D-4B91-BF11-60D8F694014F}" presName="parentText" presStyleLbl="node1" presStyleIdx="2" presStyleCnt="3" custScaleY="59117" custLinFactNeighborY="92502">
        <dgm:presLayoutVars>
          <dgm:chMax val="0"/>
          <dgm:bulletEnabled val="1"/>
        </dgm:presLayoutVars>
      </dgm:prSet>
      <dgm:spPr/>
    </dgm:pt>
  </dgm:ptLst>
  <dgm:cxnLst>
    <dgm:cxn modelId="{8EAAA60C-8338-4A4B-B6DE-4DDA154A1D1B}" srcId="{8780E250-E5AD-4F42-A2C7-0944BB4356E7}" destId="{BEBA6920-FA3D-4B91-BF11-60D8F694014F}" srcOrd="2" destOrd="0" parTransId="{1E1DC257-8D56-4AA1-A1AD-842F563AE957}" sibTransId="{E30A3830-E18E-4463-9D17-DB4C172533A1}"/>
    <dgm:cxn modelId="{21B9D52C-9297-4A74-BE66-33B59E312579}" type="presOf" srcId="{51379537-C727-4C36-BB7E-F931948C02CD}" destId="{8A478B61-8804-4077-B061-4444DF05DFFC}" srcOrd="0" destOrd="0" presId="urn:microsoft.com/office/officeart/2005/8/layout/vList2"/>
    <dgm:cxn modelId="{7CA9394E-94A2-4980-AB27-039D5215C72E}" type="presOf" srcId="{8780E250-E5AD-4F42-A2C7-0944BB4356E7}" destId="{1ECD629B-CB28-48A3-8826-9DC912DDAFA2}" srcOrd="0" destOrd="0" presId="urn:microsoft.com/office/officeart/2005/8/layout/vList2"/>
    <dgm:cxn modelId="{10176171-4DD5-46CC-83DC-FC33BAFF061E}" srcId="{8780E250-E5AD-4F42-A2C7-0944BB4356E7}" destId="{51379537-C727-4C36-BB7E-F931948C02CD}" srcOrd="1" destOrd="0" parTransId="{879F0B15-F144-435B-870B-E7AAD025FB61}" sibTransId="{86697112-145C-4214-A438-65DCCC21CE0D}"/>
    <dgm:cxn modelId="{2EE54D7C-C089-462B-9666-C978B3C2E0C7}" type="presOf" srcId="{77C91637-8E9F-4E2D-902D-0F671827C4E5}" destId="{1DEB9510-6BA8-4F46-8361-1403C941B0D4}" srcOrd="0" destOrd="0" presId="urn:microsoft.com/office/officeart/2005/8/layout/vList2"/>
    <dgm:cxn modelId="{2198C0A0-9FDB-44DD-9427-6EA3AA3F911E}" srcId="{8780E250-E5AD-4F42-A2C7-0944BB4356E7}" destId="{77C91637-8E9F-4E2D-902D-0F671827C4E5}" srcOrd="0" destOrd="0" parTransId="{78776602-9B53-4327-A998-E13A45467EFE}" sibTransId="{A2761B90-3983-4FFA-9D7F-9A4EF2D42912}"/>
    <dgm:cxn modelId="{543A3AA9-C10D-4E72-8B0A-635949BF6419}" type="presOf" srcId="{BEBA6920-FA3D-4B91-BF11-60D8F694014F}" destId="{BA8C7954-2E7D-4E10-87DC-494F5471F5C4}" srcOrd="0" destOrd="0" presId="urn:microsoft.com/office/officeart/2005/8/layout/vList2"/>
    <dgm:cxn modelId="{0B99A951-93C1-49C1-8425-74CD4B9DD61B}" type="presParOf" srcId="{1ECD629B-CB28-48A3-8826-9DC912DDAFA2}" destId="{1DEB9510-6BA8-4F46-8361-1403C941B0D4}" srcOrd="0" destOrd="0" presId="urn:microsoft.com/office/officeart/2005/8/layout/vList2"/>
    <dgm:cxn modelId="{99687A6B-58A0-4259-ABAC-1BBE3512015C}" type="presParOf" srcId="{1ECD629B-CB28-48A3-8826-9DC912DDAFA2}" destId="{BCD29526-EA2A-4672-88D8-FA4F24DE1425}" srcOrd="1" destOrd="0" presId="urn:microsoft.com/office/officeart/2005/8/layout/vList2"/>
    <dgm:cxn modelId="{444A3AF5-2938-468A-A332-23ECF025DF65}" type="presParOf" srcId="{1ECD629B-CB28-48A3-8826-9DC912DDAFA2}" destId="{8A478B61-8804-4077-B061-4444DF05DFFC}" srcOrd="2" destOrd="0" presId="urn:microsoft.com/office/officeart/2005/8/layout/vList2"/>
    <dgm:cxn modelId="{0A0A8C70-C1A1-4350-BC60-CC47396E743C}" type="presParOf" srcId="{1ECD629B-CB28-48A3-8826-9DC912DDAFA2}" destId="{8BAB88B3-1EAC-4F1B-81C3-7AAC969D8A69}" srcOrd="3" destOrd="0" presId="urn:microsoft.com/office/officeart/2005/8/layout/vList2"/>
    <dgm:cxn modelId="{255D3E25-6BC6-4F1D-A048-3994AE91BAB6}" type="presParOf" srcId="{1ECD629B-CB28-48A3-8826-9DC912DDAFA2}" destId="{BA8C7954-2E7D-4E10-87DC-494F5471F5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215724"/>
          <a:ext cx="7670800" cy="222778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5339" tIns="937260" rIns="5953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Introduce new terminology</a:t>
          </a:r>
        </a:p>
        <a:p>
          <a:pPr marL="228600" lvl="1" indent="-228600" algn="l" defTabSz="1066800">
            <a:lnSpc>
              <a:spcPct val="90000"/>
            </a:lnSpc>
            <a:spcBef>
              <a:spcPct val="0"/>
            </a:spcBef>
            <a:spcAft>
              <a:spcPct val="15000"/>
            </a:spcAft>
            <a:buChar char="•"/>
          </a:pPr>
          <a:r>
            <a:rPr lang="en-US" sz="2400" kern="1200" dirty="0"/>
            <a:t>Access Management </a:t>
          </a:r>
        </a:p>
        <a:p>
          <a:pPr marL="228600" lvl="1" indent="-228600" algn="l" defTabSz="1066800">
            <a:lnSpc>
              <a:spcPct val="90000"/>
            </a:lnSpc>
            <a:spcBef>
              <a:spcPct val="0"/>
            </a:spcBef>
            <a:spcAft>
              <a:spcPct val="15000"/>
            </a:spcAft>
            <a:buChar char="•"/>
          </a:pPr>
          <a:r>
            <a:rPr lang="en-US" sz="2400" kern="1200" dirty="0"/>
            <a:t>Member Report Basics</a:t>
          </a:r>
        </a:p>
      </dsp:txBody>
      <dsp:txXfrm>
        <a:off x="0" y="1215724"/>
        <a:ext cx="7670800" cy="2227784"/>
      </dsp:txXfrm>
    </dsp:sp>
    <dsp:sp modelId="{96FC0618-FAAB-4CE0-AFB9-00589DA648B8}">
      <dsp:nvSpPr>
        <dsp:cNvPr id="0" name=""/>
        <dsp:cNvSpPr/>
      </dsp:nvSpPr>
      <dsp:spPr>
        <a:xfrm>
          <a:off x="522201" y="803219"/>
          <a:ext cx="5369560" cy="912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57" tIns="0" rIns="20295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Partner Portal Overview</a:t>
          </a:r>
          <a:endParaRPr lang="en-US" sz="3200" kern="1200" dirty="0">
            <a:solidFill>
              <a:schemeClr val="tx1"/>
            </a:solidFill>
          </a:endParaRPr>
        </a:p>
      </dsp:txBody>
      <dsp:txXfrm>
        <a:off x="566765" y="847783"/>
        <a:ext cx="5280432" cy="823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15683-8507-4649-B928-598264711E4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BEEF4-2E34-4D47-B4FE-2D7789C5F74C}">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Access Management provides the ability to define user roles based on security within the </a:t>
          </a:r>
          <a:r>
            <a:rPr lang="en-CA" sz="2200" b="0" kern="1200" dirty="0">
              <a:solidFill>
                <a:schemeClr val="tx2">
                  <a:lumMod val="50000"/>
                </a:schemeClr>
              </a:solidFill>
            </a:rPr>
            <a:t>Partner Access </a:t>
          </a:r>
          <a:r>
            <a:rPr lang="en-CA" sz="2200" b="0" kern="1200" dirty="0"/>
            <a:t>Portal. </a:t>
          </a:r>
          <a:endParaRPr lang="en-US" sz="2200" kern="1200" dirty="0"/>
        </a:p>
      </dsp:txBody>
      <dsp:txXfrm>
        <a:off x="0" y="0"/>
        <a:ext cx="10515600" cy="1087834"/>
      </dsp:txXfrm>
    </dsp:sp>
    <dsp:sp modelId="{0C95C884-6FB3-4EF4-8A70-B5DFB027824B}">
      <dsp:nvSpPr>
        <dsp:cNvPr id="0" name=""/>
        <dsp:cNvSpPr/>
      </dsp:nvSpPr>
      <dsp:spPr>
        <a:xfrm>
          <a:off x="0" y="1087834"/>
          <a:ext cx="105156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DD3BE-8808-4909-8C45-4BAFA5CDB286}">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Granting a specific user profile comes with the read-only or read-write ability. Furthermore, the same profile also determines which feature the user will have access to.</a:t>
          </a:r>
          <a:endParaRPr lang="en-US" sz="2200" kern="1200" dirty="0"/>
        </a:p>
      </dsp:txBody>
      <dsp:txXfrm>
        <a:off x="0" y="1087834"/>
        <a:ext cx="10515600" cy="1087834"/>
      </dsp:txXfrm>
    </dsp:sp>
    <dsp:sp modelId="{6B0B9A52-C5B5-4ACD-9F27-225FF07C742F}">
      <dsp:nvSpPr>
        <dsp:cNvPr id="0" name=""/>
        <dsp:cNvSpPr/>
      </dsp:nvSpPr>
      <dsp:spPr>
        <a:xfrm>
          <a:off x="0" y="2175669"/>
          <a:ext cx="105156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C572A-3332-4402-8E45-495CF441F252}">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The security roles can also allow a specific user to take additional actions within the portal that other level of accesses wouldn’t allow.</a:t>
          </a:r>
          <a:endParaRPr lang="en-US" sz="2200" kern="1200" dirty="0"/>
        </a:p>
      </dsp:txBody>
      <dsp:txXfrm>
        <a:off x="0" y="2175669"/>
        <a:ext cx="10515600" cy="1087834"/>
      </dsp:txXfrm>
    </dsp:sp>
    <dsp:sp modelId="{6739AD88-1850-4553-B586-7A909B692032}">
      <dsp:nvSpPr>
        <dsp:cNvPr id="0" name=""/>
        <dsp:cNvSpPr/>
      </dsp:nvSpPr>
      <dsp:spPr>
        <a:xfrm>
          <a:off x="0" y="3263503"/>
          <a:ext cx="10515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6E2CA-2B96-439A-8A25-7E81421A353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Each functionality is configurable per profile. </a:t>
          </a:r>
          <a:endParaRPr lang="en-US" sz="2200" kern="1200" dirty="0"/>
        </a:p>
      </dsp:txBody>
      <dsp:txXfrm>
        <a:off x="0" y="3263503"/>
        <a:ext cx="1051560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B9510-6BA8-4F46-8361-1403C941B0D4}">
      <dsp:nvSpPr>
        <dsp:cNvPr id="0" name=""/>
        <dsp:cNvSpPr/>
      </dsp:nvSpPr>
      <dsp:spPr>
        <a:xfrm>
          <a:off x="0" y="1185505"/>
          <a:ext cx="5701857" cy="93286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Reciprocal Admin - </a:t>
          </a:r>
          <a:r>
            <a:rPr lang="en-US" sz="2000" kern="1200" dirty="0"/>
            <a:t>has access to all Reciprocal member information and may create new users.</a:t>
          </a:r>
        </a:p>
      </dsp:txBody>
      <dsp:txXfrm>
        <a:off x="45539" y="1231044"/>
        <a:ext cx="5610779" cy="841783"/>
      </dsp:txXfrm>
    </dsp:sp>
    <dsp:sp modelId="{8A478B61-8804-4077-B061-4444DF05DFFC}">
      <dsp:nvSpPr>
        <dsp:cNvPr id="0" name=""/>
        <dsp:cNvSpPr/>
      </dsp:nvSpPr>
      <dsp:spPr>
        <a:xfrm>
          <a:off x="0" y="2390024"/>
          <a:ext cx="5701857" cy="957924"/>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Reciprocal All Access - </a:t>
          </a:r>
          <a:r>
            <a:rPr lang="en-US" sz="2000" kern="1200" dirty="0"/>
            <a:t>has access to all Reciprocal Member information but they cannot create new users.</a:t>
          </a:r>
        </a:p>
      </dsp:txBody>
      <dsp:txXfrm>
        <a:off x="46762" y="2436786"/>
        <a:ext cx="5608333" cy="864400"/>
      </dsp:txXfrm>
    </dsp:sp>
    <dsp:sp modelId="{BA8C7954-2E7D-4E10-87DC-494F5471F5C4}">
      <dsp:nvSpPr>
        <dsp:cNvPr id="0" name=""/>
        <dsp:cNvSpPr/>
      </dsp:nvSpPr>
      <dsp:spPr>
        <a:xfrm>
          <a:off x="0" y="3602731"/>
          <a:ext cx="5701857" cy="70826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Reciprocal View Only - </a:t>
          </a:r>
          <a:r>
            <a:rPr lang="en-US" sz="2000" kern="1200" dirty="0"/>
            <a:t>user can view and read information only.</a:t>
          </a:r>
        </a:p>
      </dsp:txBody>
      <dsp:txXfrm>
        <a:off x="34575" y="3637306"/>
        <a:ext cx="5632707" cy="63911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8/26/2024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imrf.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a:p>
        </p:txBody>
      </p:sp>
    </p:spTree>
    <p:extLst>
      <p:ext uri="{BB962C8B-B14F-4D97-AF65-F5344CB8AC3E}">
        <p14:creationId xmlns:p14="http://schemas.microsoft.com/office/powerpoint/2010/main" val="71258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Social Security number of the member you wish to search for and click Run Report.</a:t>
            </a:r>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a:p>
        </p:txBody>
      </p:sp>
    </p:spTree>
    <p:extLst>
      <p:ext uri="{BB962C8B-B14F-4D97-AF65-F5344CB8AC3E}">
        <p14:creationId xmlns:p14="http://schemas.microsoft.com/office/powerpoint/2010/main" val="192315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report window will show with 4 pages of detail and provide identical data to our previous system. You may view them on screen using the toggle on the bottom to switch pages or you may download the report into an excel for cut and paste options. To view them on screen, use the slider to and scroll bar to view all information in the window. Toggle to page 2 to see their monthly and annual wage history.</a:t>
            </a:r>
          </a:p>
        </p:txBody>
      </p:sp>
      <p:sp>
        <p:nvSpPr>
          <p:cNvPr id="4" name="Slide Number Placeholder 3"/>
          <p:cNvSpPr>
            <a:spLocks noGrp="1"/>
          </p:cNvSpPr>
          <p:nvPr>
            <p:ph type="sldNum" sz="quarter" idx="5"/>
          </p:nvPr>
        </p:nvSpPr>
        <p:spPr/>
        <p:txBody>
          <a:bodyPr/>
          <a:lstStyle/>
          <a:p>
            <a:fld id="{98667444-59A6-4CE5-9378-8B67F2C73D03}" type="slidenum">
              <a:rPr lang="en-US" smtClean="0"/>
              <a:t>11</a:t>
            </a:fld>
            <a:endParaRPr lang="en-US"/>
          </a:p>
        </p:txBody>
      </p:sp>
    </p:spTree>
    <p:extLst>
      <p:ext uri="{BB962C8B-B14F-4D97-AF65-F5344CB8AC3E}">
        <p14:creationId xmlns:p14="http://schemas.microsoft.com/office/powerpoint/2010/main" val="3646961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Wages are totaled on the left by year and vertically down or may be viewed by month across. </a:t>
            </a:r>
          </a:p>
          <a:p>
            <a:r>
              <a:rPr lang="en-US" dirty="0"/>
              <a:t>Use the slider to view all monthly wages. Toggle at the bottom to page 3 to view their Service History.</a:t>
            </a:r>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250971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Service is totaled on the left by year and vertically down or may be viewed across by month. </a:t>
            </a:r>
          </a:p>
          <a:p>
            <a:r>
              <a:rPr lang="en-US" dirty="0"/>
              <a:t>Use the slider to view all months. Toggle at the bottom to page 4 to view their FRE and Indicators.</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13</a:t>
            </a:fld>
            <a:endParaRPr lang="en-US"/>
          </a:p>
        </p:txBody>
      </p:sp>
    </p:spTree>
    <p:extLst>
      <p:ext uri="{BB962C8B-B14F-4D97-AF65-F5344CB8AC3E}">
        <p14:creationId xmlns:p14="http://schemas.microsoft.com/office/powerpoint/2010/main" val="216882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 FRE is at the top left and next to it is the FRE’s Start and End date.</a:t>
            </a:r>
          </a:p>
          <a:p>
            <a:r>
              <a:rPr lang="en-US" dirty="0"/>
              <a:t>Below are the member’s Indicators for Refund paid, Retirement Benefit and Past Service Application on file. The death indicator is on the first page of the report by their name, so you do not have toggle through the pages.</a:t>
            </a:r>
          </a:p>
          <a:p>
            <a:r>
              <a:rPr lang="en-US" dirty="0"/>
              <a:t>Click Reset on the right at any time to view another member.</a:t>
            </a:r>
          </a:p>
          <a:p>
            <a:r>
              <a:rPr lang="en-US" dirty="0"/>
              <a:t>Now let’s review the downloadable version of the report.</a:t>
            </a:r>
          </a:p>
        </p:txBody>
      </p:sp>
      <p:sp>
        <p:nvSpPr>
          <p:cNvPr id="4" name="Slide Number Placeholder 3"/>
          <p:cNvSpPr>
            <a:spLocks noGrp="1"/>
          </p:cNvSpPr>
          <p:nvPr>
            <p:ph type="sldNum" sz="quarter" idx="5"/>
          </p:nvPr>
        </p:nvSpPr>
        <p:spPr/>
        <p:txBody>
          <a:bodyPr/>
          <a:lstStyle/>
          <a:p>
            <a:fld id="{98667444-59A6-4CE5-9378-8B67F2C73D03}" type="slidenum">
              <a:rPr lang="en-US" smtClean="0"/>
              <a:t>14</a:t>
            </a:fld>
            <a:endParaRPr lang="en-US"/>
          </a:p>
        </p:txBody>
      </p:sp>
    </p:spTree>
    <p:extLst>
      <p:ext uri="{BB962C8B-B14F-4D97-AF65-F5344CB8AC3E}">
        <p14:creationId xmlns:p14="http://schemas.microsoft.com/office/powerpoint/2010/main" val="3172759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export the report to your desktop from any of the online screens. </a:t>
            </a:r>
          </a:p>
          <a:p>
            <a:r>
              <a:rPr lang="en-US" dirty="0"/>
              <a:t>Use the Excel tabs at the bottom to view sheets 1-4. </a:t>
            </a:r>
          </a:p>
          <a:p>
            <a:r>
              <a:rPr lang="en-US" dirty="0"/>
              <a:t>Page one is the member’s personal detail and employment and &amp; membership information. </a:t>
            </a:r>
          </a:p>
          <a:p>
            <a:r>
              <a:rPr lang="en-US" dirty="0"/>
              <a:t>Click sheet 2 for the member’s monthly and annual wages.</a:t>
            </a:r>
          </a:p>
        </p:txBody>
      </p:sp>
      <p:sp>
        <p:nvSpPr>
          <p:cNvPr id="4" name="Slide Number Placeholder 3"/>
          <p:cNvSpPr>
            <a:spLocks noGrp="1"/>
          </p:cNvSpPr>
          <p:nvPr>
            <p:ph type="sldNum" sz="quarter" idx="5"/>
          </p:nvPr>
        </p:nvSpPr>
        <p:spPr/>
        <p:txBody>
          <a:bodyPr/>
          <a:lstStyle/>
          <a:p>
            <a:fld id="{98667444-59A6-4CE5-9378-8B67F2C73D03}" type="slidenum">
              <a:rPr lang="en-US" smtClean="0"/>
              <a:t>15</a:t>
            </a:fld>
            <a:endParaRPr lang="en-US"/>
          </a:p>
        </p:txBody>
      </p:sp>
    </p:spTree>
    <p:extLst>
      <p:ext uri="{BB962C8B-B14F-4D97-AF65-F5344CB8AC3E}">
        <p14:creationId xmlns:p14="http://schemas.microsoft.com/office/powerpoint/2010/main" val="622337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Sheet 2 is the member’s Wage History. Annual Wages are totaled on the left by year and vertically down or may be viewed by month across. </a:t>
            </a:r>
          </a:p>
          <a:p>
            <a:r>
              <a:rPr lang="en-US" dirty="0"/>
              <a:t>Click sheet 3 at the bottom to their Service History.</a:t>
            </a:r>
          </a:p>
        </p:txBody>
      </p:sp>
      <p:sp>
        <p:nvSpPr>
          <p:cNvPr id="4" name="Slide Number Placeholder 3"/>
          <p:cNvSpPr>
            <a:spLocks noGrp="1"/>
          </p:cNvSpPr>
          <p:nvPr>
            <p:ph type="sldNum" sz="quarter" idx="5"/>
          </p:nvPr>
        </p:nvSpPr>
        <p:spPr/>
        <p:txBody>
          <a:bodyPr/>
          <a:lstStyle/>
          <a:p>
            <a:fld id="{98667444-59A6-4CE5-9378-8B67F2C73D03}" type="slidenum">
              <a:rPr lang="en-US" smtClean="0"/>
              <a:t>16</a:t>
            </a:fld>
            <a:endParaRPr lang="en-US"/>
          </a:p>
        </p:txBody>
      </p:sp>
    </p:spTree>
    <p:extLst>
      <p:ext uri="{BB962C8B-B14F-4D97-AF65-F5344CB8AC3E}">
        <p14:creationId xmlns:p14="http://schemas.microsoft.com/office/powerpoint/2010/main" val="2350692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Sheet 3 is the member’s Service History. Annual Service is totaled on the left by year and vertically down or may be viewed across by month. </a:t>
            </a:r>
          </a:p>
          <a:p>
            <a:r>
              <a:rPr lang="en-US" dirty="0"/>
              <a:t>Click sheet 4 at the bottom to view their FRE and Indicators for Refund paid, Retirement Benefit and Past Service Application on file.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17</a:t>
            </a:fld>
            <a:endParaRPr lang="en-US"/>
          </a:p>
        </p:txBody>
      </p:sp>
    </p:spTree>
    <p:extLst>
      <p:ext uri="{BB962C8B-B14F-4D97-AF65-F5344CB8AC3E}">
        <p14:creationId xmlns:p14="http://schemas.microsoft.com/office/powerpoint/2010/main" val="2504547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 FRE is at the top left and next to it is the FRE’s Start and End date.</a:t>
            </a:r>
          </a:p>
          <a:p>
            <a:r>
              <a:rPr lang="en-US" dirty="0"/>
              <a:t>Below are the member’s Indicators for Refund paid, Retirement Benefit and Past Service Application on file.</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18</a:t>
            </a:fld>
            <a:endParaRPr lang="en-US"/>
          </a:p>
        </p:txBody>
      </p:sp>
    </p:spTree>
    <p:extLst>
      <p:ext uri="{BB962C8B-B14F-4D97-AF65-F5344CB8AC3E}">
        <p14:creationId xmlns:p14="http://schemas.microsoft.com/office/powerpoint/2010/main" val="1759021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19</a:t>
            </a:fld>
            <a:endParaRPr lang="en-US" dirty="0"/>
          </a:p>
        </p:txBody>
      </p:sp>
    </p:spTree>
    <p:extLst>
      <p:ext uri="{BB962C8B-B14F-4D97-AF65-F5344CB8AC3E}">
        <p14:creationId xmlns:p14="http://schemas.microsoft.com/office/powerpoint/2010/main" val="35527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new system today we are going to introduce new terminology, discuss how to set up others to have access to our system via Access Management and review the Member Data Report you will access or download to get IMRF Data on our Reciprocal members.</a:t>
            </a:r>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a:p>
        </p:txBody>
      </p:sp>
    </p:spTree>
    <p:extLst>
      <p:ext uri="{BB962C8B-B14F-4D97-AF65-F5344CB8AC3E}">
        <p14:creationId xmlns:p14="http://schemas.microsoft.com/office/powerpoint/2010/main" val="3687605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b="1" kern="1200" dirty="0">
                <a:solidFill>
                  <a:srgbClr val="183D5E"/>
                </a:solidFill>
                <a:effectLst>
                  <a:outerShdw blurRad="38100" dist="38100" dir="2700000" algn="tl">
                    <a:srgbClr val="000000">
                      <a:alpha val="43137"/>
                    </a:srgbClr>
                  </a:outerShdw>
                </a:effectLst>
                <a:latin typeface="+mj-lt"/>
                <a:ea typeface="+mj-ea"/>
                <a:cs typeface="+mj-cs"/>
              </a:rPr>
              <a:t>There are 3 different user roles for Third Party Providers in Employer Access.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Recip Admin - </a:t>
            </a:r>
            <a:r>
              <a:rPr lang="en-US" sz="1200" dirty="0"/>
              <a:t>has access to Reciprocal Member information and may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Recip All Access – </a:t>
            </a:r>
            <a:r>
              <a:rPr lang="en-US" sz="1200" dirty="0"/>
              <a:t>has access to all Reciprocal Member Information but they cannot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Recip View Only – </a:t>
            </a:r>
            <a:r>
              <a:rPr lang="en-US" sz="1200" dirty="0"/>
              <a:t>user can view and read information only.</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20</a:t>
            </a:fld>
            <a:endParaRPr lang="en-US" dirty="0"/>
          </a:p>
        </p:txBody>
      </p:sp>
      <p:sp>
        <p:nvSpPr>
          <p:cNvPr id="6" name="Footer Placeholder 5">
            <a:extLst>
              <a:ext uri="{FF2B5EF4-FFF2-40B4-BE49-F238E27FC236}">
                <a16:creationId xmlns:a16="http://schemas.microsoft.com/office/drawing/2014/main" id="{AB7FAC7B-FC47-DB3E-1D65-1F14234A0331}"/>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B09FB583-F171-B77F-F35A-239ADE479474}"/>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851029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users who have access to the online account and their role will be listed in the data table in the My Team widget, along with their last login. To view a complete list or remove access to the website for a particular user, click the View All… action button and double click the appropriate user’s name to make the necessary adjustments. Alternatively, if you need to add a new user, simply click the Add Team Member … action button in the bottom section of the widget</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21</a:t>
            </a:fld>
            <a:endParaRPr lang="en-US"/>
          </a:p>
        </p:txBody>
      </p:sp>
    </p:spTree>
    <p:extLst>
      <p:ext uri="{BB962C8B-B14F-4D97-AF65-F5344CB8AC3E}">
        <p14:creationId xmlns:p14="http://schemas.microsoft.com/office/powerpoint/2010/main" val="1925778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header section allows you to manage your own profile preferences and visit the IMRF website. Click on the IMRF logo or the words Go to IMRF.org to jump to the IMRF website. Clicking on the person icon next to your name allows you to access the Communication Preferences screen to select your delivery method for the weekly update. If you need to change your password or security questions, select the lock icon. The footer provides several links to IMRF social media sites and other information including About this site, Terms of Use, Contact us, and the Privacy Policy and Legal Disclaimer. Another link to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www.imrf.org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provided in the footer as well.</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22</a:t>
            </a:fld>
            <a:endParaRPr lang="en-US"/>
          </a:p>
        </p:txBody>
      </p:sp>
    </p:spTree>
    <p:extLst>
      <p:ext uri="{BB962C8B-B14F-4D97-AF65-F5344CB8AC3E}">
        <p14:creationId xmlns:p14="http://schemas.microsoft.com/office/powerpoint/2010/main" val="3835600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24</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this slide, we have a chart of supported browsers with IMRF’s new business solution. IMRF encourages the use of Google Chrome and/or Microsoft Edge. For those employers who use an Apple operating system, Safari and Mozilla Firefox are also supported. For your reference, N-2 indicates N as the current version and -2 includes the 2 prior releases. It is important to keep your browsers up-to-date in order to make the reporting process as seamless and efficient as possible.</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a:p>
        </p:txBody>
      </p:sp>
    </p:spTree>
    <p:extLst>
      <p:ext uri="{BB962C8B-B14F-4D97-AF65-F5344CB8AC3E}">
        <p14:creationId xmlns:p14="http://schemas.microsoft.com/office/powerpoint/2010/main" val="267414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new system, the login process has been streamlined. You will no longer be assigned a unique User ID. When you log in for the first time, you are required to register. The detailed registration process is available as a webinar in the Learning Center of the website. For basic troubleshooting assistance, click on “Need help?” To update or change a forgotten password, select “Forgot your password?”</a:t>
            </a:r>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a:p>
        </p:txBody>
      </p:sp>
    </p:spTree>
    <p:extLst>
      <p:ext uri="{BB962C8B-B14F-4D97-AF65-F5344CB8AC3E}">
        <p14:creationId xmlns:p14="http://schemas.microsoft.com/office/powerpoint/2010/main" val="359313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your first successful login, your dashboard will resemble the image displayed here. At the top right, you will see a link to go to our website and your name. Directly underneath that line, you have the option to sign out. All the way on the left in blue, you can see the toolbar with icons. The icons in the left-hand toolbar correspond to the tiles on the dashboard. These tiles are called widgets.</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a:p>
        </p:txBody>
      </p:sp>
    </p:spTree>
    <p:extLst>
      <p:ext uri="{BB962C8B-B14F-4D97-AF65-F5344CB8AC3E}">
        <p14:creationId xmlns:p14="http://schemas.microsoft.com/office/powerpoint/2010/main" val="194182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take a closer look at each individual widget in the forthcoming slides, but there are a few elements most widgets have in common: a title section, data table, and an action area. All the widgets are dynamic, which means you can drag and drop the widgets you find most useful to the top of your dashboard by clicking on the directional arrows' icon. These widgets are also expandable with a click of your mouse. Simply click on the icon with two squares and an arrow and the widget will be adjusted to the expanded version.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a:p>
        </p:txBody>
      </p:sp>
    </p:spTree>
    <p:extLst>
      <p:ext uri="{BB962C8B-B14F-4D97-AF65-F5344CB8AC3E}">
        <p14:creationId xmlns:p14="http://schemas.microsoft.com/office/powerpoint/2010/main" val="215340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widget will allow you to securely correspond with IMRF electronically. The widget’s title bar will use a numbered gold badge to indicate whether there are new messages to view. The blue action button allows you to quickly start a new message, and View All… takes you to the Secure Message Center landing page. When you send us a message, you can expect a response within 48 hours. It is best practice to have one person on your team handle the secure messaging. This is because a new message that is opened is no longer considered new and will reduce the number in the gold badge, appearing as if there is nothing to read or respond to. After you hit the send button on a reply to a message, the system will automatically archive it.</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7</a:t>
            </a:fld>
            <a:endParaRPr lang="en-US"/>
          </a:p>
        </p:txBody>
      </p:sp>
    </p:spTree>
    <p:extLst>
      <p:ext uri="{BB962C8B-B14F-4D97-AF65-F5344CB8AC3E}">
        <p14:creationId xmlns:p14="http://schemas.microsoft.com/office/powerpoint/2010/main" val="275968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icons in the left tool bar correspond with a widget in the main screen. The main widget you will use is the My Documents and Reports widget. Click on Reports and select the ‘IMRF Member Data’ report to view search for a member’s Reciprocal information with IMRF. Or from the left blue toolbar select the folder icon and select Report Generator and click on IMRF Member Data report to search for a member’s Reciprocal information with IMRF. </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a:p>
        </p:txBody>
      </p:sp>
    </p:spTree>
    <p:extLst>
      <p:ext uri="{BB962C8B-B14F-4D97-AF65-F5344CB8AC3E}">
        <p14:creationId xmlns:p14="http://schemas.microsoft.com/office/powerpoint/2010/main" val="1584844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IMRF Member Data report to retrieve details on a reciprocal member.</a:t>
            </a:r>
          </a:p>
        </p:txBody>
      </p:sp>
      <p:sp>
        <p:nvSpPr>
          <p:cNvPr id="4" name="Slide Number Placeholder 3"/>
          <p:cNvSpPr>
            <a:spLocks noGrp="1"/>
          </p:cNvSpPr>
          <p:nvPr>
            <p:ph type="sldNum" sz="quarter" idx="5"/>
          </p:nvPr>
        </p:nvSpPr>
        <p:spPr/>
        <p:txBody>
          <a:bodyPr/>
          <a:lstStyle/>
          <a:p>
            <a:fld id="{98667444-59A6-4CE5-9378-8B67F2C73D03}" type="slidenum">
              <a:rPr lang="en-US" smtClean="0"/>
              <a:t>9</a:t>
            </a:fld>
            <a:endParaRPr lang="en-US"/>
          </a:p>
        </p:txBody>
      </p:sp>
    </p:spTree>
    <p:extLst>
      <p:ext uri="{BB962C8B-B14F-4D97-AF65-F5344CB8AC3E}">
        <p14:creationId xmlns:p14="http://schemas.microsoft.com/office/powerpoint/2010/main" val="3620161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823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48302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91474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8323276"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58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083724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1" y="1825625"/>
            <a:ext cx="56103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78" r:id="rId1"/>
    <p:sldLayoutId id="2147483677" r:id="rId2"/>
    <p:sldLayoutId id="2147483679" r:id="rId3"/>
    <p:sldLayoutId id="2147483676" r:id="rId4"/>
    <p:sldLayoutId id="2147483650" r:id="rId5"/>
    <p:sldLayoutId id="2147483672" r:id="rId6"/>
    <p:sldLayoutId id="2147483673" r:id="rId7"/>
    <p:sldLayoutId id="2147483666" r:id="rId8"/>
    <p:sldLayoutId id="2147483665" r:id="rId9"/>
    <p:sldLayoutId id="2147483662" r:id="rId10"/>
    <p:sldLayoutId id="2147483663" r:id="rId11"/>
    <p:sldLayoutId id="2147483668" r:id="rId12"/>
    <p:sldLayoutId id="2147483664" r:id="rId13"/>
    <p:sldLayoutId id="2147483667" r:id="rId14"/>
    <p:sldLayoutId id="2147483651" r:id="rId15"/>
    <p:sldLayoutId id="2147483675" r:id="rId16"/>
    <p:sldLayoutId id="2147483674" r:id="rId17"/>
    <p:sldLayoutId id="2147483659" r:id="rId18"/>
    <p:sldLayoutId id="2147483658" r:id="rId19"/>
    <p:sldLayoutId id="2147483652" r:id="rId20"/>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827" y="1895123"/>
            <a:ext cx="11264346" cy="2387600"/>
          </a:xfrm>
        </p:spPr>
        <p:txBody>
          <a:bodyPr/>
          <a:lstStyle/>
          <a:p>
            <a:r>
              <a:rPr lang="en-US" dirty="0"/>
              <a:t>Partner Portal Overview</a:t>
            </a:r>
            <a:br>
              <a:rPr lang="en-US" dirty="0"/>
            </a:br>
            <a:r>
              <a:rPr lang="en-US" dirty="0"/>
              <a:t>Reciprocal Access</a:t>
            </a:r>
          </a:p>
        </p:txBody>
      </p:sp>
    </p:spTree>
    <p:extLst>
      <p:ext uri="{BB962C8B-B14F-4D97-AF65-F5344CB8AC3E}">
        <p14:creationId xmlns:p14="http://schemas.microsoft.com/office/powerpoint/2010/main" val="3607219484"/>
      </p:ext>
    </p:extLst>
  </p:cSld>
  <p:clrMapOvr>
    <a:masterClrMapping/>
  </p:clrMapOvr>
  <mc:AlternateContent xmlns:mc="http://schemas.openxmlformats.org/markup-compatibility/2006" xmlns:p14="http://schemas.microsoft.com/office/powerpoint/2010/main">
    <mc:Choice Requires="p14">
      <p:transition spd="slow" p14:dur="2000" advTm="4237"/>
    </mc:Choice>
    <mc:Fallback xmlns="">
      <p:transition spd="slow" advTm="42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432344-6421-2A42-E133-E563B7906F74}"/>
              </a:ext>
            </a:extLst>
          </p:cNvPr>
          <p:cNvPicPr>
            <a:picLocks noChangeAspect="1"/>
          </p:cNvPicPr>
          <p:nvPr/>
        </p:nvPicPr>
        <p:blipFill>
          <a:blip r:embed="rId3"/>
          <a:stretch>
            <a:fillRect/>
          </a:stretch>
        </p:blipFill>
        <p:spPr>
          <a:xfrm>
            <a:off x="226731" y="1440609"/>
            <a:ext cx="10834560" cy="5417391"/>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fld id="{B0C3E88A-0163-48A4-9F34-7D71CA4062C9}" type="slidenum">
              <a:rPr lang="en-US" smtClean="0"/>
              <a:pPr/>
              <a:t>10</a:t>
            </a:fld>
            <a:endParaRPr lang="en-US" dirty="0"/>
          </a:p>
        </p:txBody>
      </p:sp>
      <p:sp>
        <p:nvSpPr>
          <p:cNvPr id="13" name="TextBox 12">
            <a:extLst>
              <a:ext uri="{FF2B5EF4-FFF2-40B4-BE49-F238E27FC236}">
                <a16:creationId xmlns:a16="http://schemas.microsoft.com/office/drawing/2014/main" id="{26A99F2C-4390-619F-6937-BD7CC8E600AA}"/>
              </a:ext>
            </a:extLst>
          </p:cNvPr>
          <p:cNvSpPr txBox="1"/>
          <p:nvPr/>
        </p:nvSpPr>
        <p:spPr>
          <a:xfrm>
            <a:off x="1717003" y="866953"/>
            <a:ext cx="6657400"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SSN for the Member you wish to view.</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8957187" y="3506630"/>
            <a:ext cx="1700981"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CAE03CB-2CE0-CE55-7E22-279ED0B9A006}"/>
              </a:ext>
            </a:extLst>
          </p:cNvPr>
          <p:cNvSpPr/>
          <p:nvPr/>
        </p:nvSpPr>
        <p:spPr>
          <a:xfrm>
            <a:off x="7805248" y="4553081"/>
            <a:ext cx="2810911"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804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788A8A-39CD-4876-7E09-2641DD032AE9}"/>
              </a:ext>
            </a:extLst>
          </p:cNvPr>
          <p:cNvPicPr>
            <a:picLocks noChangeAspect="1"/>
          </p:cNvPicPr>
          <p:nvPr/>
        </p:nvPicPr>
        <p:blipFill>
          <a:blip r:embed="rId3"/>
          <a:stretch>
            <a:fillRect/>
          </a:stretch>
        </p:blipFill>
        <p:spPr>
          <a:xfrm>
            <a:off x="-4916" y="1020993"/>
            <a:ext cx="12192000" cy="5837007"/>
          </a:xfrm>
          <a:prstGeom prst="rect">
            <a:avLst/>
          </a:prstGeom>
        </p:spPr>
      </p:pic>
      <p:sp>
        <p:nvSpPr>
          <p:cNvPr id="5" name="Slide Number Placeholder 4">
            <a:extLst>
              <a:ext uri="{FF2B5EF4-FFF2-40B4-BE49-F238E27FC236}">
                <a16:creationId xmlns:a16="http://schemas.microsoft.com/office/drawing/2014/main" id="{D924A133-BA65-04A0-643E-6898829735A8}"/>
              </a:ext>
            </a:extLst>
          </p:cNvPr>
          <p:cNvSpPr>
            <a:spLocks noGrp="1"/>
          </p:cNvSpPr>
          <p:nvPr>
            <p:ph type="sldNum" sz="quarter" idx="12"/>
          </p:nvPr>
        </p:nvSpPr>
        <p:spPr/>
        <p:txBody>
          <a:bodyPr/>
          <a:lstStyle/>
          <a:p>
            <a:fld id="{B0C3E88A-0163-48A4-9F34-7D71CA4062C9}" type="slidenum">
              <a:rPr lang="en-US" smtClean="0"/>
              <a:pPr/>
              <a:t>11</a:t>
            </a:fld>
            <a:endParaRPr lang="en-US" dirty="0"/>
          </a:p>
        </p:txBody>
      </p:sp>
      <p:sp>
        <p:nvSpPr>
          <p:cNvPr id="10" name="Rectangle: Rounded Corners 9">
            <a:extLst>
              <a:ext uri="{FF2B5EF4-FFF2-40B4-BE49-F238E27FC236}">
                <a16:creationId xmlns:a16="http://schemas.microsoft.com/office/drawing/2014/main" id="{99026099-EE26-2BD9-9DB2-AA434D263A56}"/>
              </a:ext>
            </a:extLst>
          </p:cNvPr>
          <p:cNvSpPr/>
          <p:nvPr/>
        </p:nvSpPr>
        <p:spPr>
          <a:xfrm>
            <a:off x="4257368" y="6557152"/>
            <a:ext cx="835742" cy="259766"/>
          </a:xfrm>
          <a:prstGeom prst="roundRect">
            <a:avLst>
              <a:gd name="adj" fmla="val 50000"/>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71F6D23-812E-D372-CE26-171547E6C6AD}"/>
              </a:ext>
            </a:extLst>
          </p:cNvPr>
          <p:cNvSpPr/>
          <p:nvPr/>
        </p:nvSpPr>
        <p:spPr>
          <a:xfrm>
            <a:off x="5093110" y="2192594"/>
            <a:ext cx="1995948" cy="226141"/>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FF13E39-F989-46F6-FC20-36D09D71B198}"/>
              </a:ext>
            </a:extLst>
          </p:cNvPr>
          <p:cNvSpPr/>
          <p:nvPr/>
        </p:nvSpPr>
        <p:spPr>
          <a:xfrm>
            <a:off x="7964128" y="3048000"/>
            <a:ext cx="186813" cy="3291786"/>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BCB4135-20AC-402E-F623-326721C8D395}"/>
              </a:ext>
            </a:extLst>
          </p:cNvPr>
          <p:cNvSpPr/>
          <p:nvPr/>
        </p:nvSpPr>
        <p:spPr>
          <a:xfrm>
            <a:off x="776748" y="6339786"/>
            <a:ext cx="7295536" cy="157097"/>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526EDD8-6857-5654-40CE-75C8D5A67FA8}"/>
              </a:ext>
            </a:extLst>
          </p:cNvPr>
          <p:cNvSpPr txBox="1"/>
          <p:nvPr/>
        </p:nvSpPr>
        <p:spPr>
          <a:xfrm>
            <a:off x="1130710" y="300849"/>
            <a:ext cx="7295536" cy="400110"/>
          </a:xfrm>
          <a:prstGeom prst="rect">
            <a:avLst/>
          </a:prstGeom>
          <a:noFill/>
        </p:spPr>
        <p:txBody>
          <a:bodyPr wrap="square" rtlCol="0">
            <a:spAutoFit/>
          </a:bodyPr>
          <a:lstStyle/>
          <a:p>
            <a:r>
              <a:rPr lang="en-US" sz="2000" b="1" dirty="0"/>
              <a:t>Member’s Personal, Employment &amp; Membership information</a:t>
            </a:r>
          </a:p>
        </p:txBody>
      </p:sp>
    </p:spTree>
    <p:extLst>
      <p:ext uri="{BB962C8B-B14F-4D97-AF65-F5344CB8AC3E}">
        <p14:creationId xmlns:p14="http://schemas.microsoft.com/office/powerpoint/2010/main" val="311246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9DDD0-EC1A-7425-6D43-DA726CDE2A9B}"/>
              </a:ext>
            </a:extLst>
          </p:cNvPr>
          <p:cNvPicPr>
            <a:picLocks noChangeAspect="1"/>
          </p:cNvPicPr>
          <p:nvPr/>
        </p:nvPicPr>
        <p:blipFill>
          <a:blip r:embed="rId3"/>
          <a:stretch>
            <a:fillRect/>
          </a:stretch>
        </p:blipFill>
        <p:spPr>
          <a:xfrm>
            <a:off x="0" y="990939"/>
            <a:ext cx="12192000" cy="5867060"/>
          </a:xfrm>
          <a:prstGeom prst="rect">
            <a:avLst/>
          </a:prstGeom>
        </p:spPr>
      </p:pic>
      <p:sp>
        <p:nvSpPr>
          <p:cNvPr id="5" name="Slide Number Placeholder 4">
            <a:extLst>
              <a:ext uri="{FF2B5EF4-FFF2-40B4-BE49-F238E27FC236}">
                <a16:creationId xmlns:a16="http://schemas.microsoft.com/office/drawing/2014/main" id="{AE0B707E-9295-4BD1-971B-56C6DE919937}"/>
              </a:ext>
            </a:extLst>
          </p:cNvPr>
          <p:cNvSpPr>
            <a:spLocks noGrp="1"/>
          </p:cNvSpPr>
          <p:nvPr>
            <p:ph type="sldNum" sz="quarter" idx="12"/>
          </p:nvPr>
        </p:nvSpPr>
        <p:spPr/>
        <p:txBody>
          <a:bodyPr/>
          <a:lstStyle/>
          <a:p>
            <a:fld id="{B0C3E88A-0163-48A4-9F34-7D71CA4062C9}" type="slidenum">
              <a:rPr lang="en-US" smtClean="0"/>
              <a:pPr/>
              <a:t>12</a:t>
            </a:fld>
            <a:endParaRPr lang="en-US" dirty="0"/>
          </a:p>
        </p:txBody>
      </p:sp>
      <p:sp>
        <p:nvSpPr>
          <p:cNvPr id="8" name="Rectangle: Rounded Corners 7">
            <a:extLst>
              <a:ext uri="{FF2B5EF4-FFF2-40B4-BE49-F238E27FC236}">
                <a16:creationId xmlns:a16="http://schemas.microsoft.com/office/drawing/2014/main" id="{B92AE443-BD9D-ABC2-03DC-2A43257C3203}"/>
              </a:ext>
            </a:extLst>
          </p:cNvPr>
          <p:cNvSpPr/>
          <p:nvPr/>
        </p:nvSpPr>
        <p:spPr>
          <a:xfrm>
            <a:off x="3883742" y="6574369"/>
            <a:ext cx="1130709" cy="200057"/>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AE6BA0F-3CC1-1D0B-EE41-E2FA571F97D8}"/>
              </a:ext>
            </a:extLst>
          </p:cNvPr>
          <p:cNvSpPr/>
          <p:nvPr/>
        </p:nvSpPr>
        <p:spPr>
          <a:xfrm>
            <a:off x="747250" y="6357504"/>
            <a:ext cx="7349614" cy="112118"/>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E6A29213-37F2-B8FE-6EA2-2AB1ACA1D5B4}"/>
              </a:ext>
            </a:extLst>
          </p:cNvPr>
          <p:cNvSpPr/>
          <p:nvPr/>
        </p:nvSpPr>
        <p:spPr>
          <a:xfrm>
            <a:off x="1319981" y="2894663"/>
            <a:ext cx="1189703" cy="277001"/>
          </a:xfrm>
          <a:prstGeom prst="wedgeRoundRectCallout">
            <a:avLst>
              <a:gd name="adj1" fmla="val -34057"/>
              <a:gd name="adj2" fmla="val 170310"/>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AA5AABB-412B-5F2C-580B-F4C59CDE269F}"/>
              </a:ext>
            </a:extLst>
          </p:cNvPr>
          <p:cNvSpPr txBox="1"/>
          <p:nvPr/>
        </p:nvSpPr>
        <p:spPr>
          <a:xfrm>
            <a:off x="1339644" y="2894663"/>
            <a:ext cx="1120877" cy="276999"/>
          </a:xfrm>
          <a:prstGeom prst="rect">
            <a:avLst/>
          </a:prstGeom>
          <a:noFill/>
        </p:spPr>
        <p:txBody>
          <a:bodyPr wrap="square" rtlCol="0">
            <a:spAutoFit/>
          </a:bodyPr>
          <a:lstStyle/>
          <a:p>
            <a:r>
              <a:rPr lang="en-US" sz="1200" b="1" dirty="0"/>
              <a:t>Annual Wages</a:t>
            </a:r>
          </a:p>
        </p:txBody>
      </p:sp>
      <p:sp>
        <p:nvSpPr>
          <p:cNvPr id="12" name="Speech Bubble: Rectangle with Corners Rounded 11">
            <a:extLst>
              <a:ext uri="{FF2B5EF4-FFF2-40B4-BE49-F238E27FC236}">
                <a16:creationId xmlns:a16="http://schemas.microsoft.com/office/drawing/2014/main" id="{5757E664-2575-2235-7EA0-182511C3CCCB}"/>
              </a:ext>
            </a:extLst>
          </p:cNvPr>
          <p:cNvSpPr/>
          <p:nvPr/>
        </p:nvSpPr>
        <p:spPr>
          <a:xfrm>
            <a:off x="3062747" y="2889836"/>
            <a:ext cx="1415846" cy="277000"/>
          </a:xfrm>
          <a:prstGeom prst="wedgeRoundRectCallout">
            <a:avLst>
              <a:gd name="adj1" fmla="val -71191"/>
              <a:gd name="adj2" fmla="val 180897"/>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F1E1981-5153-B082-3353-E2F80F9F6476}"/>
              </a:ext>
            </a:extLst>
          </p:cNvPr>
          <p:cNvSpPr txBox="1"/>
          <p:nvPr/>
        </p:nvSpPr>
        <p:spPr>
          <a:xfrm>
            <a:off x="3121742" y="2894663"/>
            <a:ext cx="1415845" cy="276999"/>
          </a:xfrm>
          <a:prstGeom prst="rect">
            <a:avLst/>
          </a:prstGeom>
          <a:noFill/>
        </p:spPr>
        <p:txBody>
          <a:bodyPr wrap="square" rtlCol="0">
            <a:spAutoFit/>
          </a:bodyPr>
          <a:lstStyle/>
          <a:p>
            <a:r>
              <a:rPr lang="en-US" sz="1200" b="1" dirty="0"/>
              <a:t>Monthly Wages</a:t>
            </a:r>
          </a:p>
        </p:txBody>
      </p:sp>
      <p:cxnSp>
        <p:nvCxnSpPr>
          <p:cNvPr id="15" name="Straight Connector 14">
            <a:extLst>
              <a:ext uri="{FF2B5EF4-FFF2-40B4-BE49-F238E27FC236}">
                <a16:creationId xmlns:a16="http://schemas.microsoft.com/office/drawing/2014/main" id="{32243B39-A5B8-03AA-E48C-CF16778BCEF5}"/>
              </a:ext>
            </a:extLst>
          </p:cNvPr>
          <p:cNvCxnSpPr/>
          <p:nvPr/>
        </p:nvCxnSpPr>
        <p:spPr>
          <a:xfrm>
            <a:off x="1076634" y="6105832"/>
            <a:ext cx="914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8BE13F-D566-2A6A-2988-8D72730F1B7D}"/>
              </a:ext>
            </a:extLst>
          </p:cNvPr>
          <p:cNvSpPr txBox="1"/>
          <p:nvPr/>
        </p:nvSpPr>
        <p:spPr>
          <a:xfrm>
            <a:off x="1076634" y="338401"/>
            <a:ext cx="4655572" cy="400110"/>
          </a:xfrm>
          <a:prstGeom prst="rect">
            <a:avLst/>
          </a:prstGeom>
          <a:noFill/>
        </p:spPr>
        <p:txBody>
          <a:bodyPr wrap="square" rtlCol="0">
            <a:spAutoFit/>
          </a:bodyPr>
          <a:lstStyle/>
          <a:p>
            <a:r>
              <a:rPr lang="en-US" sz="2000" b="1" dirty="0"/>
              <a:t>Member’s Monthly and Annual Wages</a:t>
            </a:r>
          </a:p>
        </p:txBody>
      </p:sp>
    </p:spTree>
    <p:extLst>
      <p:ext uri="{BB962C8B-B14F-4D97-AF65-F5344CB8AC3E}">
        <p14:creationId xmlns:p14="http://schemas.microsoft.com/office/powerpoint/2010/main" val="287790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E2AFDC-E44E-448D-260D-A35F1453F2EC}"/>
              </a:ext>
            </a:extLst>
          </p:cNvPr>
          <p:cNvPicPr>
            <a:picLocks noChangeAspect="1"/>
          </p:cNvPicPr>
          <p:nvPr/>
        </p:nvPicPr>
        <p:blipFill>
          <a:blip r:embed="rId3"/>
          <a:stretch>
            <a:fillRect/>
          </a:stretch>
        </p:blipFill>
        <p:spPr>
          <a:xfrm>
            <a:off x="0" y="983124"/>
            <a:ext cx="12192000" cy="5878286"/>
          </a:xfrm>
          <a:prstGeom prst="rect">
            <a:avLst/>
          </a:prstGeom>
        </p:spPr>
      </p:pic>
      <p:sp>
        <p:nvSpPr>
          <p:cNvPr id="10" name="Speech Bubble: Rectangle with Corners Rounded 9">
            <a:extLst>
              <a:ext uri="{FF2B5EF4-FFF2-40B4-BE49-F238E27FC236}">
                <a16:creationId xmlns:a16="http://schemas.microsoft.com/office/drawing/2014/main" id="{ACDFE1D2-2471-DBFD-691F-4B7900A1F4FC}"/>
              </a:ext>
            </a:extLst>
          </p:cNvPr>
          <p:cNvSpPr/>
          <p:nvPr/>
        </p:nvSpPr>
        <p:spPr>
          <a:xfrm>
            <a:off x="1319981" y="2894663"/>
            <a:ext cx="1189703" cy="277001"/>
          </a:xfrm>
          <a:prstGeom prst="wedgeRoundRectCallout">
            <a:avLst>
              <a:gd name="adj1" fmla="val -41495"/>
              <a:gd name="adj2" fmla="val 170310"/>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772797E-E0CC-46FF-EF3F-B505D2289BC3}"/>
              </a:ext>
            </a:extLst>
          </p:cNvPr>
          <p:cNvSpPr>
            <a:spLocks noGrp="1"/>
          </p:cNvSpPr>
          <p:nvPr>
            <p:ph type="sldNum" sz="quarter" idx="12"/>
          </p:nvPr>
        </p:nvSpPr>
        <p:spPr/>
        <p:txBody>
          <a:bodyPr/>
          <a:lstStyle/>
          <a:p>
            <a:fld id="{B0C3E88A-0163-48A4-9F34-7D71CA4062C9}" type="slidenum">
              <a:rPr lang="en-US" smtClean="0"/>
              <a:pPr/>
              <a:t>13</a:t>
            </a:fld>
            <a:endParaRPr lang="en-US" dirty="0"/>
          </a:p>
        </p:txBody>
      </p:sp>
      <p:sp>
        <p:nvSpPr>
          <p:cNvPr id="8" name="TextBox 7">
            <a:extLst>
              <a:ext uri="{FF2B5EF4-FFF2-40B4-BE49-F238E27FC236}">
                <a16:creationId xmlns:a16="http://schemas.microsoft.com/office/drawing/2014/main" id="{06E57C7D-9F6C-E1D1-D2EA-79057B2D2915}"/>
              </a:ext>
            </a:extLst>
          </p:cNvPr>
          <p:cNvSpPr txBox="1"/>
          <p:nvPr/>
        </p:nvSpPr>
        <p:spPr>
          <a:xfrm>
            <a:off x="1022555" y="275303"/>
            <a:ext cx="5820696" cy="400110"/>
          </a:xfrm>
          <a:prstGeom prst="rect">
            <a:avLst/>
          </a:prstGeom>
          <a:noFill/>
        </p:spPr>
        <p:txBody>
          <a:bodyPr wrap="square" rtlCol="0">
            <a:spAutoFit/>
          </a:bodyPr>
          <a:lstStyle/>
          <a:p>
            <a:r>
              <a:rPr lang="en-US" sz="2000" b="1" dirty="0"/>
              <a:t>Member’s Monthly and Annual Service</a:t>
            </a:r>
          </a:p>
        </p:txBody>
      </p:sp>
      <p:sp>
        <p:nvSpPr>
          <p:cNvPr id="9" name="TextBox 8">
            <a:extLst>
              <a:ext uri="{FF2B5EF4-FFF2-40B4-BE49-F238E27FC236}">
                <a16:creationId xmlns:a16="http://schemas.microsoft.com/office/drawing/2014/main" id="{4A77EEFC-16DD-DEAA-2519-FCD0155065F5}"/>
              </a:ext>
            </a:extLst>
          </p:cNvPr>
          <p:cNvSpPr txBox="1"/>
          <p:nvPr/>
        </p:nvSpPr>
        <p:spPr>
          <a:xfrm>
            <a:off x="1339644" y="2894663"/>
            <a:ext cx="1189703" cy="276999"/>
          </a:xfrm>
          <a:prstGeom prst="rect">
            <a:avLst/>
          </a:prstGeom>
          <a:noFill/>
        </p:spPr>
        <p:txBody>
          <a:bodyPr wrap="square" rtlCol="0">
            <a:spAutoFit/>
          </a:bodyPr>
          <a:lstStyle/>
          <a:p>
            <a:r>
              <a:rPr lang="en-US" sz="1200" b="1" dirty="0"/>
              <a:t>Annual Service</a:t>
            </a:r>
          </a:p>
        </p:txBody>
      </p:sp>
      <p:sp>
        <p:nvSpPr>
          <p:cNvPr id="11" name="Speech Bubble: Rectangle with Corners Rounded 10">
            <a:extLst>
              <a:ext uri="{FF2B5EF4-FFF2-40B4-BE49-F238E27FC236}">
                <a16:creationId xmlns:a16="http://schemas.microsoft.com/office/drawing/2014/main" id="{FFA9700A-1D1F-CD3C-ED67-895A49DF9249}"/>
              </a:ext>
            </a:extLst>
          </p:cNvPr>
          <p:cNvSpPr/>
          <p:nvPr/>
        </p:nvSpPr>
        <p:spPr>
          <a:xfrm>
            <a:off x="3062747" y="2889836"/>
            <a:ext cx="1415846" cy="277000"/>
          </a:xfrm>
          <a:prstGeom prst="wedgeRoundRectCallout">
            <a:avLst>
              <a:gd name="adj1" fmla="val -61795"/>
              <a:gd name="adj2" fmla="val 160820"/>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E380F30-B851-3EC4-49FC-6A4995B2F8DA}"/>
              </a:ext>
            </a:extLst>
          </p:cNvPr>
          <p:cNvSpPr txBox="1"/>
          <p:nvPr/>
        </p:nvSpPr>
        <p:spPr>
          <a:xfrm>
            <a:off x="3121742" y="2889837"/>
            <a:ext cx="1415845" cy="276999"/>
          </a:xfrm>
          <a:prstGeom prst="rect">
            <a:avLst/>
          </a:prstGeom>
          <a:noFill/>
        </p:spPr>
        <p:txBody>
          <a:bodyPr wrap="square" rtlCol="0">
            <a:spAutoFit/>
          </a:bodyPr>
          <a:lstStyle/>
          <a:p>
            <a:r>
              <a:rPr lang="en-US" sz="1200" b="1" dirty="0"/>
              <a:t>Monthly Service</a:t>
            </a:r>
          </a:p>
        </p:txBody>
      </p:sp>
      <p:cxnSp>
        <p:nvCxnSpPr>
          <p:cNvPr id="14" name="Straight Connector 13">
            <a:extLst>
              <a:ext uri="{FF2B5EF4-FFF2-40B4-BE49-F238E27FC236}">
                <a16:creationId xmlns:a16="http://schemas.microsoft.com/office/drawing/2014/main" id="{EE0B84D4-64E3-9A5B-613F-7D8808BAF969}"/>
              </a:ext>
            </a:extLst>
          </p:cNvPr>
          <p:cNvCxnSpPr/>
          <p:nvPr/>
        </p:nvCxnSpPr>
        <p:spPr>
          <a:xfrm>
            <a:off x="1137775" y="6087090"/>
            <a:ext cx="914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FC163D49-CB95-1397-FB99-AD15227C9A6B}"/>
              </a:ext>
            </a:extLst>
          </p:cNvPr>
          <p:cNvSpPr/>
          <p:nvPr/>
        </p:nvSpPr>
        <p:spPr>
          <a:xfrm>
            <a:off x="747250" y="6302477"/>
            <a:ext cx="7275873" cy="189062"/>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2DF8E61-F168-63E7-C362-55DAD2A5D9A0}"/>
              </a:ext>
            </a:extLst>
          </p:cNvPr>
          <p:cNvSpPr/>
          <p:nvPr/>
        </p:nvSpPr>
        <p:spPr>
          <a:xfrm flipV="1">
            <a:off x="3886200" y="6582696"/>
            <a:ext cx="1128252" cy="216553"/>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292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2B01E-4CB9-70C1-451D-F9EACD36AA61}"/>
              </a:ext>
            </a:extLst>
          </p:cNvPr>
          <p:cNvPicPr>
            <a:picLocks noChangeAspect="1"/>
          </p:cNvPicPr>
          <p:nvPr/>
        </p:nvPicPr>
        <p:blipFill>
          <a:blip r:embed="rId3"/>
          <a:stretch>
            <a:fillRect/>
          </a:stretch>
        </p:blipFill>
        <p:spPr>
          <a:xfrm>
            <a:off x="0" y="983179"/>
            <a:ext cx="12192000" cy="5874821"/>
          </a:xfrm>
          <a:prstGeom prst="rect">
            <a:avLst/>
          </a:prstGeom>
        </p:spPr>
      </p:pic>
      <p:sp>
        <p:nvSpPr>
          <p:cNvPr id="5" name="Slide Number Placeholder 4">
            <a:extLst>
              <a:ext uri="{FF2B5EF4-FFF2-40B4-BE49-F238E27FC236}">
                <a16:creationId xmlns:a16="http://schemas.microsoft.com/office/drawing/2014/main" id="{F43506BA-9670-2093-F5A5-5F538087B2A6}"/>
              </a:ext>
            </a:extLst>
          </p:cNvPr>
          <p:cNvSpPr>
            <a:spLocks noGrp="1"/>
          </p:cNvSpPr>
          <p:nvPr>
            <p:ph type="sldNum" sz="quarter" idx="12"/>
          </p:nvPr>
        </p:nvSpPr>
        <p:spPr/>
        <p:txBody>
          <a:bodyPr/>
          <a:lstStyle/>
          <a:p>
            <a:fld id="{B0C3E88A-0163-48A4-9F34-7D71CA4062C9}" type="slidenum">
              <a:rPr lang="en-US" smtClean="0"/>
              <a:pPr/>
              <a:t>14</a:t>
            </a:fld>
            <a:endParaRPr lang="en-US" dirty="0"/>
          </a:p>
        </p:txBody>
      </p:sp>
      <p:sp>
        <p:nvSpPr>
          <p:cNvPr id="8" name="Speech Bubble: Rectangle with Corners Rounded 7">
            <a:extLst>
              <a:ext uri="{FF2B5EF4-FFF2-40B4-BE49-F238E27FC236}">
                <a16:creationId xmlns:a16="http://schemas.microsoft.com/office/drawing/2014/main" id="{595DE8E2-4B21-2CB0-D291-F83E986DADF8}"/>
              </a:ext>
            </a:extLst>
          </p:cNvPr>
          <p:cNvSpPr/>
          <p:nvPr/>
        </p:nvSpPr>
        <p:spPr>
          <a:xfrm>
            <a:off x="2499852" y="2953656"/>
            <a:ext cx="1189703" cy="277001"/>
          </a:xfrm>
          <a:prstGeom prst="wedgeRoundRectCallout">
            <a:avLst>
              <a:gd name="adj1" fmla="val -38189"/>
              <a:gd name="adj2" fmla="val 113517"/>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with Corners Rounded 8">
            <a:extLst>
              <a:ext uri="{FF2B5EF4-FFF2-40B4-BE49-F238E27FC236}">
                <a16:creationId xmlns:a16="http://schemas.microsoft.com/office/drawing/2014/main" id="{A2ADD07F-6E82-7252-1FBC-FF81B16A21CA}"/>
              </a:ext>
            </a:extLst>
          </p:cNvPr>
          <p:cNvSpPr/>
          <p:nvPr/>
        </p:nvSpPr>
        <p:spPr>
          <a:xfrm>
            <a:off x="4596579" y="2953655"/>
            <a:ext cx="1415846" cy="340822"/>
          </a:xfrm>
          <a:prstGeom prst="wedgeRoundRectCallout">
            <a:avLst>
              <a:gd name="adj1" fmla="val -41330"/>
              <a:gd name="adj2" fmla="val 89260"/>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B9CB50-A721-C30D-38C7-92302D51C043}"/>
              </a:ext>
            </a:extLst>
          </p:cNvPr>
          <p:cNvSpPr txBox="1"/>
          <p:nvPr/>
        </p:nvSpPr>
        <p:spPr>
          <a:xfrm>
            <a:off x="2499852" y="2953656"/>
            <a:ext cx="1189703" cy="276999"/>
          </a:xfrm>
          <a:prstGeom prst="rect">
            <a:avLst/>
          </a:prstGeom>
          <a:noFill/>
        </p:spPr>
        <p:txBody>
          <a:bodyPr wrap="square" rtlCol="0">
            <a:spAutoFit/>
          </a:bodyPr>
          <a:lstStyle/>
          <a:p>
            <a:r>
              <a:rPr lang="en-US" sz="1200" b="1" dirty="0"/>
              <a:t>FRE Start Date</a:t>
            </a:r>
          </a:p>
        </p:txBody>
      </p:sp>
      <p:sp>
        <p:nvSpPr>
          <p:cNvPr id="11" name="TextBox 10">
            <a:extLst>
              <a:ext uri="{FF2B5EF4-FFF2-40B4-BE49-F238E27FC236}">
                <a16:creationId xmlns:a16="http://schemas.microsoft.com/office/drawing/2014/main" id="{BA171FD1-E9EA-036A-9521-6E386B97DA8C}"/>
              </a:ext>
            </a:extLst>
          </p:cNvPr>
          <p:cNvSpPr txBox="1"/>
          <p:nvPr/>
        </p:nvSpPr>
        <p:spPr>
          <a:xfrm>
            <a:off x="4655575" y="2953656"/>
            <a:ext cx="1415845" cy="276999"/>
          </a:xfrm>
          <a:prstGeom prst="rect">
            <a:avLst/>
          </a:prstGeom>
          <a:noFill/>
        </p:spPr>
        <p:txBody>
          <a:bodyPr wrap="square" rtlCol="0">
            <a:spAutoFit/>
          </a:bodyPr>
          <a:lstStyle/>
          <a:p>
            <a:r>
              <a:rPr lang="en-US" sz="1200" b="1" dirty="0"/>
              <a:t>FRE End Date</a:t>
            </a:r>
          </a:p>
        </p:txBody>
      </p:sp>
      <p:sp>
        <p:nvSpPr>
          <p:cNvPr id="12" name="Speech Bubble: Rectangle with Corners Rounded 11">
            <a:extLst>
              <a:ext uri="{FF2B5EF4-FFF2-40B4-BE49-F238E27FC236}">
                <a16:creationId xmlns:a16="http://schemas.microsoft.com/office/drawing/2014/main" id="{AE9C7815-C745-E8EA-FCA3-9D5D54F951B5}"/>
              </a:ext>
            </a:extLst>
          </p:cNvPr>
          <p:cNvSpPr/>
          <p:nvPr/>
        </p:nvSpPr>
        <p:spPr>
          <a:xfrm>
            <a:off x="1037306" y="2953655"/>
            <a:ext cx="1111043" cy="276998"/>
          </a:xfrm>
          <a:prstGeom prst="wedgeRoundRectCallout">
            <a:avLst>
              <a:gd name="adj1" fmla="val -39253"/>
              <a:gd name="adj2" fmla="val 82495"/>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B2E15E4-67EE-2F64-B8F4-03523A6A17A9}"/>
              </a:ext>
            </a:extLst>
          </p:cNvPr>
          <p:cNvSpPr txBox="1"/>
          <p:nvPr/>
        </p:nvSpPr>
        <p:spPr>
          <a:xfrm>
            <a:off x="1084007" y="2957633"/>
            <a:ext cx="1415845" cy="276999"/>
          </a:xfrm>
          <a:prstGeom prst="rect">
            <a:avLst/>
          </a:prstGeom>
          <a:noFill/>
        </p:spPr>
        <p:txBody>
          <a:bodyPr wrap="square" rtlCol="0">
            <a:spAutoFit/>
          </a:bodyPr>
          <a:lstStyle/>
          <a:p>
            <a:r>
              <a:rPr lang="en-US" sz="1200" b="1" dirty="0"/>
              <a:t>Monthly FRE</a:t>
            </a:r>
          </a:p>
        </p:txBody>
      </p:sp>
      <p:sp>
        <p:nvSpPr>
          <p:cNvPr id="14" name="Speech Bubble: Rectangle with Corners Rounded 13">
            <a:extLst>
              <a:ext uri="{FF2B5EF4-FFF2-40B4-BE49-F238E27FC236}">
                <a16:creationId xmlns:a16="http://schemas.microsoft.com/office/drawing/2014/main" id="{E22279FE-1C2D-B20D-420F-E4B687FE7765}"/>
              </a:ext>
            </a:extLst>
          </p:cNvPr>
          <p:cNvSpPr/>
          <p:nvPr/>
        </p:nvSpPr>
        <p:spPr>
          <a:xfrm flipV="1">
            <a:off x="2862921" y="4870283"/>
            <a:ext cx="5199531" cy="276998"/>
          </a:xfrm>
          <a:prstGeom prst="wedgeRoundRectCallout">
            <a:avLst>
              <a:gd name="adj1" fmla="val -74299"/>
              <a:gd name="adj2" fmla="val 125321"/>
              <a:gd name="adj3" fmla="val 16667"/>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58E695-540C-5942-B6EE-F77574113364}"/>
              </a:ext>
            </a:extLst>
          </p:cNvPr>
          <p:cNvSpPr txBox="1"/>
          <p:nvPr/>
        </p:nvSpPr>
        <p:spPr>
          <a:xfrm>
            <a:off x="2971076" y="4877977"/>
            <a:ext cx="5465002" cy="261610"/>
          </a:xfrm>
          <a:prstGeom prst="rect">
            <a:avLst/>
          </a:prstGeom>
          <a:noFill/>
        </p:spPr>
        <p:txBody>
          <a:bodyPr wrap="square" rtlCol="0">
            <a:spAutoFit/>
          </a:bodyPr>
          <a:lstStyle/>
          <a:p>
            <a:r>
              <a:rPr lang="en-US" sz="1100" b="1" dirty="0"/>
              <a:t>Indicators for Refund Paid, Retirement Benefit and Past Service Application on file</a:t>
            </a:r>
          </a:p>
        </p:txBody>
      </p:sp>
      <p:sp>
        <p:nvSpPr>
          <p:cNvPr id="16" name="Rectangle: Rounded Corners 15">
            <a:extLst>
              <a:ext uri="{FF2B5EF4-FFF2-40B4-BE49-F238E27FC236}">
                <a16:creationId xmlns:a16="http://schemas.microsoft.com/office/drawing/2014/main" id="{9A071791-89CB-E49D-53AE-A61382E48EE2}"/>
              </a:ext>
            </a:extLst>
          </p:cNvPr>
          <p:cNvSpPr/>
          <p:nvPr/>
        </p:nvSpPr>
        <p:spPr>
          <a:xfrm>
            <a:off x="737418" y="6351639"/>
            <a:ext cx="7403691" cy="115271"/>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EFFD894-98E4-7144-88DF-817FAC3C6F29}"/>
              </a:ext>
            </a:extLst>
          </p:cNvPr>
          <p:cNvSpPr/>
          <p:nvPr/>
        </p:nvSpPr>
        <p:spPr>
          <a:xfrm>
            <a:off x="3834582" y="6562774"/>
            <a:ext cx="761997" cy="199362"/>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FAF1E3-271F-FEA3-3E2E-68719D33040C}"/>
              </a:ext>
            </a:extLst>
          </p:cNvPr>
          <p:cNvSpPr txBox="1"/>
          <p:nvPr/>
        </p:nvSpPr>
        <p:spPr>
          <a:xfrm>
            <a:off x="1037306" y="365081"/>
            <a:ext cx="5919020" cy="400110"/>
          </a:xfrm>
          <a:prstGeom prst="rect">
            <a:avLst/>
          </a:prstGeom>
          <a:noFill/>
        </p:spPr>
        <p:txBody>
          <a:bodyPr wrap="square" rtlCol="0">
            <a:spAutoFit/>
          </a:bodyPr>
          <a:lstStyle/>
          <a:p>
            <a:r>
              <a:rPr lang="en-US" sz="2000" b="1" dirty="0"/>
              <a:t>Member’s Monthly FRE and Indicators </a:t>
            </a:r>
          </a:p>
        </p:txBody>
      </p:sp>
      <p:sp>
        <p:nvSpPr>
          <p:cNvPr id="4" name="Rectangle: Rounded Corners 3">
            <a:extLst>
              <a:ext uri="{FF2B5EF4-FFF2-40B4-BE49-F238E27FC236}">
                <a16:creationId xmlns:a16="http://schemas.microsoft.com/office/drawing/2014/main" id="{142F7F68-95AD-7943-1C04-7AD53A9C097F}"/>
              </a:ext>
            </a:extLst>
          </p:cNvPr>
          <p:cNvSpPr/>
          <p:nvPr/>
        </p:nvSpPr>
        <p:spPr>
          <a:xfrm>
            <a:off x="8357418" y="2851355"/>
            <a:ext cx="3451123" cy="276998"/>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30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586FE21-D358-32BB-D07D-E3CBD08562DE}"/>
              </a:ext>
            </a:extLst>
          </p:cNvPr>
          <p:cNvPicPr>
            <a:picLocks noChangeAspect="1"/>
          </p:cNvPicPr>
          <p:nvPr/>
        </p:nvPicPr>
        <p:blipFill>
          <a:blip r:embed="rId3"/>
          <a:stretch>
            <a:fillRect/>
          </a:stretch>
        </p:blipFill>
        <p:spPr>
          <a:xfrm>
            <a:off x="0" y="1114667"/>
            <a:ext cx="12192000" cy="4933722"/>
          </a:xfrm>
          <a:prstGeom prst="rect">
            <a:avLst/>
          </a:prstGeom>
        </p:spPr>
      </p:pic>
      <p:sp>
        <p:nvSpPr>
          <p:cNvPr id="5" name="Slide Number Placeholder 4">
            <a:extLst>
              <a:ext uri="{FF2B5EF4-FFF2-40B4-BE49-F238E27FC236}">
                <a16:creationId xmlns:a16="http://schemas.microsoft.com/office/drawing/2014/main" id="{16849F1C-A0FF-0E54-4B3A-A4D8C789C4E1}"/>
              </a:ext>
            </a:extLst>
          </p:cNvPr>
          <p:cNvSpPr>
            <a:spLocks noGrp="1"/>
          </p:cNvSpPr>
          <p:nvPr>
            <p:ph type="sldNum" sz="quarter" idx="12"/>
          </p:nvPr>
        </p:nvSpPr>
        <p:spPr/>
        <p:txBody>
          <a:bodyPr/>
          <a:lstStyle/>
          <a:p>
            <a:fld id="{B0C3E88A-0163-48A4-9F34-7D71CA4062C9}" type="slidenum">
              <a:rPr lang="en-US" smtClean="0"/>
              <a:pPr/>
              <a:t>15</a:t>
            </a:fld>
            <a:endParaRPr lang="en-US" dirty="0"/>
          </a:p>
        </p:txBody>
      </p:sp>
      <p:sp>
        <p:nvSpPr>
          <p:cNvPr id="8" name="TextBox 7">
            <a:extLst>
              <a:ext uri="{FF2B5EF4-FFF2-40B4-BE49-F238E27FC236}">
                <a16:creationId xmlns:a16="http://schemas.microsoft.com/office/drawing/2014/main" id="{5C47DCAD-6EC9-C9EE-D78F-2E80F238DD8A}"/>
              </a:ext>
            </a:extLst>
          </p:cNvPr>
          <p:cNvSpPr txBox="1"/>
          <p:nvPr/>
        </p:nvSpPr>
        <p:spPr>
          <a:xfrm>
            <a:off x="353962" y="121007"/>
            <a:ext cx="8839200" cy="400110"/>
          </a:xfrm>
          <a:prstGeom prst="rect">
            <a:avLst/>
          </a:prstGeom>
          <a:noFill/>
        </p:spPr>
        <p:txBody>
          <a:bodyPr wrap="square" rtlCol="0">
            <a:spAutoFit/>
          </a:bodyPr>
          <a:lstStyle/>
          <a:p>
            <a:r>
              <a:rPr lang="en-US" sz="2000" b="1" dirty="0"/>
              <a:t>Excel Download of Member Data Report</a:t>
            </a:r>
          </a:p>
        </p:txBody>
      </p:sp>
      <p:sp>
        <p:nvSpPr>
          <p:cNvPr id="9" name="Rectangle: Rounded Corners 8">
            <a:extLst>
              <a:ext uri="{FF2B5EF4-FFF2-40B4-BE49-F238E27FC236}">
                <a16:creationId xmlns:a16="http://schemas.microsoft.com/office/drawing/2014/main" id="{A86614A8-4E56-7BAC-FF54-7286DEBFDC67}"/>
              </a:ext>
            </a:extLst>
          </p:cNvPr>
          <p:cNvSpPr/>
          <p:nvPr/>
        </p:nvSpPr>
        <p:spPr>
          <a:xfrm>
            <a:off x="816078" y="5743589"/>
            <a:ext cx="2310580" cy="30480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F0BAB0-B40A-94E3-ADF7-A287A0320A23}"/>
              </a:ext>
            </a:extLst>
          </p:cNvPr>
          <p:cNvSpPr txBox="1"/>
          <p:nvPr/>
        </p:nvSpPr>
        <p:spPr>
          <a:xfrm>
            <a:off x="1248697" y="548417"/>
            <a:ext cx="6096000" cy="369332"/>
          </a:xfrm>
          <a:prstGeom prst="rect">
            <a:avLst/>
          </a:prstGeom>
          <a:noFill/>
        </p:spPr>
        <p:txBody>
          <a:bodyPr wrap="square">
            <a:spAutoFit/>
          </a:bodyPr>
          <a:lstStyle/>
          <a:p>
            <a:r>
              <a:rPr lang="en-US" b="1" dirty="0"/>
              <a:t>Member’s Personal, Employment &amp; Membership information</a:t>
            </a:r>
          </a:p>
        </p:txBody>
      </p:sp>
      <p:cxnSp>
        <p:nvCxnSpPr>
          <p:cNvPr id="6" name="Straight Arrow Connector 5">
            <a:extLst>
              <a:ext uri="{FF2B5EF4-FFF2-40B4-BE49-F238E27FC236}">
                <a16:creationId xmlns:a16="http://schemas.microsoft.com/office/drawing/2014/main" id="{F07789FD-B402-445E-35D2-5CF9B0ACB2ED}"/>
              </a:ext>
            </a:extLst>
          </p:cNvPr>
          <p:cNvCxnSpPr/>
          <p:nvPr/>
        </p:nvCxnSpPr>
        <p:spPr>
          <a:xfrm flipH="1">
            <a:off x="5562600" y="2933700"/>
            <a:ext cx="409575" cy="14287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600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E194AF-0024-A2EE-1B38-6BE10A3214D8}"/>
              </a:ext>
            </a:extLst>
          </p:cNvPr>
          <p:cNvPicPr>
            <a:picLocks noChangeAspect="1"/>
          </p:cNvPicPr>
          <p:nvPr/>
        </p:nvPicPr>
        <p:blipFill>
          <a:blip r:embed="rId3"/>
          <a:stretch>
            <a:fillRect/>
          </a:stretch>
        </p:blipFill>
        <p:spPr>
          <a:xfrm>
            <a:off x="0" y="1002891"/>
            <a:ext cx="12192000" cy="4945625"/>
          </a:xfrm>
          <a:prstGeom prst="rect">
            <a:avLst/>
          </a:prstGeom>
        </p:spPr>
      </p:pic>
      <p:sp>
        <p:nvSpPr>
          <p:cNvPr id="5" name="Slide Number Placeholder 4">
            <a:extLst>
              <a:ext uri="{FF2B5EF4-FFF2-40B4-BE49-F238E27FC236}">
                <a16:creationId xmlns:a16="http://schemas.microsoft.com/office/drawing/2014/main" id="{E18B32C2-4B2F-51FE-5705-CDB85568F3E1}"/>
              </a:ext>
            </a:extLst>
          </p:cNvPr>
          <p:cNvSpPr>
            <a:spLocks noGrp="1"/>
          </p:cNvSpPr>
          <p:nvPr>
            <p:ph type="sldNum" sz="quarter" idx="12"/>
          </p:nvPr>
        </p:nvSpPr>
        <p:spPr/>
        <p:txBody>
          <a:bodyPr/>
          <a:lstStyle/>
          <a:p>
            <a:fld id="{B0C3E88A-0163-48A4-9F34-7D71CA4062C9}" type="slidenum">
              <a:rPr lang="en-US" smtClean="0"/>
              <a:pPr/>
              <a:t>16</a:t>
            </a:fld>
            <a:endParaRPr lang="en-US" dirty="0"/>
          </a:p>
        </p:txBody>
      </p:sp>
      <p:sp>
        <p:nvSpPr>
          <p:cNvPr id="8" name="Rectangle: Rounded Corners 7">
            <a:extLst>
              <a:ext uri="{FF2B5EF4-FFF2-40B4-BE49-F238E27FC236}">
                <a16:creationId xmlns:a16="http://schemas.microsoft.com/office/drawing/2014/main" id="{D6B9823C-35C5-75AC-8A3A-0B130553C429}"/>
              </a:ext>
            </a:extLst>
          </p:cNvPr>
          <p:cNvSpPr/>
          <p:nvPr/>
        </p:nvSpPr>
        <p:spPr>
          <a:xfrm>
            <a:off x="1179870" y="5683045"/>
            <a:ext cx="462117" cy="26547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D3EA20-E40A-0032-A9B1-C5B04EC15440}"/>
              </a:ext>
            </a:extLst>
          </p:cNvPr>
          <p:cNvSpPr txBox="1"/>
          <p:nvPr/>
        </p:nvSpPr>
        <p:spPr>
          <a:xfrm>
            <a:off x="879988" y="382573"/>
            <a:ext cx="7998540" cy="400110"/>
          </a:xfrm>
          <a:prstGeom prst="rect">
            <a:avLst/>
          </a:prstGeom>
          <a:noFill/>
        </p:spPr>
        <p:txBody>
          <a:bodyPr wrap="square" rtlCol="0">
            <a:spAutoFit/>
          </a:bodyPr>
          <a:lstStyle/>
          <a:p>
            <a:r>
              <a:rPr lang="en-US" sz="2000" b="1" dirty="0"/>
              <a:t>Member’s Monthly and Annual Wage History</a:t>
            </a:r>
          </a:p>
        </p:txBody>
      </p:sp>
    </p:spTree>
    <p:extLst>
      <p:ext uri="{BB962C8B-B14F-4D97-AF65-F5344CB8AC3E}">
        <p14:creationId xmlns:p14="http://schemas.microsoft.com/office/powerpoint/2010/main" val="2632752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B7C4F5-2FF1-6910-000F-6AF087A44E5D}"/>
              </a:ext>
            </a:extLst>
          </p:cNvPr>
          <p:cNvPicPr>
            <a:picLocks noChangeAspect="1"/>
          </p:cNvPicPr>
          <p:nvPr/>
        </p:nvPicPr>
        <p:blipFill>
          <a:blip r:embed="rId3"/>
          <a:stretch>
            <a:fillRect/>
          </a:stretch>
        </p:blipFill>
        <p:spPr>
          <a:xfrm>
            <a:off x="0" y="993058"/>
            <a:ext cx="12192000" cy="5004619"/>
          </a:xfrm>
          <a:prstGeom prst="rect">
            <a:avLst/>
          </a:prstGeom>
        </p:spPr>
      </p:pic>
      <p:sp>
        <p:nvSpPr>
          <p:cNvPr id="5" name="Slide Number Placeholder 4">
            <a:extLst>
              <a:ext uri="{FF2B5EF4-FFF2-40B4-BE49-F238E27FC236}">
                <a16:creationId xmlns:a16="http://schemas.microsoft.com/office/drawing/2014/main" id="{68BD8711-C96A-1BF4-CC20-A96870A3769F}"/>
              </a:ext>
            </a:extLst>
          </p:cNvPr>
          <p:cNvSpPr>
            <a:spLocks noGrp="1"/>
          </p:cNvSpPr>
          <p:nvPr>
            <p:ph type="sldNum" sz="quarter" idx="12"/>
          </p:nvPr>
        </p:nvSpPr>
        <p:spPr/>
        <p:txBody>
          <a:bodyPr/>
          <a:lstStyle/>
          <a:p>
            <a:fld id="{B0C3E88A-0163-48A4-9F34-7D71CA4062C9}" type="slidenum">
              <a:rPr lang="en-US" smtClean="0"/>
              <a:pPr/>
              <a:t>17</a:t>
            </a:fld>
            <a:endParaRPr lang="en-US" dirty="0"/>
          </a:p>
        </p:txBody>
      </p:sp>
      <p:sp>
        <p:nvSpPr>
          <p:cNvPr id="8" name="TextBox 7">
            <a:extLst>
              <a:ext uri="{FF2B5EF4-FFF2-40B4-BE49-F238E27FC236}">
                <a16:creationId xmlns:a16="http://schemas.microsoft.com/office/drawing/2014/main" id="{C797C603-D23C-8CE5-F583-E11CDCA2C593}"/>
              </a:ext>
            </a:extLst>
          </p:cNvPr>
          <p:cNvSpPr txBox="1"/>
          <p:nvPr/>
        </p:nvSpPr>
        <p:spPr>
          <a:xfrm>
            <a:off x="796413" y="275303"/>
            <a:ext cx="7669161" cy="400110"/>
          </a:xfrm>
          <a:prstGeom prst="rect">
            <a:avLst/>
          </a:prstGeom>
          <a:noFill/>
        </p:spPr>
        <p:txBody>
          <a:bodyPr wrap="square" rtlCol="0">
            <a:spAutoFit/>
          </a:bodyPr>
          <a:lstStyle/>
          <a:p>
            <a:r>
              <a:rPr lang="en-US" sz="2000" b="1" dirty="0"/>
              <a:t>Member’s Monthly and Annual Service History</a:t>
            </a:r>
          </a:p>
        </p:txBody>
      </p:sp>
      <p:sp>
        <p:nvSpPr>
          <p:cNvPr id="9" name="Rectangle: Rounded Corners 8">
            <a:extLst>
              <a:ext uri="{FF2B5EF4-FFF2-40B4-BE49-F238E27FC236}">
                <a16:creationId xmlns:a16="http://schemas.microsoft.com/office/drawing/2014/main" id="{3D58557E-0990-298D-5A27-8BA864E0E9C9}"/>
              </a:ext>
            </a:extLst>
          </p:cNvPr>
          <p:cNvSpPr/>
          <p:nvPr/>
        </p:nvSpPr>
        <p:spPr>
          <a:xfrm>
            <a:off x="1622322" y="5737122"/>
            <a:ext cx="491613" cy="260555"/>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80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7A5238-1E53-BE30-D1C6-3BCF95969E5B}"/>
              </a:ext>
            </a:extLst>
          </p:cNvPr>
          <p:cNvSpPr>
            <a:spLocks noGrp="1"/>
          </p:cNvSpPr>
          <p:nvPr>
            <p:ph type="sldNum" sz="quarter" idx="12"/>
          </p:nvPr>
        </p:nvSpPr>
        <p:spPr/>
        <p:txBody>
          <a:bodyPr/>
          <a:lstStyle/>
          <a:p>
            <a:fld id="{B0C3E88A-0163-48A4-9F34-7D71CA4062C9}" type="slidenum">
              <a:rPr lang="en-US" smtClean="0"/>
              <a:pPr/>
              <a:t>18</a:t>
            </a:fld>
            <a:endParaRPr lang="en-US" dirty="0"/>
          </a:p>
        </p:txBody>
      </p:sp>
      <p:sp>
        <p:nvSpPr>
          <p:cNvPr id="8" name="TextBox 7">
            <a:extLst>
              <a:ext uri="{FF2B5EF4-FFF2-40B4-BE49-F238E27FC236}">
                <a16:creationId xmlns:a16="http://schemas.microsoft.com/office/drawing/2014/main" id="{AD9DEEA3-3FF6-5C2B-1FFC-F442A6D1D82A}"/>
              </a:ext>
            </a:extLst>
          </p:cNvPr>
          <p:cNvSpPr txBox="1"/>
          <p:nvPr/>
        </p:nvSpPr>
        <p:spPr>
          <a:xfrm>
            <a:off x="901610" y="200011"/>
            <a:ext cx="6508955" cy="400110"/>
          </a:xfrm>
          <a:prstGeom prst="rect">
            <a:avLst/>
          </a:prstGeom>
          <a:noFill/>
        </p:spPr>
        <p:txBody>
          <a:bodyPr wrap="square" rtlCol="0">
            <a:spAutoFit/>
          </a:bodyPr>
          <a:lstStyle/>
          <a:p>
            <a:r>
              <a:rPr lang="en-US" sz="2000" b="1" dirty="0"/>
              <a:t>Excel Download of Member’s FRE and Indicators</a:t>
            </a:r>
          </a:p>
        </p:txBody>
      </p:sp>
      <p:sp>
        <p:nvSpPr>
          <p:cNvPr id="4" name="Rectangle: Rounded Corners 3">
            <a:extLst>
              <a:ext uri="{FF2B5EF4-FFF2-40B4-BE49-F238E27FC236}">
                <a16:creationId xmlns:a16="http://schemas.microsoft.com/office/drawing/2014/main" id="{39D82824-E084-1501-FEFA-DA0CB54DCE40}"/>
              </a:ext>
            </a:extLst>
          </p:cNvPr>
          <p:cNvSpPr/>
          <p:nvPr/>
        </p:nvSpPr>
        <p:spPr>
          <a:xfrm>
            <a:off x="2094271" y="5751871"/>
            <a:ext cx="471948" cy="255639"/>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656847-6E0F-7472-A33B-8F91C39C7D33}"/>
              </a:ext>
            </a:extLst>
          </p:cNvPr>
          <p:cNvPicPr>
            <a:picLocks noChangeAspect="1"/>
          </p:cNvPicPr>
          <p:nvPr/>
        </p:nvPicPr>
        <p:blipFill>
          <a:blip r:embed="rId3"/>
          <a:stretch>
            <a:fillRect/>
          </a:stretch>
        </p:blipFill>
        <p:spPr>
          <a:xfrm>
            <a:off x="0" y="1091381"/>
            <a:ext cx="12192000" cy="4916129"/>
          </a:xfrm>
          <a:prstGeom prst="rect">
            <a:avLst/>
          </a:prstGeom>
        </p:spPr>
      </p:pic>
    </p:spTree>
    <p:extLst>
      <p:ext uri="{BB962C8B-B14F-4D97-AF65-F5344CB8AC3E}">
        <p14:creationId xmlns:p14="http://schemas.microsoft.com/office/powerpoint/2010/main" val="339197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41F9E-ACFD-90D7-C785-448F89B88C2F}"/>
              </a:ext>
            </a:extLst>
          </p:cNvPr>
          <p:cNvSpPr>
            <a:spLocks noGrp="1"/>
          </p:cNvSpPr>
          <p:nvPr>
            <p:ph type="sldNum" sz="quarter" idx="12"/>
          </p:nvPr>
        </p:nvSpPr>
        <p:spPr>
          <a:xfrm>
            <a:off x="8823058" y="182562"/>
            <a:ext cx="2743200"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19</a:t>
            </a:fld>
            <a:endParaRPr lang="en-US" dirty="0">
              <a:cs typeface="+mn-cs"/>
            </a:endParaRPr>
          </a:p>
        </p:txBody>
      </p:sp>
      <p:sp>
        <p:nvSpPr>
          <p:cNvPr id="12" name="Title 11">
            <a:extLst>
              <a:ext uri="{FF2B5EF4-FFF2-40B4-BE49-F238E27FC236}">
                <a16:creationId xmlns:a16="http://schemas.microsoft.com/office/drawing/2014/main" id="{09599102-0D8C-7FEB-9B04-240F921BBAC7}"/>
              </a:ext>
            </a:extLst>
          </p:cNvPr>
          <p:cNvSpPr>
            <a:spLocks noGrp="1"/>
          </p:cNvSpPr>
          <p:nvPr>
            <p:ph type="title"/>
          </p:nvPr>
        </p:nvSpPr>
        <p:spPr/>
        <p:txBody>
          <a:bodyPr vert="horz" lIns="91440" tIns="45720" rIns="91440" bIns="45720" rtlCol="0" anchor="ctr">
            <a:normAutofit/>
          </a:bodyPr>
          <a:lstStyle/>
          <a:p>
            <a:r>
              <a:rPr lang="en-US" sz="4200" kern="1200" dirty="0">
                <a:latin typeface="+mj-lt"/>
                <a:ea typeface="+mj-ea"/>
                <a:cs typeface="+mj-cs"/>
              </a:rPr>
              <a:t>Access Management</a:t>
            </a:r>
          </a:p>
        </p:txBody>
      </p:sp>
      <p:graphicFrame>
        <p:nvGraphicFramePr>
          <p:cNvPr id="14" name="Content Placeholder 10">
            <a:extLst>
              <a:ext uri="{FF2B5EF4-FFF2-40B4-BE49-F238E27FC236}">
                <a16:creationId xmlns:a16="http://schemas.microsoft.com/office/drawing/2014/main" id="{967C7550-327F-54A4-E617-DAFA783FD5E7}"/>
              </a:ext>
            </a:extLst>
          </p:cNvPr>
          <p:cNvGraphicFramePr>
            <a:graphicFrameLocks noGrp="1"/>
          </p:cNvGraphicFramePr>
          <p:nvPr>
            <p:ph idx="1"/>
            <p:extLst>
              <p:ext uri="{D42A27DB-BD31-4B8C-83A1-F6EECF244321}">
                <p14:modId xmlns:p14="http://schemas.microsoft.com/office/powerpoint/2010/main" val="21617306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98076"/>
      </p:ext>
    </p:extLst>
  </p:cSld>
  <p:clrMapOvr>
    <a:masterClrMapping/>
  </p:clrMapOvr>
  <mc:AlternateContent xmlns:mc="http://schemas.openxmlformats.org/markup-compatibility/2006" xmlns:p14="http://schemas.microsoft.com/office/powerpoint/2010/main">
    <mc:Choice Requires="p14">
      <p:transition spd="slow" p14:dur="2000" advTm="32845"/>
    </mc:Choice>
    <mc:Fallback xmlns="">
      <p:transition spd="slow" advTm="3284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3" y="300583"/>
            <a:ext cx="8781289" cy="5487495"/>
          </a:xfrm>
          <a:prstGeom prst="rect">
            <a:avLst/>
          </a:prstGeom>
        </p:spPr>
      </p:pic>
      <p:sp>
        <p:nvSpPr>
          <p:cNvPr id="25" name="Title 4"/>
          <p:cNvSpPr>
            <a:spLocks noGrp="1"/>
          </p:cNvSpPr>
          <p:nvPr>
            <p:ph type="title"/>
          </p:nvPr>
        </p:nvSpPr>
        <p:spPr>
          <a:xfrm>
            <a:off x="622300" y="2663825"/>
            <a:ext cx="9463481" cy="1325563"/>
          </a:xfrm>
        </p:spPr>
        <p:txBody>
          <a:bodyPr>
            <a:normAutofit/>
          </a:bodyPr>
          <a:lstStyle/>
          <a:p>
            <a:r>
              <a:rPr lang="en-US" sz="4000">
                <a:solidFill>
                  <a:schemeClr val="accent1">
                    <a:lumMod val="50000"/>
                  </a:schemeClr>
                </a:solidFill>
              </a:rPr>
              <a:t>Agenda</a:t>
            </a:r>
            <a:endParaRPr lang="en-US" sz="4000" dirty="0">
              <a:solidFill>
                <a:schemeClr val="accent1">
                  <a:lumMod val="50000"/>
                </a:schemeClr>
              </a:solidFill>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850600992"/>
              </p:ext>
            </p:extLst>
          </p:nvPr>
        </p:nvGraphicFramePr>
        <p:xfrm>
          <a:off x="4178300" y="1309766"/>
          <a:ext cx="7670800" cy="4659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normAutofit fontScale="92500" lnSpcReduction="10000"/>
          </a:bodyPr>
          <a:lstStyle/>
          <a:p>
            <a:pPr>
              <a:lnSpc>
                <a:spcPct val="90000"/>
              </a:lnSpc>
              <a:spcAft>
                <a:spcPts val="600"/>
              </a:spcAft>
            </a:pPr>
            <a:fld id="{B0C3E88A-0163-48A4-9F34-7D71CA4062C9}" type="slidenum">
              <a:rPr lang="en-US" smtClean="0"/>
              <a:pPr>
                <a:lnSpc>
                  <a:spcPct val="90000"/>
                </a:lnSpc>
                <a:spcAft>
                  <a:spcPts val="600"/>
                </a:spcAft>
              </a:pPr>
              <a:t>2</a:t>
            </a:fld>
            <a:endParaRPr lang="en-US" dirty="0"/>
          </a:p>
        </p:txBody>
      </p:sp>
    </p:spTree>
    <p:extLst>
      <p:ext uri="{BB962C8B-B14F-4D97-AF65-F5344CB8AC3E}">
        <p14:creationId xmlns:p14="http://schemas.microsoft.com/office/powerpoint/2010/main" val="382435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923">
        <p15:prstTrans prst="airplane"/>
      </p:transition>
    </mc:Choice>
    <mc:Fallback xmlns="">
      <p:transition spd="slow" advTm="1192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715C897-C25C-9245-796A-9652A3F98D3B}"/>
              </a:ext>
            </a:extLst>
          </p:cNvPr>
          <p:cNvSpPr txBox="1"/>
          <p:nvPr/>
        </p:nvSpPr>
        <p:spPr>
          <a:xfrm>
            <a:off x="1100590" y="1089900"/>
            <a:ext cx="3810076" cy="3898118"/>
          </a:xfrm>
          <a:prstGeom prst="rect">
            <a:avLst/>
          </a:prstGeom>
          <a:solidFill>
            <a:srgbClr val="E5EAEC"/>
          </a:solidFill>
          <a:ln>
            <a:noFill/>
          </a:ln>
        </p:spPr>
        <p:txBody>
          <a:bodyPr vert="horz" lIns="91440" tIns="45720" rIns="91440" bIns="45720" rtlCol="0" anchor="ctr">
            <a:normAutofit/>
          </a:bodyPr>
          <a:lstStyle/>
          <a:p>
            <a:pPr marL="0" marR="0">
              <a:lnSpc>
                <a:spcPct val="90000"/>
              </a:lnSpc>
              <a:spcBef>
                <a:spcPct val="0"/>
              </a:spcBef>
              <a:spcAft>
                <a:spcPts val="600"/>
              </a:spcAft>
            </a:pPr>
            <a:r>
              <a:rPr lang="en-US" sz="4000" b="1" kern="1200" dirty="0">
                <a:solidFill>
                  <a:srgbClr val="183D5E"/>
                </a:solidFill>
                <a:latin typeface="+mj-lt"/>
                <a:ea typeface="+mj-ea"/>
                <a:cs typeface="+mj-cs"/>
              </a:rPr>
              <a:t>There are 3 different user roles for IMRF Partners. </a:t>
            </a:r>
          </a:p>
        </p:txBody>
      </p:sp>
      <p:graphicFrame>
        <p:nvGraphicFramePr>
          <p:cNvPr id="6" name="Diagram 5">
            <a:extLst>
              <a:ext uri="{FF2B5EF4-FFF2-40B4-BE49-F238E27FC236}">
                <a16:creationId xmlns:a16="http://schemas.microsoft.com/office/drawing/2014/main" id="{0B91530F-F24A-CC90-376B-3C79B9E637A4}"/>
              </a:ext>
            </a:extLst>
          </p:cNvPr>
          <p:cNvGraphicFramePr/>
          <p:nvPr>
            <p:extLst>
              <p:ext uri="{D42A27DB-BD31-4B8C-83A1-F6EECF244321}">
                <p14:modId xmlns:p14="http://schemas.microsoft.com/office/powerpoint/2010/main" val="859024893"/>
              </p:ext>
            </p:extLst>
          </p:nvPr>
        </p:nvGraphicFramePr>
        <p:xfrm>
          <a:off x="6331226" y="461328"/>
          <a:ext cx="5701857" cy="5313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7377C41-30D6-3D66-12F2-DA285796AA62}"/>
              </a:ext>
            </a:extLst>
          </p:cNvPr>
          <p:cNvSpPr>
            <a:spLocks noGrp="1"/>
          </p:cNvSpPr>
          <p:nvPr>
            <p:ph type="sldNum" sz="quarter" idx="12"/>
          </p:nvPr>
        </p:nvSpPr>
        <p:spPr>
          <a:xfrm>
            <a:off x="10690555" y="225409"/>
            <a:ext cx="842394"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20</a:t>
            </a:fld>
            <a:endParaRPr lang="en-US" dirty="0">
              <a:cs typeface="+mn-cs"/>
            </a:endParaRPr>
          </a:p>
        </p:txBody>
      </p:sp>
    </p:spTree>
    <p:extLst>
      <p:ext uri="{BB962C8B-B14F-4D97-AF65-F5344CB8AC3E}">
        <p14:creationId xmlns:p14="http://schemas.microsoft.com/office/powerpoint/2010/main" val="1508162104"/>
      </p:ext>
    </p:extLst>
  </p:cSld>
  <p:clrMapOvr>
    <a:masterClrMapping/>
  </p:clrMapOvr>
  <mc:AlternateContent xmlns:mc="http://schemas.openxmlformats.org/markup-compatibility/2006" xmlns:p14="http://schemas.microsoft.com/office/powerpoint/2010/main">
    <mc:Choice Requires="p14">
      <p:transition spd="slow" p14:dur="2000" advTm="27876"/>
    </mc:Choice>
    <mc:Fallback xmlns="">
      <p:transition spd="slow" advTm="278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84F812-F9A5-4D1A-E069-2D9058276C40}"/>
              </a:ext>
            </a:extLst>
          </p:cNvPr>
          <p:cNvPicPr>
            <a:picLocks noChangeAspect="1"/>
          </p:cNvPicPr>
          <p:nvPr/>
        </p:nvPicPr>
        <p:blipFill>
          <a:blip r:embed="rId3"/>
          <a:stretch>
            <a:fillRect/>
          </a:stretch>
        </p:blipFill>
        <p:spPr>
          <a:xfrm>
            <a:off x="8308870" y="1843338"/>
            <a:ext cx="3545437" cy="3575827"/>
          </a:xfrm>
          <a:prstGeom prst="rect">
            <a:avLst/>
          </a:prstGeom>
        </p:spPr>
      </p:pic>
      <p:sp>
        <p:nvSpPr>
          <p:cNvPr id="2" name="Title 1">
            <a:extLst>
              <a:ext uri="{FF2B5EF4-FFF2-40B4-BE49-F238E27FC236}">
                <a16:creationId xmlns:a16="http://schemas.microsoft.com/office/drawing/2014/main" id="{8BEE0D08-4A9B-EC2B-47F7-F70C0613B178}"/>
              </a:ext>
            </a:extLst>
          </p:cNvPr>
          <p:cNvSpPr>
            <a:spLocks noGrp="1"/>
          </p:cNvSpPr>
          <p:nvPr>
            <p:ph type="title"/>
          </p:nvPr>
        </p:nvSpPr>
        <p:spPr>
          <a:xfrm>
            <a:off x="463279" y="98636"/>
            <a:ext cx="6904839" cy="1272963"/>
          </a:xfrm>
        </p:spPr>
        <p:txBody>
          <a:bodyPr/>
          <a:lstStyle/>
          <a:p>
            <a:pPr algn="ctr"/>
            <a:r>
              <a:rPr lang="en-US" dirty="0"/>
              <a:t>My Team</a:t>
            </a:r>
          </a:p>
        </p:txBody>
      </p:sp>
      <p:sp>
        <p:nvSpPr>
          <p:cNvPr id="3" name="Content Placeholder 2">
            <a:extLst>
              <a:ext uri="{FF2B5EF4-FFF2-40B4-BE49-F238E27FC236}">
                <a16:creationId xmlns:a16="http://schemas.microsoft.com/office/drawing/2014/main" id="{2BEE0140-A1F5-8842-1212-A64A9F0AE139}"/>
              </a:ext>
            </a:extLst>
          </p:cNvPr>
          <p:cNvSpPr>
            <a:spLocks noGrp="1"/>
          </p:cNvSpPr>
          <p:nvPr>
            <p:ph idx="1"/>
          </p:nvPr>
        </p:nvSpPr>
        <p:spPr>
          <a:xfrm>
            <a:off x="925468" y="1371599"/>
            <a:ext cx="6541582" cy="4305384"/>
          </a:xfrm>
        </p:spPr>
        <p:txBody>
          <a:bodyPr>
            <a:normAutofit/>
          </a:bodyPr>
          <a:lstStyle/>
          <a:p>
            <a:r>
              <a:rPr lang="en-US" sz="2400" dirty="0"/>
              <a:t>Partner Roles: </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1 Admin per Reciprocal System required, may have multiple All Access and View Only </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Each role provides different levels of access</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If you are an Admin and want to add access, click the Add Team Member… action button</a:t>
            </a: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400" dirty="0"/>
              <a:t>To edit a previous users access, click view all.</a:t>
            </a:r>
          </a:p>
        </p:txBody>
      </p:sp>
      <p:sp>
        <p:nvSpPr>
          <p:cNvPr id="5" name="Slide Number Placeholder 4">
            <a:extLst>
              <a:ext uri="{FF2B5EF4-FFF2-40B4-BE49-F238E27FC236}">
                <a16:creationId xmlns:a16="http://schemas.microsoft.com/office/drawing/2014/main" id="{45E78B33-3289-4071-B18A-F941698132D4}"/>
              </a:ext>
            </a:extLst>
          </p:cNvPr>
          <p:cNvSpPr>
            <a:spLocks noGrp="1"/>
          </p:cNvSpPr>
          <p:nvPr>
            <p:ph type="sldNum" sz="quarter" idx="12"/>
          </p:nvPr>
        </p:nvSpPr>
        <p:spPr/>
        <p:txBody>
          <a:bodyPr/>
          <a:lstStyle/>
          <a:p>
            <a:fld id="{B0C3E88A-0163-48A4-9F34-7D71CA4062C9}" type="slidenum">
              <a:rPr lang="en-US" smtClean="0"/>
              <a:pPr/>
              <a:t>21</a:t>
            </a:fld>
            <a:endParaRPr lang="en-US" dirty="0"/>
          </a:p>
        </p:txBody>
      </p:sp>
      <p:sp>
        <p:nvSpPr>
          <p:cNvPr id="7" name="Rectangle: Rounded Corners 6">
            <a:extLst>
              <a:ext uri="{FF2B5EF4-FFF2-40B4-BE49-F238E27FC236}">
                <a16:creationId xmlns:a16="http://schemas.microsoft.com/office/drawing/2014/main" id="{33F3BE85-E89A-46C4-3651-5987CC9B227E}"/>
              </a:ext>
            </a:extLst>
          </p:cNvPr>
          <p:cNvSpPr/>
          <p:nvPr/>
        </p:nvSpPr>
        <p:spPr>
          <a:xfrm>
            <a:off x="11093824" y="5127546"/>
            <a:ext cx="595535" cy="24837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6E81661-A1B8-987B-2996-7DB4C5FE51E5}"/>
              </a:ext>
            </a:extLst>
          </p:cNvPr>
          <p:cNvSpPr/>
          <p:nvPr/>
        </p:nvSpPr>
        <p:spPr>
          <a:xfrm>
            <a:off x="8407802" y="5127545"/>
            <a:ext cx="1492623" cy="2916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4E2FBD2-D430-A9D9-1C8E-4E92E3D2E067}"/>
              </a:ext>
            </a:extLst>
          </p:cNvPr>
          <p:cNvPicPr>
            <a:picLocks noChangeAspect="1"/>
          </p:cNvPicPr>
          <p:nvPr/>
        </p:nvPicPr>
        <p:blipFill>
          <a:blip r:embed="rId4"/>
          <a:stretch>
            <a:fillRect/>
          </a:stretch>
        </p:blipFill>
        <p:spPr>
          <a:xfrm>
            <a:off x="8874632" y="962948"/>
            <a:ext cx="2391900" cy="663721"/>
          </a:xfrm>
          <a:prstGeom prst="rect">
            <a:avLst/>
          </a:prstGeom>
        </p:spPr>
      </p:pic>
      <p:cxnSp>
        <p:nvCxnSpPr>
          <p:cNvPr id="6" name="Straight Arrow Connector 5">
            <a:extLst>
              <a:ext uri="{FF2B5EF4-FFF2-40B4-BE49-F238E27FC236}">
                <a16:creationId xmlns:a16="http://schemas.microsoft.com/office/drawing/2014/main" id="{BE6EF816-E5FF-1733-F84F-4D09F248AF11}"/>
              </a:ext>
            </a:extLst>
          </p:cNvPr>
          <p:cNvCxnSpPr>
            <a:cxnSpLocks/>
          </p:cNvCxnSpPr>
          <p:nvPr/>
        </p:nvCxnSpPr>
        <p:spPr>
          <a:xfrm>
            <a:off x="7286625" y="4362450"/>
            <a:ext cx="866775" cy="55245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467219"/>
      </p:ext>
    </p:extLst>
  </p:cSld>
  <p:clrMapOvr>
    <a:masterClrMapping/>
  </p:clrMapOvr>
  <mc:AlternateContent xmlns:mc="http://schemas.openxmlformats.org/markup-compatibility/2006" xmlns:p14="http://schemas.microsoft.com/office/powerpoint/2010/main">
    <mc:Choice Requires="p14">
      <p:transition spd="slow" p14:dur="2000" advTm="29332"/>
    </mc:Choice>
    <mc:Fallback xmlns="">
      <p:transition spd="slow" advTm="2933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0A7480C-398A-3C91-49EB-0D27560D013C}"/>
              </a:ext>
            </a:extLst>
          </p:cNvPr>
          <p:cNvSpPr txBox="1"/>
          <p:nvPr/>
        </p:nvSpPr>
        <p:spPr>
          <a:xfrm>
            <a:off x="11531398" y="1361528"/>
            <a:ext cx="282835" cy="276999"/>
          </a:xfrm>
          <a:prstGeom prst="rect">
            <a:avLst/>
          </a:prstGeom>
          <a:noFill/>
          <a:effectLst/>
        </p:spPr>
        <p:txBody>
          <a:bodyPr wrap="square" rtlCol="0">
            <a:spAutoFit/>
          </a:bodyPr>
          <a:lstStyle/>
          <a:p>
            <a:r>
              <a:rPr lang="en-US" sz="1200" dirty="0">
                <a:solidFill>
                  <a:schemeClr val="bg1"/>
                </a:solidFill>
              </a:rPr>
              <a:t>2</a:t>
            </a:r>
          </a:p>
        </p:txBody>
      </p:sp>
      <p:sp>
        <p:nvSpPr>
          <p:cNvPr id="2" name="Title 1">
            <a:extLst>
              <a:ext uri="{FF2B5EF4-FFF2-40B4-BE49-F238E27FC236}">
                <a16:creationId xmlns:a16="http://schemas.microsoft.com/office/drawing/2014/main" id="{D24AFBFF-C01F-247C-E752-D5EB5BDFDF06}"/>
              </a:ext>
            </a:extLst>
          </p:cNvPr>
          <p:cNvSpPr>
            <a:spLocks noGrp="1"/>
          </p:cNvSpPr>
          <p:nvPr>
            <p:ph type="title"/>
          </p:nvPr>
        </p:nvSpPr>
        <p:spPr/>
        <p:txBody>
          <a:bodyPr/>
          <a:lstStyle/>
          <a:p>
            <a:pPr algn="ctr"/>
            <a:r>
              <a:rPr lang="en-US"/>
              <a:t>Header and Footer</a:t>
            </a:r>
            <a:endParaRPr lang="en-US" dirty="0"/>
          </a:p>
        </p:txBody>
      </p:sp>
      <p:sp>
        <p:nvSpPr>
          <p:cNvPr id="6" name="Content Placeholder 5">
            <a:extLst>
              <a:ext uri="{FF2B5EF4-FFF2-40B4-BE49-F238E27FC236}">
                <a16:creationId xmlns:a16="http://schemas.microsoft.com/office/drawing/2014/main" id="{70E97C5E-B4AE-2672-745F-BB6362DA5C1D}"/>
              </a:ext>
            </a:extLst>
          </p:cNvPr>
          <p:cNvSpPr>
            <a:spLocks noGrp="1"/>
          </p:cNvSpPr>
          <p:nvPr>
            <p:ph idx="1"/>
          </p:nvPr>
        </p:nvSpPr>
        <p:spPr>
          <a:xfrm>
            <a:off x="838200" y="1516867"/>
            <a:ext cx="6972301" cy="4351338"/>
          </a:xfrm>
        </p:spPr>
        <p:txBody>
          <a:bodyPr/>
          <a:lstStyle/>
          <a:p>
            <a:r>
              <a:rPr lang="en-US" dirty="0"/>
              <a:t>From the Header:</a:t>
            </a:r>
          </a:p>
          <a:p>
            <a:pPr marL="514350" indent="-514350">
              <a:buFont typeface="+mj-lt"/>
              <a:buAutoNum type="arabicPeriod"/>
            </a:pPr>
            <a:r>
              <a:rPr lang="en-US" sz="2000" dirty="0"/>
              <a:t>Visit the IMRF website</a:t>
            </a:r>
          </a:p>
          <a:p>
            <a:pPr marL="514350" indent="-514350">
              <a:buFont typeface="+mj-lt"/>
              <a:buAutoNum type="arabicPeriod"/>
            </a:pPr>
            <a:r>
              <a:rPr lang="en-US" sz="2000" dirty="0"/>
              <a:t>Click the person icon to manage your weekly update preferences</a:t>
            </a:r>
          </a:p>
          <a:p>
            <a:pPr marL="514350" indent="-514350">
              <a:buFont typeface="+mj-lt"/>
              <a:buAutoNum type="arabicPeriod"/>
            </a:pPr>
            <a:r>
              <a:rPr lang="en-US" sz="2000" dirty="0"/>
              <a:t>Click the lock icon to change password/update security questions</a:t>
            </a:r>
          </a:p>
          <a:p>
            <a:r>
              <a:rPr lang="en-US" dirty="0"/>
              <a:t>From the Footer:</a:t>
            </a:r>
          </a:p>
          <a:p>
            <a:pPr marL="457200" indent="-457200">
              <a:buFont typeface="+mj-lt"/>
              <a:buAutoNum type="arabicPeriod"/>
            </a:pPr>
            <a:r>
              <a:rPr lang="en-US" sz="2000" dirty="0"/>
              <a:t>Read about the site, terms of use, contact us, and legal information</a:t>
            </a:r>
          </a:p>
          <a:p>
            <a:pPr marL="457200" indent="-457200">
              <a:buFont typeface="+mj-lt"/>
              <a:buAutoNum type="arabicPeriod"/>
            </a:pPr>
            <a:r>
              <a:rPr lang="en-US" sz="2000" dirty="0"/>
              <a:t>Visit us on social media platforms to learn more about the information we share with the public</a:t>
            </a:r>
          </a:p>
        </p:txBody>
      </p:sp>
      <p:sp>
        <p:nvSpPr>
          <p:cNvPr id="5" name="Slide Number Placeholder 4">
            <a:extLst>
              <a:ext uri="{FF2B5EF4-FFF2-40B4-BE49-F238E27FC236}">
                <a16:creationId xmlns:a16="http://schemas.microsoft.com/office/drawing/2014/main" id="{DB4535DD-3769-5AF6-AE84-5AEF54C02E11}"/>
              </a:ext>
            </a:extLst>
          </p:cNvPr>
          <p:cNvSpPr>
            <a:spLocks noGrp="1"/>
          </p:cNvSpPr>
          <p:nvPr>
            <p:ph type="sldNum" sz="quarter" idx="12"/>
          </p:nvPr>
        </p:nvSpPr>
        <p:spPr/>
        <p:txBody>
          <a:bodyPr/>
          <a:lstStyle/>
          <a:p>
            <a:fld id="{B0C3E88A-0163-48A4-9F34-7D71CA4062C9}" type="slidenum">
              <a:rPr lang="en-US" smtClean="0"/>
              <a:pPr/>
              <a:t>22</a:t>
            </a:fld>
            <a:endParaRPr lang="en-US" dirty="0"/>
          </a:p>
        </p:txBody>
      </p:sp>
      <p:pic>
        <p:nvPicPr>
          <p:cNvPr id="17" name="Picture 16">
            <a:extLst>
              <a:ext uri="{FF2B5EF4-FFF2-40B4-BE49-F238E27FC236}">
                <a16:creationId xmlns:a16="http://schemas.microsoft.com/office/drawing/2014/main" id="{073AF0CA-EFE1-9C52-0B1B-2CDE49CE210E}"/>
              </a:ext>
            </a:extLst>
          </p:cNvPr>
          <p:cNvPicPr>
            <a:picLocks noChangeAspect="1"/>
          </p:cNvPicPr>
          <p:nvPr/>
        </p:nvPicPr>
        <p:blipFill>
          <a:blip r:embed="rId3"/>
          <a:stretch>
            <a:fillRect/>
          </a:stretch>
        </p:blipFill>
        <p:spPr>
          <a:xfrm>
            <a:off x="8202194" y="4001294"/>
            <a:ext cx="3892353" cy="852299"/>
          </a:xfrm>
          <a:prstGeom prst="rect">
            <a:avLst/>
          </a:prstGeom>
          <a:ln>
            <a:solidFill>
              <a:schemeClr val="tx1"/>
            </a:solidFill>
          </a:ln>
        </p:spPr>
      </p:pic>
      <p:pic>
        <p:nvPicPr>
          <p:cNvPr id="4" name="Picture 3">
            <a:extLst>
              <a:ext uri="{FF2B5EF4-FFF2-40B4-BE49-F238E27FC236}">
                <a16:creationId xmlns:a16="http://schemas.microsoft.com/office/drawing/2014/main" id="{6E4B7227-4632-2A9E-153B-1760806267E9}"/>
              </a:ext>
            </a:extLst>
          </p:cNvPr>
          <p:cNvPicPr>
            <a:picLocks noChangeAspect="1"/>
          </p:cNvPicPr>
          <p:nvPr/>
        </p:nvPicPr>
        <p:blipFill>
          <a:blip r:embed="rId4"/>
          <a:stretch>
            <a:fillRect/>
          </a:stretch>
        </p:blipFill>
        <p:spPr>
          <a:xfrm>
            <a:off x="8609024" y="1236076"/>
            <a:ext cx="2983595" cy="929771"/>
          </a:xfrm>
          <a:prstGeom prst="rect">
            <a:avLst/>
          </a:prstGeom>
        </p:spPr>
      </p:pic>
      <p:sp>
        <p:nvSpPr>
          <p:cNvPr id="8" name="Oval 7">
            <a:extLst>
              <a:ext uri="{FF2B5EF4-FFF2-40B4-BE49-F238E27FC236}">
                <a16:creationId xmlns:a16="http://schemas.microsoft.com/office/drawing/2014/main" id="{867E9C45-C901-5243-C848-788646CF29EB}"/>
              </a:ext>
            </a:extLst>
          </p:cNvPr>
          <p:cNvSpPr/>
          <p:nvPr/>
        </p:nvSpPr>
        <p:spPr>
          <a:xfrm>
            <a:off x="8661115" y="1613043"/>
            <a:ext cx="339047" cy="226031"/>
          </a:xfrm>
          <a:prstGeom prst="ellipse">
            <a:avLst/>
          </a:prstGeom>
          <a:solidFill>
            <a:srgbClr val="003B5C"/>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B81A21-69B2-F5A0-FAE6-280A2AFFEC5D}"/>
              </a:ext>
            </a:extLst>
          </p:cNvPr>
          <p:cNvSpPr/>
          <p:nvPr/>
        </p:nvSpPr>
        <p:spPr>
          <a:xfrm>
            <a:off x="11475186" y="1387012"/>
            <a:ext cx="339047" cy="226031"/>
          </a:xfrm>
          <a:prstGeom prst="ellipse">
            <a:avLst/>
          </a:prstGeom>
          <a:solidFill>
            <a:srgbClr val="003B5C"/>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9A7CF8-AF93-03BA-C425-B401B6843A52}"/>
              </a:ext>
            </a:extLst>
          </p:cNvPr>
          <p:cNvSpPr/>
          <p:nvPr/>
        </p:nvSpPr>
        <p:spPr>
          <a:xfrm>
            <a:off x="10088707" y="1876745"/>
            <a:ext cx="339047" cy="226031"/>
          </a:xfrm>
          <a:prstGeom prst="ellipse">
            <a:avLst/>
          </a:prstGeom>
          <a:solidFill>
            <a:srgbClr val="003B5C"/>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6B3902-CA3E-4C0E-D018-CD5D16F5C39C}"/>
              </a:ext>
            </a:extLst>
          </p:cNvPr>
          <p:cNvSpPr txBox="1"/>
          <p:nvPr/>
        </p:nvSpPr>
        <p:spPr>
          <a:xfrm>
            <a:off x="8708965" y="1579197"/>
            <a:ext cx="339047" cy="276999"/>
          </a:xfrm>
          <a:prstGeom prst="rect">
            <a:avLst/>
          </a:prstGeom>
          <a:noFill/>
        </p:spPr>
        <p:txBody>
          <a:bodyPr wrap="square" rtlCol="0">
            <a:spAutoFit/>
          </a:bodyPr>
          <a:lstStyle/>
          <a:p>
            <a:r>
              <a:rPr lang="en-US" sz="1200" dirty="0">
                <a:solidFill>
                  <a:schemeClr val="bg1"/>
                </a:solidFill>
              </a:rPr>
              <a:t>1</a:t>
            </a:r>
          </a:p>
        </p:txBody>
      </p:sp>
      <p:sp>
        <p:nvSpPr>
          <p:cNvPr id="13" name="TextBox 12">
            <a:extLst>
              <a:ext uri="{FF2B5EF4-FFF2-40B4-BE49-F238E27FC236}">
                <a16:creationId xmlns:a16="http://schemas.microsoft.com/office/drawing/2014/main" id="{7E31F45A-375C-CADB-5183-3BA73B361111}"/>
              </a:ext>
            </a:extLst>
          </p:cNvPr>
          <p:cNvSpPr txBox="1"/>
          <p:nvPr/>
        </p:nvSpPr>
        <p:spPr>
          <a:xfrm>
            <a:off x="10148370" y="1856196"/>
            <a:ext cx="339047"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200" dirty="0">
                <a:solidFill>
                  <a:schemeClr val="bg1"/>
                </a:solidFill>
              </a:rPr>
              <a:t>3</a:t>
            </a:r>
          </a:p>
        </p:txBody>
      </p:sp>
      <p:sp>
        <p:nvSpPr>
          <p:cNvPr id="14" name="TextBox 13">
            <a:extLst>
              <a:ext uri="{FF2B5EF4-FFF2-40B4-BE49-F238E27FC236}">
                <a16:creationId xmlns:a16="http://schemas.microsoft.com/office/drawing/2014/main" id="{4BB1C8BD-591A-377B-6637-BC4183DDDDC7}"/>
              </a:ext>
            </a:extLst>
          </p:cNvPr>
          <p:cNvSpPr txBox="1"/>
          <p:nvPr/>
        </p:nvSpPr>
        <p:spPr>
          <a:xfrm>
            <a:off x="11531398" y="1387012"/>
            <a:ext cx="282835" cy="261610"/>
          </a:xfrm>
          <a:prstGeom prst="rect">
            <a:avLst/>
          </a:prstGeom>
          <a:noFill/>
        </p:spPr>
        <p:txBody>
          <a:bodyPr wrap="square" rtlCol="0">
            <a:spAutoFit/>
          </a:bodyPr>
          <a:lstStyle/>
          <a:p>
            <a:r>
              <a:rPr lang="en-US" sz="1100" dirty="0">
                <a:solidFill>
                  <a:schemeClr val="bg1"/>
                </a:solidFill>
              </a:rPr>
              <a:t>2</a:t>
            </a:r>
          </a:p>
        </p:txBody>
      </p:sp>
    </p:spTree>
    <p:extLst>
      <p:ext uri="{BB962C8B-B14F-4D97-AF65-F5344CB8AC3E}">
        <p14:creationId xmlns:p14="http://schemas.microsoft.com/office/powerpoint/2010/main" val="1411356619"/>
      </p:ext>
    </p:extLst>
  </p:cSld>
  <p:clrMapOvr>
    <a:masterClrMapping/>
  </p:clrMapOvr>
  <mc:AlternateContent xmlns:mc="http://schemas.openxmlformats.org/markup-compatibility/2006" xmlns:p14="http://schemas.microsoft.com/office/powerpoint/2010/main">
    <mc:Choice Requires="p14">
      <p:transition spd="slow" p14:dur="2000" advTm="48021"/>
    </mc:Choice>
    <mc:Fallback xmlns="">
      <p:transition spd="slow" advTm="4802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1D8F-CB8A-DFF9-08FC-191B29E0BD0F}"/>
              </a:ext>
            </a:extLst>
          </p:cNvPr>
          <p:cNvSpPr>
            <a:spLocks noGrp="1"/>
          </p:cNvSpPr>
          <p:nvPr>
            <p:ph type="title"/>
          </p:nvPr>
        </p:nvSpPr>
        <p:spPr>
          <a:xfrm>
            <a:off x="437322" y="149088"/>
            <a:ext cx="6370983" cy="1053547"/>
          </a:xfrm>
        </p:spPr>
        <p:txBody>
          <a:bodyPr/>
          <a:lstStyle/>
          <a:p>
            <a:pPr algn="ctr"/>
            <a:r>
              <a:rPr lang="en-US" dirty="0"/>
              <a:t>Resources</a:t>
            </a:r>
          </a:p>
        </p:txBody>
      </p:sp>
      <p:sp>
        <p:nvSpPr>
          <p:cNvPr id="3" name="Content Placeholder 2">
            <a:extLst>
              <a:ext uri="{FF2B5EF4-FFF2-40B4-BE49-F238E27FC236}">
                <a16:creationId xmlns:a16="http://schemas.microsoft.com/office/drawing/2014/main" id="{00DAF080-9B15-7EAE-09A9-755694DFAFD8}"/>
              </a:ext>
            </a:extLst>
          </p:cNvPr>
          <p:cNvSpPr>
            <a:spLocks noGrp="1"/>
          </p:cNvSpPr>
          <p:nvPr>
            <p:ph idx="1"/>
          </p:nvPr>
        </p:nvSpPr>
        <p:spPr/>
        <p:txBody>
          <a:bodyPr/>
          <a:lstStyle/>
          <a:p>
            <a:r>
              <a:rPr lang="en-US" sz="2400" dirty="0"/>
              <a:t>For additional information, refer to the question mark icon in the left-hand toolbar.</a:t>
            </a:r>
          </a:p>
          <a:p>
            <a:endParaRPr lang="en-US" dirty="0"/>
          </a:p>
          <a:p>
            <a:endParaRPr lang="en-US" dirty="0"/>
          </a:p>
        </p:txBody>
      </p:sp>
      <p:sp>
        <p:nvSpPr>
          <p:cNvPr id="5" name="Slide Number Placeholder 4">
            <a:extLst>
              <a:ext uri="{FF2B5EF4-FFF2-40B4-BE49-F238E27FC236}">
                <a16:creationId xmlns:a16="http://schemas.microsoft.com/office/drawing/2014/main" id="{93EC52B2-0D11-9936-88BA-5883A91A690F}"/>
              </a:ext>
            </a:extLst>
          </p:cNvPr>
          <p:cNvSpPr>
            <a:spLocks noGrp="1"/>
          </p:cNvSpPr>
          <p:nvPr>
            <p:ph type="sldNum" sz="quarter" idx="12"/>
          </p:nvPr>
        </p:nvSpPr>
        <p:spPr/>
        <p:txBody>
          <a:bodyPr/>
          <a:lstStyle/>
          <a:p>
            <a:fld id="{B0C3E88A-0163-48A4-9F34-7D71CA4062C9}" type="slidenum">
              <a:rPr lang="en-US" smtClean="0"/>
              <a:pPr/>
              <a:t>23</a:t>
            </a:fld>
            <a:endParaRPr lang="en-US" dirty="0"/>
          </a:p>
        </p:txBody>
      </p:sp>
      <p:sp>
        <p:nvSpPr>
          <p:cNvPr id="18" name="TextBox 17">
            <a:extLst>
              <a:ext uri="{FF2B5EF4-FFF2-40B4-BE49-F238E27FC236}">
                <a16:creationId xmlns:a16="http://schemas.microsoft.com/office/drawing/2014/main" id="{72DB0460-0BCD-3381-FF1B-683FF622B886}"/>
              </a:ext>
            </a:extLst>
          </p:cNvPr>
          <p:cNvSpPr txBox="1"/>
          <p:nvPr/>
        </p:nvSpPr>
        <p:spPr>
          <a:xfrm>
            <a:off x="859870" y="2872629"/>
            <a:ext cx="6829940" cy="1569660"/>
          </a:xfrm>
          <a:prstGeom prst="rect">
            <a:avLst/>
          </a:prstGeom>
          <a:noFill/>
        </p:spPr>
        <p:txBody>
          <a:bodyPr wrap="square" rtlCol="0">
            <a:spAutoFit/>
          </a:bodyPr>
          <a:lstStyle/>
          <a:p>
            <a:r>
              <a:rPr lang="en-US" sz="2400" b="1" dirty="0">
                <a:solidFill>
                  <a:srgbClr val="003B5C"/>
                </a:solidFill>
              </a:rPr>
              <a:t>To view procedures for all IMRF Partner tasks and an archive of on-demand PowerPoint presentations or to sign up for a webinar, click on the Learning Center. </a:t>
            </a:r>
          </a:p>
        </p:txBody>
      </p:sp>
      <p:pic>
        <p:nvPicPr>
          <p:cNvPr id="7" name="Picture 6">
            <a:extLst>
              <a:ext uri="{FF2B5EF4-FFF2-40B4-BE49-F238E27FC236}">
                <a16:creationId xmlns:a16="http://schemas.microsoft.com/office/drawing/2014/main" id="{20B0021A-7E44-EBA4-8A0F-CE89090D9083}"/>
              </a:ext>
            </a:extLst>
          </p:cNvPr>
          <p:cNvPicPr>
            <a:picLocks noChangeAspect="1"/>
          </p:cNvPicPr>
          <p:nvPr/>
        </p:nvPicPr>
        <p:blipFill>
          <a:blip r:embed="rId2"/>
          <a:stretch>
            <a:fillRect/>
          </a:stretch>
        </p:blipFill>
        <p:spPr>
          <a:xfrm>
            <a:off x="8828103" y="1019419"/>
            <a:ext cx="1842443" cy="4417554"/>
          </a:xfrm>
          <a:prstGeom prst="rect">
            <a:avLst/>
          </a:prstGeom>
        </p:spPr>
      </p:pic>
      <p:sp>
        <p:nvSpPr>
          <p:cNvPr id="8" name="Rectangle 7">
            <a:extLst>
              <a:ext uri="{FF2B5EF4-FFF2-40B4-BE49-F238E27FC236}">
                <a16:creationId xmlns:a16="http://schemas.microsoft.com/office/drawing/2014/main" id="{76A51601-3D87-03F3-13B4-D7369A3EB181}"/>
              </a:ext>
            </a:extLst>
          </p:cNvPr>
          <p:cNvSpPr/>
          <p:nvPr/>
        </p:nvSpPr>
        <p:spPr>
          <a:xfrm>
            <a:off x="8847438" y="4238368"/>
            <a:ext cx="1519881" cy="48191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B2E2BF-ED56-FB8A-3D21-6A1606F4F65F}"/>
              </a:ext>
            </a:extLst>
          </p:cNvPr>
          <p:cNvSpPr/>
          <p:nvPr/>
        </p:nvSpPr>
        <p:spPr>
          <a:xfrm>
            <a:off x="8847438" y="4238368"/>
            <a:ext cx="1519881" cy="481913"/>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677001"/>
      </p:ext>
    </p:extLst>
  </p:cSld>
  <p:clrMapOvr>
    <a:masterClrMapping/>
  </p:clrMapOvr>
  <mc:AlternateContent xmlns:mc="http://schemas.openxmlformats.org/markup-compatibility/2006" xmlns:p14="http://schemas.microsoft.com/office/powerpoint/2010/main">
    <mc:Choice Requires="p14">
      <p:transition spd="slow" p14:dur="2000" advTm="18313"/>
    </mc:Choice>
    <mc:Fallback xmlns="">
      <p:transition spd="slow" advTm="1831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3"/>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24</a:t>
            </a:fld>
            <a:endParaRPr lang="en-US" dirty="0">
              <a:cs typeface="+mn-cs"/>
            </a:endParaRPr>
          </a:p>
        </p:txBody>
      </p:sp>
    </p:spTree>
    <p:extLst>
      <p:ext uri="{BB962C8B-B14F-4D97-AF65-F5344CB8AC3E}">
        <p14:creationId xmlns:p14="http://schemas.microsoft.com/office/powerpoint/2010/main" val="2808999962"/>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67A9-241C-1C4D-9FDB-53C0F662CC68}"/>
              </a:ext>
            </a:extLst>
          </p:cNvPr>
          <p:cNvSpPr>
            <a:spLocks noGrp="1"/>
          </p:cNvSpPr>
          <p:nvPr>
            <p:ph type="title"/>
          </p:nvPr>
        </p:nvSpPr>
        <p:spPr/>
        <p:txBody>
          <a:bodyPr/>
          <a:lstStyle/>
          <a:p>
            <a:r>
              <a:rPr lang="en-US"/>
              <a:t>Compatible Browsers</a:t>
            </a:r>
            <a:endParaRPr lang="en-US" dirty="0"/>
          </a:p>
        </p:txBody>
      </p:sp>
      <p:sp>
        <p:nvSpPr>
          <p:cNvPr id="3" name="Content Placeholder 2">
            <a:extLst>
              <a:ext uri="{FF2B5EF4-FFF2-40B4-BE49-F238E27FC236}">
                <a16:creationId xmlns:a16="http://schemas.microsoft.com/office/drawing/2014/main" id="{3006E602-6EFA-BBBA-8DF9-45CED9BBA342}"/>
              </a:ext>
            </a:extLst>
          </p:cNvPr>
          <p:cNvSpPr>
            <a:spLocks noGrp="1"/>
          </p:cNvSpPr>
          <p:nvPr>
            <p:ph idx="1"/>
          </p:nvPr>
        </p:nvSpPr>
        <p:spPr>
          <a:xfrm>
            <a:off x="838200" y="1556951"/>
            <a:ext cx="6938433" cy="4620012"/>
          </a:xfrm>
        </p:spPr>
        <p:txBody>
          <a:bodyPr/>
          <a:lstStyle/>
          <a:p>
            <a:r>
              <a:rPr lang="en-US" dirty="0"/>
              <a:t>The chart below shows the supported browsers with the Horizon line of business:</a:t>
            </a:r>
          </a:p>
          <a:p>
            <a:endParaRPr lang="en-US" dirty="0"/>
          </a:p>
          <a:p>
            <a:endParaRPr lang="en-US" dirty="0"/>
          </a:p>
          <a:p>
            <a:endParaRPr lang="en-US" dirty="0"/>
          </a:p>
          <a:p>
            <a:endParaRPr lang="en-US" dirty="0"/>
          </a:p>
          <a:p>
            <a:r>
              <a:rPr lang="en-US" dirty="0"/>
              <a:t>IMRF encourages the use of Microsoft Edge and Google Chrome</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F3E44CF-C3DA-2F89-B91C-340E529D76F5}"/>
              </a:ext>
            </a:extLst>
          </p:cNvPr>
          <p:cNvSpPr>
            <a:spLocks noGrp="1"/>
          </p:cNvSpPr>
          <p:nvPr>
            <p:ph type="sldNum" sz="quarter" idx="12"/>
          </p:nvPr>
        </p:nvSpPr>
        <p:spPr/>
        <p:txBody>
          <a:bodyPr/>
          <a:lstStyle/>
          <a:p>
            <a:fld id="{B0C3E88A-0163-48A4-9F34-7D71CA4062C9}" type="slidenum">
              <a:rPr lang="en-US" smtClean="0"/>
              <a:pPr/>
              <a:t>3</a:t>
            </a:fld>
            <a:endParaRPr lang="en-US" dirty="0"/>
          </a:p>
        </p:txBody>
      </p:sp>
      <p:pic>
        <p:nvPicPr>
          <p:cNvPr id="7" name="Picture 6">
            <a:extLst>
              <a:ext uri="{FF2B5EF4-FFF2-40B4-BE49-F238E27FC236}">
                <a16:creationId xmlns:a16="http://schemas.microsoft.com/office/drawing/2014/main" id="{3162552A-45D8-6825-CD34-F0FFB1FDB60B}"/>
              </a:ext>
            </a:extLst>
          </p:cNvPr>
          <p:cNvPicPr>
            <a:picLocks noChangeAspect="1"/>
          </p:cNvPicPr>
          <p:nvPr/>
        </p:nvPicPr>
        <p:blipFill>
          <a:blip r:embed="rId3"/>
          <a:stretch>
            <a:fillRect/>
          </a:stretch>
        </p:blipFill>
        <p:spPr>
          <a:xfrm>
            <a:off x="949410" y="2401735"/>
            <a:ext cx="6468417" cy="2054530"/>
          </a:xfrm>
          <a:prstGeom prst="rect">
            <a:avLst/>
          </a:prstGeom>
        </p:spPr>
      </p:pic>
    </p:spTree>
    <p:extLst>
      <p:ext uri="{BB962C8B-B14F-4D97-AF65-F5344CB8AC3E}">
        <p14:creationId xmlns:p14="http://schemas.microsoft.com/office/powerpoint/2010/main" val="1024075955"/>
      </p:ext>
    </p:extLst>
  </p:cSld>
  <p:clrMapOvr>
    <a:masterClrMapping/>
  </p:clrMapOvr>
  <mc:AlternateContent xmlns:mc="http://schemas.openxmlformats.org/markup-compatibility/2006" xmlns:p14="http://schemas.microsoft.com/office/powerpoint/2010/main">
    <mc:Choice Requires="p14">
      <p:transition spd="slow" p14:dur="2000" advTm="33792"/>
    </mc:Choice>
    <mc:Fallback xmlns="">
      <p:transition spd="slow" advTm="3379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34E9-6048-61C5-3DBC-0B70C64C7336}"/>
              </a:ext>
            </a:extLst>
          </p:cNvPr>
          <p:cNvSpPr>
            <a:spLocks noGrp="1"/>
          </p:cNvSpPr>
          <p:nvPr>
            <p:ph type="title"/>
          </p:nvPr>
        </p:nvSpPr>
        <p:spPr>
          <a:xfrm>
            <a:off x="4965430" y="629268"/>
            <a:ext cx="6586491" cy="1286160"/>
          </a:xfrm>
        </p:spPr>
        <p:txBody>
          <a:bodyPr anchor="b">
            <a:normAutofit/>
          </a:bodyPr>
          <a:lstStyle/>
          <a:p>
            <a:r>
              <a:rPr lang="en-US" dirty="0"/>
              <a:t>Signing into Partner Portal</a:t>
            </a:r>
          </a:p>
        </p:txBody>
      </p:sp>
      <p:sp>
        <p:nvSpPr>
          <p:cNvPr id="3" name="Content Placeholder 2">
            <a:extLst>
              <a:ext uri="{FF2B5EF4-FFF2-40B4-BE49-F238E27FC236}">
                <a16:creationId xmlns:a16="http://schemas.microsoft.com/office/drawing/2014/main" id="{92984BEA-F38D-E784-A8D6-27A60ACE30C3}"/>
              </a:ext>
            </a:extLst>
          </p:cNvPr>
          <p:cNvSpPr>
            <a:spLocks noGrp="1"/>
          </p:cNvSpPr>
          <p:nvPr>
            <p:ph idx="1"/>
          </p:nvPr>
        </p:nvSpPr>
        <p:spPr>
          <a:xfrm>
            <a:off x="4965431" y="2438400"/>
            <a:ext cx="6586489" cy="3785419"/>
          </a:xfrm>
        </p:spPr>
        <p:txBody>
          <a:bodyPr>
            <a:normAutofit/>
          </a:bodyPr>
          <a:lstStyle/>
          <a:p>
            <a:pPr marL="457200" indent="-457200">
              <a:buFont typeface="Arial" panose="020B0604020202020204" pitchFamily="34" charset="0"/>
              <a:buChar char="•"/>
            </a:pPr>
            <a:r>
              <a:rPr lang="en-US" sz="2000" dirty="0"/>
              <a:t>User ID’s will not be assigned. </a:t>
            </a:r>
          </a:p>
          <a:p>
            <a:pPr marL="457200" indent="-457200">
              <a:buFont typeface="Arial" panose="020B0604020202020204" pitchFamily="34" charset="0"/>
              <a:buChar char="•"/>
            </a:pPr>
            <a:r>
              <a:rPr lang="en-US" sz="2000" dirty="0"/>
              <a:t>If it is your first-time logging in, you need to register for Employer Access</a:t>
            </a:r>
          </a:p>
          <a:p>
            <a:pPr marL="457200" indent="-457200">
              <a:buFont typeface="Arial" panose="020B0604020202020204" pitchFamily="34" charset="0"/>
              <a:buChar char="•"/>
            </a:pPr>
            <a:r>
              <a:rPr lang="en-US" sz="2000" dirty="0"/>
              <a:t>Click the appropriate buttons for help recovering your password or for assistance</a:t>
            </a:r>
          </a:p>
        </p:txBody>
      </p:sp>
      <p:pic>
        <p:nvPicPr>
          <p:cNvPr id="9" name="Picture 8">
            <a:extLst>
              <a:ext uri="{FF2B5EF4-FFF2-40B4-BE49-F238E27FC236}">
                <a16:creationId xmlns:a16="http://schemas.microsoft.com/office/drawing/2014/main" id="{7E57744E-B08A-643C-D48A-1C45A2771A73}"/>
              </a:ext>
            </a:extLst>
          </p:cNvPr>
          <p:cNvPicPr>
            <a:picLocks noChangeAspect="1"/>
          </p:cNvPicPr>
          <p:nvPr/>
        </p:nvPicPr>
        <p:blipFill>
          <a:blip r:embed="rId3">
            <a:extLst>
              <a:ext uri="{28A0092B-C50C-407E-A947-70E740481C1C}">
                <a14:useLocalDpi xmlns:a14="http://schemas.microsoft.com/office/drawing/2010/main" val="0"/>
              </a:ext>
            </a:extLst>
          </a:blip>
          <a:srcRect l="33" r="33"/>
          <a:stretch/>
        </p:blipFill>
        <p:spPr>
          <a:xfrm>
            <a:off x="20" y="10"/>
            <a:ext cx="4635571" cy="6857990"/>
          </a:xfrm>
          <a:prstGeom prst="rect">
            <a:avLst/>
          </a:prstGeom>
          <a:effectLst/>
        </p:spPr>
      </p:pic>
      <p:sp>
        <p:nvSpPr>
          <p:cNvPr id="5" name="Slide Number Placeholder 4">
            <a:extLst>
              <a:ext uri="{FF2B5EF4-FFF2-40B4-BE49-F238E27FC236}">
                <a16:creationId xmlns:a16="http://schemas.microsoft.com/office/drawing/2014/main" id="{184680CB-19DA-192D-30DF-7655470E0598}"/>
              </a:ext>
            </a:extLst>
          </p:cNvPr>
          <p:cNvSpPr>
            <a:spLocks noGrp="1"/>
          </p:cNvSpPr>
          <p:nvPr>
            <p:ph type="sldNum" sz="quarter" idx="12"/>
          </p:nvPr>
        </p:nvSpPr>
        <p:spPr>
          <a:xfrm>
            <a:off x="10662342" y="164298"/>
            <a:ext cx="1186758" cy="365125"/>
          </a:xfrm>
        </p:spPr>
        <p:txBody>
          <a:bodyPr>
            <a:normAutofit/>
          </a:bodyPr>
          <a:lstStyle/>
          <a:p>
            <a:pPr>
              <a:lnSpc>
                <a:spcPct val="90000"/>
              </a:lnSpc>
              <a:spcAft>
                <a:spcPts val="600"/>
              </a:spcAft>
            </a:pPr>
            <a:fld id="{B0C3E88A-0163-48A4-9F34-7D71CA4062C9}" type="slidenum">
              <a:rPr lang="en-US" sz="1900" smtClean="0"/>
              <a:pPr>
                <a:lnSpc>
                  <a:spcPct val="90000"/>
                </a:lnSpc>
                <a:spcAft>
                  <a:spcPts val="600"/>
                </a:spcAft>
              </a:pPr>
              <a:t>4</a:t>
            </a:fld>
            <a:endParaRPr lang="en-US" sz="1900" dirty="0"/>
          </a:p>
        </p:txBody>
      </p:sp>
      <p:sp>
        <p:nvSpPr>
          <p:cNvPr id="4" name="Rectangle 3">
            <a:extLst>
              <a:ext uri="{FF2B5EF4-FFF2-40B4-BE49-F238E27FC236}">
                <a16:creationId xmlns:a16="http://schemas.microsoft.com/office/drawing/2014/main" id="{4685B9D0-B766-6926-4751-396DF166BE53}"/>
              </a:ext>
            </a:extLst>
          </p:cNvPr>
          <p:cNvSpPr/>
          <p:nvPr/>
        </p:nvSpPr>
        <p:spPr>
          <a:xfrm>
            <a:off x="114355" y="2181646"/>
            <a:ext cx="4406900" cy="1695874"/>
          </a:xfrm>
          <a:prstGeom prst="rect">
            <a:avLst/>
          </a:prstGeom>
          <a:solidFill>
            <a:srgbClr val="D4DAC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Enter your User ID and Password to login to your account. </a:t>
            </a:r>
          </a:p>
          <a:p>
            <a:pPr algn="ctr"/>
            <a:endParaRPr lang="en-US" i="1" dirty="0">
              <a:solidFill>
                <a:schemeClr val="tx1"/>
              </a:solidFill>
            </a:endParaRPr>
          </a:p>
          <a:p>
            <a:pPr algn="ctr"/>
            <a:r>
              <a:rPr lang="en-US" i="1" dirty="0">
                <a:solidFill>
                  <a:schemeClr val="tx1"/>
                </a:solidFill>
              </a:rPr>
              <a:t>If you do not have an account, then you will need to register for one.</a:t>
            </a:r>
          </a:p>
          <a:p>
            <a:pPr algn="ctr"/>
            <a:endParaRPr lang="en-US" dirty="0">
              <a:solidFill>
                <a:schemeClr val="tx1"/>
              </a:solidFill>
            </a:endParaRPr>
          </a:p>
        </p:txBody>
      </p:sp>
    </p:spTree>
    <p:extLst>
      <p:ext uri="{BB962C8B-B14F-4D97-AF65-F5344CB8AC3E}">
        <p14:creationId xmlns:p14="http://schemas.microsoft.com/office/powerpoint/2010/main" val="1224530928"/>
      </p:ext>
    </p:extLst>
  </p:cSld>
  <p:clrMapOvr>
    <a:masterClrMapping/>
  </p:clrMapOvr>
  <mc:AlternateContent xmlns:mc="http://schemas.openxmlformats.org/markup-compatibility/2006" xmlns:p14="http://schemas.microsoft.com/office/powerpoint/2010/main">
    <mc:Choice Requires="p14">
      <p:transition spd="slow" p14:dur="2000" advTm="26936"/>
    </mc:Choice>
    <mc:Fallback xmlns="">
      <p:transition spd="slow" advTm="2693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BCB966-2024-1A57-9B55-426DC190EFF3}"/>
              </a:ext>
            </a:extLst>
          </p:cNvPr>
          <p:cNvSpPr>
            <a:spLocks noGrp="1"/>
          </p:cNvSpPr>
          <p:nvPr>
            <p:ph type="sldNum" sz="quarter" idx="12"/>
          </p:nvPr>
        </p:nvSpPr>
        <p:spPr/>
        <p:txBody>
          <a:bodyPr/>
          <a:lstStyle/>
          <a:p>
            <a:fld id="{B0C3E88A-0163-48A4-9F34-7D71CA4062C9}" type="slidenum">
              <a:rPr lang="en-US" smtClean="0"/>
              <a:pPr/>
              <a:t>5</a:t>
            </a:fld>
            <a:endParaRPr lang="en-US" dirty="0"/>
          </a:p>
        </p:txBody>
      </p:sp>
      <p:pic>
        <p:nvPicPr>
          <p:cNvPr id="11" name="Picture 10">
            <a:extLst>
              <a:ext uri="{FF2B5EF4-FFF2-40B4-BE49-F238E27FC236}">
                <a16:creationId xmlns:a16="http://schemas.microsoft.com/office/drawing/2014/main" id="{79B6A953-0868-DA50-B575-F32D39A05E3F}"/>
              </a:ext>
            </a:extLst>
          </p:cNvPr>
          <p:cNvPicPr>
            <a:picLocks noChangeAspect="1"/>
          </p:cNvPicPr>
          <p:nvPr/>
        </p:nvPicPr>
        <p:blipFill>
          <a:blip r:embed="rId3"/>
          <a:stretch>
            <a:fillRect/>
          </a:stretch>
        </p:blipFill>
        <p:spPr>
          <a:xfrm>
            <a:off x="82926" y="200011"/>
            <a:ext cx="10764039" cy="5793445"/>
          </a:xfrm>
          <a:prstGeom prst="rect">
            <a:avLst/>
          </a:prstGeom>
        </p:spPr>
      </p:pic>
      <p:sp>
        <p:nvSpPr>
          <p:cNvPr id="15" name="Rectangle: Rounded Corners 14">
            <a:extLst>
              <a:ext uri="{FF2B5EF4-FFF2-40B4-BE49-F238E27FC236}">
                <a16:creationId xmlns:a16="http://schemas.microsoft.com/office/drawing/2014/main" id="{DA858C66-362C-0375-41BC-77BA2AA61FBA}"/>
              </a:ext>
            </a:extLst>
          </p:cNvPr>
          <p:cNvSpPr/>
          <p:nvPr/>
        </p:nvSpPr>
        <p:spPr>
          <a:xfrm>
            <a:off x="9183329" y="294968"/>
            <a:ext cx="1582994" cy="36512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4E49EF8-3B72-86AA-7C15-6ACC7F942863}"/>
              </a:ext>
            </a:extLst>
          </p:cNvPr>
          <p:cNvSpPr/>
          <p:nvPr/>
        </p:nvSpPr>
        <p:spPr>
          <a:xfrm>
            <a:off x="82926" y="1799303"/>
            <a:ext cx="408687" cy="373626"/>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2821E13-82F9-821F-7379-DB10820C0E9C}"/>
              </a:ext>
            </a:extLst>
          </p:cNvPr>
          <p:cNvSpPr/>
          <p:nvPr/>
        </p:nvSpPr>
        <p:spPr>
          <a:xfrm>
            <a:off x="5732206" y="1986116"/>
            <a:ext cx="2330246" cy="373626"/>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250369"/>
      </p:ext>
    </p:extLst>
  </p:cSld>
  <p:clrMapOvr>
    <a:masterClrMapping/>
  </p:clrMapOvr>
  <mc:AlternateContent xmlns:mc="http://schemas.openxmlformats.org/markup-compatibility/2006" xmlns:p14="http://schemas.microsoft.com/office/powerpoint/2010/main">
    <mc:Choice Requires="p14">
      <p:transition spd="slow" p14:dur="2000" advTm="24640"/>
    </mc:Choice>
    <mc:Fallback xmlns="">
      <p:transition spd="slow" advTm="2464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03F07C-0134-82DF-1C5F-D950A27FBBD6}"/>
              </a:ext>
            </a:extLst>
          </p:cNvPr>
          <p:cNvPicPr>
            <a:picLocks noChangeAspect="1"/>
          </p:cNvPicPr>
          <p:nvPr/>
        </p:nvPicPr>
        <p:blipFill>
          <a:blip r:embed="rId3"/>
          <a:stretch>
            <a:fillRect/>
          </a:stretch>
        </p:blipFill>
        <p:spPr>
          <a:xfrm>
            <a:off x="6544868" y="1277484"/>
            <a:ext cx="3901866" cy="3980315"/>
          </a:xfrm>
          <a:prstGeom prst="rect">
            <a:avLst/>
          </a:prstGeom>
        </p:spPr>
      </p:pic>
      <p:sp>
        <p:nvSpPr>
          <p:cNvPr id="2" name="Title 1">
            <a:extLst>
              <a:ext uri="{FF2B5EF4-FFF2-40B4-BE49-F238E27FC236}">
                <a16:creationId xmlns:a16="http://schemas.microsoft.com/office/drawing/2014/main" id="{050E7906-3CEC-2690-1A9C-C6AEA125834D}"/>
              </a:ext>
            </a:extLst>
          </p:cNvPr>
          <p:cNvSpPr>
            <a:spLocks noGrp="1"/>
          </p:cNvSpPr>
          <p:nvPr>
            <p:ph type="title"/>
          </p:nvPr>
        </p:nvSpPr>
        <p:spPr/>
        <p:txBody>
          <a:bodyPr/>
          <a:lstStyle/>
          <a:p>
            <a:pPr algn="ctr"/>
            <a:r>
              <a:rPr lang="en-US" dirty="0"/>
              <a:t>Widget Basics</a:t>
            </a:r>
          </a:p>
        </p:txBody>
      </p:sp>
      <p:sp>
        <p:nvSpPr>
          <p:cNvPr id="3" name="Content Placeholder 2">
            <a:extLst>
              <a:ext uri="{FF2B5EF4-FFF2-40B4-BE49-F238E27FC236}">
                <a16:creationId xmlns:a16="http://schemas.microsoft.com/office/drawing/2014/main" id="{8DC44191-9C96-5878-4D16-B81E90ADA5B3}"/>
              </a:ext>
            </a:extLst>
          </p:cNvPr>
          <p:cNvSpPr>
            <a:spLocks noGrp="1"/>
          </p:cNvSpPr>
          <p:nvPr>
            <p:ph idx="1"/>
          </p:nvPr>
        </p:nvSpPr>
        <p:spPr/>
        <p:txBody>
          <a:bodyPr/>
          <a:lstStyle/>
          <a:p>
            <a:pPr marL="457200" indent="-457200">
              <a:buFont typeface="Arial" panose="020B0604020202020204" pitchFamily="34" charset="0"/>
              <a:buChar char="•"/>
            </a:pPr>
            <a:r>
              <a:rPr lang="en-US" dirty="0"/>
              <a:t>Most of the widgets on the landing page share 3 elements:</a:t>
            </a:r>
          </a:p>
          <a:p>
            <a:pPr marL="1143000" lvl="1" indent="-457200">
              <a:buFont typeface="Arial" panose="020B0604020202020204" pitchFamily="34" charset="0"/>
              <a:buChar char="•"/>
            </a:pPr>
            <a:r>
              <a:rPr lang="en-US" dirty="0">
                <a:solidFill>
                  <a:schemeClr val="accent4">
                    <a:lumMod val="75000"/>
                  </a:schemeClr>
                </a:solidFill>
              </a:rPr>
              <a:t>Title Section</a:t>
            </a:r>
          </a:p>
          <a:p>
            <a:pPr marL="1143000" lvl="1" indent="-457200">
              <a:buFont typeface="Arial" panose="020B0604020202020204" pitchFamily="34" charset="0"/>
              <a:buChar char="•"/>
            </a:pPr>
            <a:r>
              <a:rPr lang="en-US" dirty="0">
                <a:solidFill>
                  <a:schemeClr val="accent4">
                    <a:lumMod val="75000"/>
                  </a:schemeClr>
                </a:solidFill>
              </a:rPr>
              <a:t>Data Table</a:t>
            </a:r>
          </a:p>
          <a:p>
            <a:pPr marL="1143000" lvl="1" indent="-457200">
              <a:buFont typeface="Arial" panose="020B0604020202020204" pitchFamily="34" charset="0"/>
              <a:buChar char="•"/>
            </a:pPr>
            <a:r>
              <a:rPr lang="en-US" dirty="0">
                <a:solidFill>
                  <a:schemeClr val="accent4">
                    <a:lumMod val="75000"/>
                  </a:schemeClr>
                </a:solidFill>
              </a:rPr>
              <a:t>Action Area</a:t>
            </a:r>
          </a:p>
          <a:p>
            <a:pPr marL="457200" indent="-457200">
              <a:buFont typeface="Arial" panose="020B0604020202020204" pitchFamily="34" charset="0"/>
              <a:buChar char="•"/>
            </a:pPr>
            <a:r>
              <a:rPr lang="en-US" dirty="0"/>
              <a:t>Widgets are dynamic. They can be moved around the landing page and expanded as needed.</a:t>
            </a:r>
          </a:p>
        </p:txBody>
      </p:sp>
      <p:sp>
        <p:nvSpPr>
          <p:cNvPr id="5" name="Slide Number Placeholder 4">
            <a:extLst>
              <a:ext uri="{FF2B5EF4-FFF2-40B4-BE49-F238E27FC236}">
                <a16:creationId xmlns:a16="http://schemas.microsoft.com/office/drawing/2014/main" id="{1EDA61FF-0CC5-0F57-F9A4-8763B0C1ACAD}"/>
              </a:ext>
            </a:extLst>
          </p:cNvPr>
          <p:cNvSpPr>
            <a:spLocks noGrp="1"/>
          </p:cNvSpPr>
          <p:nvPr>
            <p:ph type="sldNum" sz="quarter" idx="12"/>
          </p:nvPr>
        </p:nvSpPr>
        <p:spPr/>
        <p:txBody>
          <a:bodyPr/>
          <a:lstStyle/>
          <a:p>
            <a:fld id="{B0C3E88A-0163-48A4-9F34-7D71CA4062C9}" type="slidenum">
              <a:rPr lang="en-US" smtClean="0"/>
              <a:pPr/>
              <a:t>6</a:t>
            </a:fld>
            <a:endParaRPr lang="en-US" dirty="0"/>
          </a:p>
        </p:txBody>
      </p:sp>
      <p:sp>
        <p:nvSpPr>
          <p:cNvPr id="10" name="Right Brace 9">
            <a:extLst>
              <a:ext uri="{FF2B5EF4-FFF2-40B4-BE49-F238E27FC236}">
                <a16:creationId xmlns:a16="http://schemas.microsoft.com/office/drawing/2014/main" id="{07D4430F-15BF-1874-532F-24C9FDBC0A98}"/>
              </a:ext>
            </a:extLst>
          </p:cNvPr>
          <p:cNvSpPr/>
          <p:nvPr/>
        </p:nvSpPr>
        <p:spPr>
          <a:xfrm>
            <a:off x="10512404" y="1277485"/>
            <a:ext cx="131340" cy="548140"/>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AD55B886-0C57-F783-9CDA-0FAE86093667}"/>
              </a:ext>
            </a:extLst>
          </p:cNvPr>
          <p:cNvSpPr/>
          <p:nvPr/>
        </p:nvSpPr>
        <p:spPr>
          <a:xfrm>
            <a:off x="10512404" y="1870074"/>
            <a:ext cx="131340" cy="2873376"/>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8BA7F9B6-31D5-4EB4-7A66-06E5FBE38CD1}"/>
              </a:ext>
            </a:extLst>
          </p:cNvPr>
          <p:cNvSpPr/>
          <p:nvPr/>
        </p:nvSpPr>
        <p:spPr>
          <a:xfrm>
            <a:off x="10512404" y="4787899"/>
            <a:ext cx="131340" cy="469901"/>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E12ECF9-33AF-5B28-1FE0-9AADF1E595DA}"/>
              </a:ext>
            </a:extLst>
          </p:cNvPr>
          <p:cNvSpPr txBox="1"/>
          <p:nvPr/>
        </p:nvSpPr>
        <p:spPr>
          <a:xfrm>
            <a:off x="10652264" y="1009989"/>
            <a:ext cx="1443481" cy="1015663"/>
          </a:xfrm>
          <a:prstGeom prst="rect">
            <a:avLst/>
          </a:prstGeom>
          <a:noFill/>
        </p:spPr>
        <p:txBody>
          <a:bodyPr wrap="square" rtlCol="0">
            <a:spAutoFit/>
          </a:bodyPr>
          <a:lstStyle/>
          <a:p>
            <a:r>
              <a:rPr lang="en-US" b="1" dirty="0">
                <a:solidFill>
                  <a:srgbClr val="083B5D"/>
                </a:solidFill>
              </a:rPr>
              <a:t>Title Section, </a:t>
            </a:r>
            <a:r>
              <a:rPr lang="en-US" sz="1400" dirty="0">
                <a:solidFill>
                  <a:srgbClr val="083B5D"/>
                </a:solidFill>
              </a:rPr>
              <a:t>including buttons to move and resize widget</a:t>
            </a:r>
          </a:p>
        </p:txBody>
      </p:sp>
      <p:sp>
        <p:nvSpPr>
          <p:cNvPr id="14" name="TextBox 13">
            <a:extLst>
              <a:ext uri="{FF2B5EF4-FFF2-40B4-BE49-F238E27FC236}">
                <a16:creationId xmlns:a16="http://schemas.microsoft.com/office/drawing/2014/main" id="{84726018-1CC0-4DD9-1AE5-2873DF2DE2D4}"/>
              </a:ext>
            </a:extLst>
          </p:cNvPr>
          <p:cNvSpPr txBox="1"/>
          <p:nvPr/>
        </p:nvSpPr>
        <p:spPr>
          <a:xfrm>
            <a:off x="10632059" y="3122096"/>
            <a:ext cx="1359915" cy="369332"/>
          </a:xfrm>
          <a:prstGeom prst="rect">
            <a:avLst/>
          </a:prstGeom>
          <a:noFill/>
        </p:spPr>
        <p:txBody>
          <a:bodyPr wrap="square" rtlCol="0">
            <a:spAutoFit/>
          </a:bodyPr>
          <a:lstStyle/>
          <a:p>
            <a:r>
              <a:rPr lang="en-US" b="1" dirty="0">
                <a:solidFill>
                  <a:srgbClr val="083B5D"/>
                </a:solidFill>
              </a:rPr>
              <a:t>Data Table</a:t>
            </a:r>
          </a:p>
        </p:txBody>
      </p:sp>
      <p:sp>
        <p:nvSpPr>
          <p:cNvPr id="15" name="TextBox 14">
            <a:extLst>
              <a:ext uri="{FF2B5EF4-FFF2-40B4-BE49-F238E27FC236}">
                <a16:creationId xmlns:a16="http://schemas.microsoft.com/office/drawing/2014/main" id="{E1A9E3B3-F6CA-65BC-6D3E-AB677CBC792C}"/>
              </a:ext>
            </a:extLst>
          </p:cNvPr>
          <p:cNvSpPr txBox="1"/>
          <p:nvPr/>
        </p:nvSpPr>
        <p:spPr>
          <a:xfrm>
            <a:off x="10643744" y="4832348"/>
            <a:ext cx="1431796" cy="369332"/>
          </a:xfrm>
          <a:prstGeom prst="rect">
            <a:avLst/>
          </a:prstGeom>
          <a:noFill/>
        </p:spPr>
        <p:txBody>
          <a:bodyPr wrap="square" rtlCol="0">
            <a:spAutoFit/>
          </a:bodyPr>
          <a:lstStyle/>
          <a:p>
            <a:r>
              <a:rPr lang="en-US" b="1" dirty="0">
                <a:solidFill>
                  <a:srgbClr val="083B5D"/>
                </a:solidFill>
              </a:rPr>
              <a:t>Action Area</a:t>
            </a:r>
          </a:p>
        </p:txBody>
      </p:sp>
      <p:sp>
        <p:nvSpPr>
          <p:cNvPr id="4" name="Rectangle: Rounded Corners 3">
            <a:extLst>
              <a:ext uri="{FF2B5EF4-FFF2-40B4-BE49-F238E27FC236}">
                <a16:creationId xmlns:a16="http://schemas.microsoft.com/office/drawing/2014/main" id="{BE7E6691-A5DC-2482-B2CA-05FBBEEE7D6B}"/>
              </a:ext>
            </a:extLst>
          </p:cNvPr>
          <p:cNvSpPr/>
          <p:nvPr/>
        </p:nvSpPr>
        <p:spPr>
          <a:xfrm>
            <a:off x="9798756" y="1365956"/>
            <a:ext cx="647978" cy="324732"/>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115636"/>
      </p:ext>
    </p:extLst>
  </p:cSld>
  <p:clrMapOvr>
    <a:masterClrMapping/>
  </p:clrMapOvr>
  <mc:AlternateContent xmlns:mc="http://schemas.openxmlformats.org/markup-compatibility/2006" xmlns:p14="http://schemas.microsoft.com/office/powerpoint/2010/main">
    <mc:Choice Requires="p14">
      <p:transition spd="slow" p14:dur="2000" advTm="31965"/>
    </mc:Choice>
    <mc:Fallback xmlns="">
      <p:transition spd="slow" advTm="3196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1B09-C87B-C975-1D69-4A05F4EAC4C3}"/>
              </a:ext>
            </a:extLst>
          </p:cNvPr>
          <p:cNvSpPr>
            <a:spLocks noGrp="1"/>
          </p:cNvSpPr>
          <p:nvPr>
            <p:ph type="title"/>
          </p:nvPr>
        </p:nvSpPr>
        <p:spPr>
          <a:xfrm>
            <a:off x="540026" y="235916"/>
            <a:ext cx="6938433" cy="634999"/>
          </a:xfrm>
        </p:spPr>
        <p:txBody>
          <a:bodyPr>
            <a:normAutofit/>
          </a:bodyPr>
          <a:lstStyle/>
          <a:p>
            <a:pPr algn="ctr"/>
            <a:r>
              <a:rPr lang="en-US" dirty="0"/>
              <a:t>Secure Messages</a:t>
            </a:r>
          </a:p>
        </p:txBody>
      </p:sp>
      <p:sp>
        <p:nvSpPr>
          <p:cNvPr id="3" name="Content Placeholder 2">
            <a:extLst>
              <a:ext uri="{FF2B5EF4-FFF2-40B4-BE49-F238E27FC236}">
                <a16:creationId xmlns:a16="http://schemas.microsoft.com/office/drawing/2014/main" id="{7AF0BCF1-7993-9C0A-8BD7-2379683A2B16}"/>
              </a:ext>
            </a:extLst>
          </p:cNvPr>
          <p:cNvSpPr>
            <a:spLocks noGrp="1"/>
          </p:cNvSpPr>
          <p:nvPr>
            <p:ph idx="1"/>
          </p:nvPr>
        </p:nvSpPr>
        <p:spPr>
          <a:xfrm>
            <a:off x="1357183" y="1284330"/>
            <a:ext cx="6192795" cy="4807552"/>
          </a:xfrm>
        </p:spPr>
        <p:txBody>
          <a:bodyPr>
            <a:normAutofit/>
          </a:bodyPr>
          <a:lstStyle/>
          <a:p>
            <a:pPr marL="457200" indent="-457200">
              <a:buFont typeface="Arial" panose="020B0604020202020204" pitchFamily="34" charset="0"/>
              <a:buChar char="•"/>
            </a:pPr>
            <a:r>
              <a:rPr lang="en-US" sz="2400" dirty="0"/>
              <a:t>Communicate with us electronically via the Secure Message Center!</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Receive a response within 48 hours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Once a message is opened, it will no longer be new and the number in the gold badge will decrease</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After you reply to a message, it is archived automatically</a:t>
            </a:r>
          </a:p>
        </p:txBody>
      </p:sp>
      <p:sp>
        <p:nvSpPr>
          <p:cNvPr id="5" name="Slide Number Placeholder 4">
            <a:extLst>
              <a:ext uri="{FF2B5EF4-FFF2-40B4-BE49-F238E27FC236}">
                <a16:creationId xmlns:a16="http://schemas.microsoft.com/office/drawing/2014/main" id="{8A9C93B1-B71B-BFE3-9409-4FED275D337B}"/>
              </a:ext>
            </a:extLst>
          </p:cNvPr>
          <p:cNvSpPr>
            <a:spLocks noGrp="1"/>
          </p:cNvSpPr>
          <p:nvPr>
            <p:ph type="sldNum" sz="quarter" idx="12"/>
          </p:nvPr>
        </p:nvSpPr>
        <p:spPr/>
        <p:txBody>
          <a:bodyPr/>
          <a:lstStyle/>
          <a:p>
            <a:fld id="{B0C3E88A-0163-48A4-9F34-7D71CA4062C9}" type="slidenum">
              <a:rPr lang="en-US" smtClean="0"/>
              <a:pPr/>
              <a:t>7</a:t>
            </a:fld>
            <a:endParaRPr lang="en-US" dirty="0"/>
          </a:p>
        </p:txBody>
      </p:sp>
      <p:pic>
        <p:nvPicPr>
          <p:cNvPr id="12" name="Picture 11">
            <a:extLst>
              <a:ext uri="{FF2B5EF4-FFF2-40B4-BE49-F238E27FC236}">
                <a16:creationId xmlns:a16="http://schemas.microsoft.com/office/drawing/2014/main" id="{74945F33-7CF8-0F64-E61D-5281F352CA7D}"/>
              </a:ext>
            </a:extLst>
          </p:cNvPr>
          <p:cNvPicPr>
            <a:picLocks noChangeAspect="1"/>
          </p:cNvPicPr>
          <p:nvPr/>
        </p:nvPicPr>
        <p:blipFill>
          <a:blip r:embed="rId3"/>
          <a:stretch>
            <a:fillRect/>
          </a:stretch>
        </p:blipFill>
        <p:spPr>
          <a:xfrm>
            <a:off x="8410524" y="971220"/>
            <a:ext cx="3405802" cy="3475307"/>
          </a:xfrm>
          <a:prstGeom prst="rect">
            <a:avLst/>
          </a:prstGeom>
        </p:spPr>
      </p:pic>
      <p:sp>
        <p:nvSpPr>
          <p:cNvPr id="13" name="Rectangle: Rounded Corners 12">
            <a:extLst>
              <a:ext uri="{FF2B5EF4-FFF2-40B4-BE49-F238E27FC236}">
                <a16:creationId xmlns:a16="http://schemas.microsoft.com/office/drawing/2014/main" id="{31863C91-438E-FBFA-1D68-4F870D9575FA}"/>
              </a:ext>
            </a:extLst>
          </p:cNvPr>
          <p:cNvSpPr/>
          <p:nvPr/>
        </p:nvSpPr>
        <p:spPr>
          <a:xfrm>
            <a:off x="10834817" y="971220"/>
            <a:ext cx="991141" cy="451180"/>
          </a:xfrm>
          <a:prstGeom prst="roundRect">
            <a:avLst/>
          </a:prstGeom>
          <a:noFill/>
          <a:ln w="57150">
            <a:solidFill>
              <a:srgbClr val="FFC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2E5CD7A-822B-16AE-9AE0-111E9134554A}"/>
              </a:ext>
            </a:extLst>
          </p:cNvPr>
          <p:cNvSpPr/>
          <p:nvPr/>
        </p:nvSpPr>
        <p:spPr>
          <a:xfrm>
            <a:off x="8410524" y="3995348"/>
            <a:ext cx="3405802" cy="45117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1AD5156-18D5-470D-E2A8-4434205E79CF}"/>
              </a:ext>
            </a:extLst>
          </p:cNvPr>
          <p:cNvPicPr>
            <a:picLocks noChangeAspect="1"/>
          </p:cNvPicPr>
          <p:nvPr/>
        </p:nvPicPr>
        <p:blipFill>
          <a:blip r:embed="rId4"/>
          <a:stretch>
            <a:fillRect/>
          </a:stretch>
        </p:blipFill>
        <p:spPr>
          <a:xfrm>
            <a:off x="8333262" y="4866668"/>
            <a:ext cx="3560325" cy="727948"/>
          </a:xfrm>
          <a:prstGeom prst="rect">
            <a:avLst/>
          </a:prstGeom>
        </p:spPr>
      </p:pic>
    </p:spTree>
    <p:extLst>
      <p:ext uri="{BB962C8B-B14F-4D97-AF65-F5344CB8AC3E}">
        <p14:creationId xmlns:p14="http://schemas.microsoft.com/office/powerpoint/2010/main" val="3993613638"/>
      </p:ext>
    </p:extLst>
  </p:cSld>
  <p:clrMapOvr>
    <a:masterClrMapping/>
  </p:clrMapOvr>
  <mc:AlternateContent xmlns:mc="http://schemas.openxmlformats.org/markup-compatibility/2006" xmlns:p14="http://schemas.microsoft.com/office/powerpoint/2010/main">
    <mc:Choice Requires="p14">
      <p:transition spd="slow" p14:dur="2000" advTm="46080"/>
    </mc:Choice>
    <mc:Fallback xmlns="">
      <p:transition spd="slow" advTm="460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E7D3-879E-DC34-2D10-ECDA2F00D0FD}"/>
              </a:ext>
            </a:extLst>
          </p:cNvPr>
          <p:cNvSpPr>
            <a:spLocks noGrp="1"/>
          </p:cNvSpPr>
          <p:nvPr>
            <p:ph type="title"/>
          </p:nvPr>
        </p:nvSpPr>
        <p:spPr>
          <a:xfrm>
            <a:off x="838200" y="365125"/>
            <a:ext cx="6904839" cy="650875"/>
          </a:xfrm>
        </p:spPr>
        <p:txBody>
          <a:bodyPr>
            <a:normAutofit fontScale="90000"/>
          </a:bodyPr>
          <a:lstStyle/>
          <a:p>
            <a:pPr algn="ctr"/>
            <a:r>
              <a:rPr lang="en-US" dirty="0"/>
              <a:t>My Documents and Reports</a:t>
            </a:r>
          </a:p>
        </p:txBody>
      </p:sp>
      <p:sp>
        <p:nvSpPr>
          <p:cNvPr id="3" name="Content Placeholder 2">
            <a:extLst>
              <a:ext uri="{FF2B5EF4-FFF2-40B4-BE49-F238E27FC236}">
                <a16:creationId xmlns:a16="http://schemas.microsoft.com/office/drawing/2014/main" id="{BE379956-72ED-F38C-F20C-B1CB8D52F448}"/>
              </a:ext>
            </a:extLst>
          </p:cNvPr>
          <p:cNvSpPr>
            <a:spLocks noGrp="1"/>
          </p:cNvSpPr>
          <p:nvPr>
            <p:ph idx="1"/>
          </p:nvPr>
        </p:nvSpPr>
        <p:spPr>
          <a:xfrm>
            <a:off x="502641" y="1381126"/>
            <a:ext cx="6904839" cy="3969808"/>
          </a:xfrm>
        </p:spPr>
        <p:txBody>
          <a:bodyPr>
            <a:normAutofit/>
          </a:bodyPr>
          <a:lstStyle/>
          <a:p>
            <a:pPr marL="457200" indent="-457200">
              <a:buFont typeface="Arial" panose="020B0604020202020204" pitchFamily="34" charset="0"/>
              <a:buChar char="•"/>
            </a:pPr>
            <a:r>
              <a:rPr lang="en-US" sz="2400" dirty="0"/>
              <a:t>Default widget view will display Documents first, followed by Reports (no documents will show for Reciprocal)</a:t>
            </a:r>
          </a:p>
          <a:p>
            <a:pPr marL="457200" indent="-457200">
              <a:buFont typeface="Arial" panose="020B0604020202020204" pitchFamily="34" charset="0"/>
              <a:buChar char="•"/>
            </a:pPr>
            <a:r>
              <a:rPr lang="en-US" sz="2400" dirty="0"/>
              <a:t>Reports is where you find Reciprocal information on members as you do today.</a:t>
            </a:r>
          </a:p>
          <a:p>
            <a:pPr marL="457200" indent="-457200">
              <a:buFont typeface="Arial" panose="020B0604020202020204" pitchFamily="34" charset="0"/>
              <a:buChar char="•"/>
            </a:pPr>
            <a:r>
              <a:rPr lang="en-US" sz="2400" dirty="0"/>
              <a:t>Click View All or Reports and select IMRF Member Data report</a:t>
            </a:r>
          </a:p>
          <a:p>
            <a:pPr marL="457200" indent="-457200">
              <a:buFont typeface="Arial" panose="020B0604020202020204" pitchFamily="34" charset="0"/>
              <a:buChar char="•"/>
            </a:pPr>
            <a:r>
              <a:rPr lang="en-US" sz="2400" dirty="0"/>
              <a:t>You may navigate via the tool bar by clicking on the folder and selecting Report Generator</a:t>
            </a:r>
          </a:p>
        </p:txBody>
      </p:sp>
      <p:sp>
        <p:nvSpPr>
          <p:cNvPr id="5" name="Slide Number Placeholder 4">
            <a:extLst>
              <a:ext uri="{FF2B5EF4-FFF2-40B4-BE49-F238E27FC236}">
                <a16:creationId xmlns:a16="http://schemas.microsoft.com/office/drawing/2014/main" id="{1BDD7605-EA9E-A242-BF32-C92B4FC35CC6}"/>
              </a:ext>
            </a:extLst>
          </p:cNvPr>
          <p:cNvSpPr>
            <a:spLocks noGrp="1"/>
          </p:cNvSpPr>
          <p:nvPr>
            <p:ph type="sldNum" sz="quarter" idx="12"/>
          </p:nvPr>
        </p:nvSpPr>
        <p:spPr/>
        <p:txBody>
          <a:bodyPr/>
          <a:lstStyle/>
          <a:p>
            <a:fld id="{B0C3E88A-0163-48A4-9F34-7D71CA4062C9}" type="slidenum">
              <a:rPr lang="en-US" smtClean="0"/>
              <a:pPr/>
              <a:t>8</a:t>
            </a:fld>
            <a:endParaRPr lang="en-US" dirty="0"/>
          </a:p>
        </p:txBody>
      </p:sp>
      <p:pic>
        <p:nvPicPr>
          <p:cNvPr id="7" name="Picture 6">
            <a:extLst>
              <a:ext uri="{FF2B5EF4-FFF2-40B4-BE49-F238E27FC236}">
                <a16:creationId xmlns:a16="http://schemas.microsoft.com/office/drawing/2014/main" id="{006E910A-5999-D19C-79BD-3E66967D5D2F}"/>
              </a:ext>
            </a:extLst>
          </p:cNvPr>
          <p:cNvPicPr>
            <a:picLocks noChangeAspect="1"/>
          </p:cNvPicPr>
          <p:nvPr/>
        </p:nvPicPr>
        <p:blipFill>
          <a:blip r:embed="rId3"/>
          <a:stretch>
            <a:fillRect/>
          </a:stretch>
        </p:blipFill>
        <p:spPr>
          <a:xfrm>
            <a:off x="8576883" y="4537386"/>
            <a:ext cx="3224212" cy="902780"/>
          </a:xfrm>
          <a:prstGeom prst="rect">
            <a:avLst/>
          </a:prstGeom>
        </p:spPr>
      </p:pic>
      <p:pic>
        <p:nvPicPr>
          <p:cNvPr id="8" name="Picture 7">
            <a:extLst>
              <a:ext uri="{FF2B5EF4-FFF2-40B4-BE49-F238E27FC236}">
                <a16:creationId xmlns:a16="http://schemas.microsoft.com/office/drawing/2014/main" id="{353C8D06-0783-446B-D65B-C0C741DB2353}"/>
              </a:ext>
            </a:extLst>
          </p:cNvPr>
          <p:cNvPicPr>
            <a:picLocks noChangeAspect="1"/>
          </p:cNvPicPr>
          <p:nvPr/>
        </p:nvPicPr>
        <p:blipFill>
          <a:blip r:embed="rId4"/>
          <a:stretch>
            <a:fillRect/>
          </a:stretch>
        </p:blipFill>
        <p:spPr>
          <a:xfrm>
            <a:off x="8510857" y="1016000"/>
            <a:ext cx="3356265" cy="3364089"/>
          </a:xfrm>
          <a:prstGeom prst="rect">
            <a:avLst/>
          </a:prstGeom>
        </p:spPr>
      </p:pic>
      <p:sp>
        <p:nvSpPr>
          <p:cNvPr id="9" name="Rectangle: Rounded Corners 8">
            <a:extLst>
              <a:ext uri="{FF2B5EF4-FFF2-40B4-BE49-F238E27FC236}">
                <a16:creationId xmlns:a16="http://schemas.microsoft.com/office/drawing/2014/main" id="{05587599-1FB7-FB59-CDD5-D1B4A6664B35}"/>
              </a:ext>
            </a:extLst>
          </p:cNvPr>
          <p:cNvSpPr/>
          <p:nvPr/>
        </p:nvSpPr>
        <p:spPr>
          <a:xfrm>
            <a:off x="8597899" y="2004132"/>
            <a:ext cx="790071" cy="25580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8502910-B8C5-B112-6681-A538E4C13B88}"/>
              </a:ext>
            </a:extLst>
          </p:cNvPr>
          <p:cNvSpPr/>
          <p:nvPr/>
        </p:nvSpPr>
        <p:spPr>
          <a:xfrm>
            <a:off x="10899287" y="2004132"/>
            <a:ext cx="790072" cy="3439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498829"/>
      </p:ext>
    </p:extLst>
  </p:cSld>
  <p:clrMapOvr>
    <a:masterClrMapping/>
  </p:clrMapOvr>
  <mc:AlternateContent xmlns:mc="http://schemas.openxmlformats.org/markup-compatibility/2006" xmlns:p14="http://schemas.microsoft.com/office/powerpoint/2010/main">
    <mc:Choice Requires="p14">
      <p:transition spd="slow" p14:dur="2000" advTm="46551"/>
    </mc:Choice>
    <mc:Fallback xmlns="">
      <p:transition spd="slow" advTm="4655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547BFF3-8CCA-5A78-29B3-873FC1B2BF45}"/>
              </a:ext>
            </a:extLst>
          </p:cNvPr>
          <p:cNvSpPr>
            <a:spLocks noGrp="1"/>
          </p:cNvSpPr>
          <p:nvPr>
            <p:ph type="sldNum" sz="quarter" idx="12"/>
          </p:nvPr>
        </p:nvSpPr>
        <p:spPr/>
        <p:txBody>
          <a:bodyPr/>
          <a:lstStyle/>
          <a:p>
            <a:fld id="{B0C3E88A-0163-48A4-9F34-7D71CA4062C9}" type="slidenum">
              <a:rPr lang="en-US" smtClean="0"/>
              <a:pPr/>
              <a:t>9</a:t>
            </a:fld>
            <a:endParaRPr lang="en-US" dirty="0"/>
          </a:p>
        </p:txBody>
      </p:sp>
      <p:sp>
        <p:nvSpPr>
          <p:cNvPr id="7" name="TextBox 6">
            <a:extLst>
              <a:ext uri="{FF2B5EF4-FFF2-40B4-BE49-F238E27FC236}">
                <a16:creationId xmlns:a16="http://schemas.microsoft.com/office/drawing/2014/main" id="{13F25564-6B47-00A2-2913-BCD80B2C0443}"/>
              </a:ext>
            </a:extLst>
          </p:cNvPr>
          <p:cNvSpPr txBox="1"/>
          <p:nvPr/>
        </p:nvSpPr>
        <p:spPr>
          <a:xfrm>
            <a:off x="786581" y="241970"/>
            <a:ext cx="6096000"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rPr>
              <a:t>Report Generator</a:t>
            </a:r>
            <a:endParaRPr lang="en-US" dirty="0"/>
          </a:p>
        </p:txBody>
      </p:sp>
      <p:sp>
        <p:nvSpPr>
          <p:cNvPr id="8" name="TextBox 7">
            <a:extLst>
              <a:ext uri="{FF2B5EF4-FFF2-40B4-BE49-F238E27FC236}">
                <a16:creationId xmlns:a16="http://schemas.microsoft.com/office/drawing/2014/main" id="{4784EAF9-1AD4-D090-2285-EEB1109BDDC1}"/>
              </a:ext>
            </a:extLst>
          </p:cNvPr>
          <p:cNvSpPr txBox="1"/>
          <p:nvPr/>
        </p:nvSpPr>
        <p:spPr>
          <a:xfrm>
            <a:off x="1282826" y="888301"/>
            <a:ext cx="6429196" cy="738664"/>
          </a:xfrm>
          <a:prstGeom prst="rect">
            <a:avLst/>
          </a:prstGeom>
          <a:noFill/>
        </p:spPr>
        <p:txBody>
          <a:bodyPr wrap="none" rtlCol="0">
            <a:spAutoFit/>
          </a:bodyPr>
          <a:lstStyle/>
          <a:p>
            <a:pPr marL="285750" indent="-285750">
              <a:buFont typeface="Arial" panose="020B0604020202020204" pitchFamily="34" charset="0"/>
              <a:buChar char="•"/>
            </a:pPr>
            <a:r>
              <a:rPr lang="en-US" sz="2400" b="1" dirty="0">
                <a:solidFill>
                  <a:srgbClr val="002060"/>
                </a:solidFill>
              </a:rPr>
              <a:t>Double click on the IMRF Member Data Report</a:t>
            </a:r>
          </a:p>
          <a:p>
            <a:pPr marL="285750" indent="-285750">
              <a:buFont typeface="Arial" panose="020B0604020202020204" pitchFamily="34" charset="0"/>
              <a:buChar char="•"/>
            </a:pPr>
            <a:endParaRPr lang="en-US" dirty="0">
              <a:solidFill>
                <a:srgbClr val="002060"/>
              </a:solidFill>
            </a:endParaRPr>
          </a:p>
        </p:txBody>
      </p:sp>
      <p:pic>
        <p:nvPicPr>
          <p:cNvPr id="9" name="Picture 8">
            <a:extLst>
              <a:ext uri="{FF2B5EF4-FFF2-40B4-BE49-F238E27FC236}">
                <a16:creationId xmlns:a16="http://schemas.microsoft.com/office/drawing/2014/main" id="{EDB9BEFA-1D4B-9B8A-8E9B-B631AF90ECA3}"/>
              </a:ext>
            </a:extLst>
          </p:cNvPr>
          <p:cNvPicPr>
            <a:picLocks noChangeAspect="1"/>
          </p:cNvPicPr>
          <p:nvPr/>
        </p:nvPicPr>
        <p:blipFill>
          <a:blip r:embed="rId3"/>
          <a:stretch>
            <a:fillRect/>
          </a:stretch>
        </p:blipFill>
        <p:spPr>
          <a:xfrm>
            <a:off x="393954" y="1534632"/>
            <a:ext cx="10647672" cy="5323368"/>
          </a:xfrm>
          <a:prstGeom prst="rect">
            <a:avLst/>
          </a:prstGeom>
        </p:spPr>
      </p:pic>
      <p:cxnSp>
        <p:nvCxnSpPr>
          <p:cNvPr id="10" name="Straight Arrow Connector 9">
            <a:extLst>
              <a:ext uri="{FF2B5EF4-FFF2-40B4-BE49-F238E27FC236}">
                <a16:creationId xmlns:a16="http://schemas.microsoft.com/office/drawing/2014/main" id="{CE33E43D-47D2-6808-985B-011DB8D2E7E7}"/>
              </a:ext>
            </a:extLst>
          </p:cNvPr>
          <p:cNvCxnSpPr>
            <a:cxnSpLocks/>
          </p:cNvCxnSpPr>
          <p:nvPr/>
        </p:nvCxnSpPr>
        <p:spPr>
          <a:xfrm flipV="1">
            <a:off x="570271" y="5653548"/>
            <a:ext cx="806245" cy="46211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194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FE204A3D6E75468B680FAB304652BB" ma:contentTypeVersion="9" ma:contentTypeDescription="Create a new document." ma:contentTypeScope="" ma:versionID="013c8901d5788fefe6ab2663a293cec5">
  <xsd:schema xmlns:xsd="http://www.w3.org/2001/XMLSchema" xmlns:xs="http://www.w3.org/2001/XMLSchema" xmlns:p="http://schemas.microsoft.com/office/2006/metadata/properties" xmlns:ns1="http://schemas.microsoft.com/sharepoint/v3" xmlns:ns3="d06b3208-7f7b-4406-89ca-423809ef3658" xmlns:ns4="453fc07a-1fd4-48db-afca-f064d4049e22" targetNamespace="http://schemas.microsoft.com/office/2006/metadata/properties" ma:root="true" ma:fieldsID="aa1449cb1dd8d467f51ad75ebf800d17" ns1:_="" ns3:_="" ns4:_="">
    <xsd:import namespace="http://schemas.microsoft.com/sharepoint/v3"/>
    <xsd:import namespace="d06b3208-7f7b-4406-89ca-423809ef3658"/>
    <xsd:import namespace="453fc07a-1fd4-48db-afca-f064d4049e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b3208-7f7b-4406-89ca-423809ef36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fc07a-1fd4-48db-afca-f064d4049e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453fc07a-1fd4-48db-afca-f064d4049e22"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CC530EC-500D-408A-A362-64B87F782BD0}">
  <ds:schemaRefs>
    <ds:schemaRef ds:uri="http://schemas.microsoft.com/sharepoint/v3/contenttype/forms"/>
  </ds:schemaRefs>
</ds:datastoreItem>
</file>

<file path=customXml/itemProps2.xml><?xml version="1.0" encoding="utf-8"?>
<ds:datastoreItem xmlns:ds="http://schemas.openxmlformats.org/officeDocument/2006/customXml" ds:itemID="{B88ED8AE-D9C8-43DD-8EB5-F7053DD994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6b3208-7f7b-4406-89ca-423809ef3658"/>
    <ds:schemaRef ds:uri="453fc07a-1fd4-48db-afca-f064d4049e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DE81BC-E29C-4E1F-ABBF-B9A3CA99F5AB}">
  <ds:schemaRefs>
    <ds:schemaRef ds:uri="http://purl.org/dc/dcmitype/"/>
    <ds:schemaRef ds:uri="http://schemas.microsoft.com/sharepoint/v3"/>
    <ds:schemaRef ds:uri="http://schemas.microsoft.com/office/infopath/2007/PartnerControls"/>
    <ds:schemaRef ds:uri="http://schemas.microsoft.com/office/2006/documentManagement/types"/>
    <ds:schemaRef ds:uri="http://purl.org/dc/terms/"/>
    <ds:schemaRef ds:uri="http://schemas.microsoft.com/office/2006/metadata/properties"/>
    <ds:schemaRef ds:uri="453fc07a-1fd4-48db-afca-f064d4049e22"/>
    <ds:schemaRef ds:uri="http://www.w3.org/XML/1998/namespace"/>
    <ds:schemaRef ds:uri="http://schemas.openxmlformats.org/package/2006/metadata/core-properties"/>
    <ds:schemaRef ds:uri="d06b3208-7f7b-4406-89ca-423809ef3658"/>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External - Partner Portal (RECIP) overview</Template>
  <TotalTime>1762</TotalTime>
  <Words>2212</Words>
  <Application>Microsoft Office PowerPoint</Application>
  <PresentationFormat>Widescreen</PresentationFormat>
  <Paragraphs>198</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Verdana</vt:lpstr>
      <vt:lpstr>Wingdings</vt:lpstr>
      <vt:lpstr>Office Theme</vt:lpstr>
      <vt:lpstr>Partner Portal Overview Reciprocal Access</vt:lpstr>
      <vt:lpstr>Agenda</vt:lpstr>
      <vt:lpstr>Compatible Browsers</vt:lpstr>
      <vt:lpstr>Signing into Partner Portal</vt:lpstr>
      <vt:lpstr>PowerPoint Presentation</vt:lpstr>
      <vt:lpstr>Widget Basics</vt:lpstr>
      <vt:lpstr>Secure Messages</vt:lpstr>
      <vt:lpstr>My Documents and Reports</vt:lpstr>
      <vt:lpstr>PowerPoint Presentation</vt:lpstr>
      <vt:lpstr>Report Generator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Management</vt:lpstr>
      <vt:lpstr>PowerPoint Presentation</vt:lpstr>
      <vt:lpstr>My Team</vt:lpstr>
      <vt:lpstr>Header and Footer</vt:lpstr>
      <vt:lpstr>Resources</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Portal Overview</dc:title>
  <dc:creator>Nicole Groveau</dc:creator>
  <cp:lastModifiedBy>Kris Gaitan</cp:lastModifiedBy>
  <cp:revision>26</cp:revision>
  <cp:lastPrinted>2020-01-15T20:53:00Z</cp:lastPrinted>
  <dcterms:created xsi:type="dcterms:W3CDTF">2022-10-03T16:26:46Z</dcterms:created>
  <dcterms:modified xsi:type="dcterms:W3CDTF">2024-08-26T21:15:29Z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0x01010088FE204A3D6E75468B680FAB304652BB</vt:lpwstr>
  </property>
</Properties>
</file>