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65"/>
  </p:notesMasterIdLst>
  <p:sldIdLst>
    <p:sldId id="256" r:id="rId6"/>
    <p:sldId id="546" r:id="rId7"/>
    <p:sldId id="268" r:id="rId8"/>
    <p:sldId id="269" r:id="rId9"/>
    <p:sldId id="270" r:id="rId10"/>
    <p:sldId id="271" r:id="rId11"/>
    <p:sldId id="279" r:id="rId12"/>
    <p:sldId id="608" r:id="rId13"/>
    <p:sldId id="617" r:id="rId14"/>
    <p:sldId id="619" r:id="rId15"/>
    <p:sldId id="618" r:id="rId16"/>
    <p:sldId id="609" r:id="rId17"/>
    <p:sldId id="620" r:id="rId18"/>
    <p:sldId id="621" r:id="rId19"/>
    <p:sldId id="622" r:id="rId20"/>
    <p:sldId id="623" r:id="rId21"/>
    <p:sldId id="624" r:id="rId22"/>
    <p:sldId id="551" r:id="rId23"/>
    <p:sldId id="275" r:id="rId24"/>
    <p:sldId id="273" r:id="rId25"/>
    <p:sldId id="589" r:id="rId26"/>
    <p:sldId id="567" r:id="rId27"/>
    <p:sldId id="525" r:id="rId28"/>
    <p:sldId id="518" r:id="rId29"/>
    <p:sldId id="590" r:id="rId30"/>
    <p:sldId id="548" r:id="rId31"/>
    <p:sldId id="591" r:id="rId32"/>
    <p:sldId id="523" r:id="rId33"/>
    <p:sldId id="605" r:id="rId34"/>
    <p:sldId id="520" r:id="rId35"/>
    <p:sldId id="521" r:id="rId36"/>
    <p:sldId id="519" r:id="rId37"/>
    <p:sldId id="575" r:id="rId38"/>
    <p:sldId id="592" r:id="rId39"/>
    <p:sldId id="593" r:id="rId40"/>
    <p:sldId id="594" r:id="rId41"/>
    <p:sldId id="540" r:id="rId42"/>
    <p:sldId id="541" r:id="rId43"/>
    <p:sldId id="599" r:id="rId44"/>
    <p:sldId id="602" r:id="rId45"/>
    <p:sldId id="601" r:id="rId46"/>
    <p:sldId id="606" r:id="rId47"/>
    <p:sldId id="607" r:id="rId48"/>
    <p:sldId id="603" r:id="rId49"/>
    <p:sldId id="626" r:id="rId50"/>
    <p:sldId id="625" r:id="rId51"/>
    <p:sldId id="627" r:id="rId52"/>
    <p:sldId id="628" r:id="rId53"/>
    <p:sldId id="629" r:id="rId54"/>
    <p:sldId id="630" r:id="rId55"/>
    <p:sldId id="631" r:id="rId56"/>
    <p:sldId id="632" r:id="rId57"/>
    <p:sldId id="547" r:id="rId58"/>
    <p:sldId id="549" r:id="rId59"/>
    <p:sldId id="280" r:id="rId60"/>
    <p:sldId id="277" r:id="rId61"/>
    <p:sldId id="281" r:id="rId62"/>
    <p:sldId id="282" r:id="rId63"/>
    <p:sldId id="54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ACD"/>
    <a:srgbClr val="E5EAEC"/>
    <a:srgbClr val="7590A3"/>
    <a:srgbClr val="A1C28B"/>
    <a:srgbClr val="083B5D"/>
    <a:srgbClr val="056D90"/>
    <a:srgbClr val="46006A"/>
    <a:srgbClr val="D6A629"/>
    <a:srgbClr val="003B5C"/>
    <a:srgbClr val="768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9809" autoAdjust="0"/>
  </p:normalViewPr>
  <p:slideViewPr>
    <p:cSldViewPr snapToGrid="0">
      <p:cViewPr varScale="1">
        <p:scale>
          <a:sx n="76" d="100"/>
          <a:sy n="76" d="100"/>
        </p:scale>
        <p:origin x="1698" y="84"/>
      </p:cViewPr>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9" d="100"/>
          <a:sy n="59" d="100"/>
        </p:scale>
        <p:origin x="326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EB1F93B6-EAF8-40AC-924C-0C38D3895E12}">
      <dgm:prSet custT="1"/>
      <dgm:spPr/>
      <dgm:t>
        <a:bodyPr/>
        <a:lstStyle/>
        <a:p>
          <a:r>
            <a:rPr lang="en-US" sz="2400" dirty="0"/>
            <a:t>Get familiarized with the default layout and understand layout options</a:t>
          </a:r>
        </a:p>
      </dgm:t>
    </dgm:pt>
    <dgm:pt modelId="{7370FDDF-41C6-4586-851F-14422D101B77}" type="parTrans" cxnId="{B4FDE0FA-EBD9-4CB3-A8D5-3859188BB187}">
      <dgm:prSet/>
      <dgm:spPr/>
      <dgm:t>
        <a:bodyPr/>
        <a:lstStyle/>
        <a:p>
          <a:endParaRPr lang="en-US"/>
        </a:p>
      </dgm:t>
    </dgm:pt>
    <dgm:pt modelId="{C05A5FB4-6C39-4E4F-8F12-5C063166BC05}" type="sibTrans" cxnId="{B4FDE0FA-EBD9-4CB3-A8D5-3859188BB187}">
      <dgm:prSet/>
      <dgm:spPr/>
      <dgm:t>
        <a:bodyPr/>
        <a:lstStyle/>
        <a:p>
          <a:endParaRPr lang="en-US"/>
        </a:p>
      </dgm:t>
    </dgm:pt>
    <dgm:pt modelId="{C7BB3F98-76DC-4EA2-B92D-3E11043D0854}">
      <dgm:prSet custT="1"/>
      <dgm:spPr/>
      <dgm:t>
        <a:bodyPr/>
        <a:lstStyle/>
        <a:p>
          <a:r>
            <a:rPr lang="en-US" sz="2400" dirty="0"/>
            <a:t>Widget Basics</a:t>
          </a:r>
        </a:p>
      </dgm:t>
    </dgm:pt>
    <dgm:pt modelId="{3527E826-7301-4BA1-8C92-410470113518}" type="parTrans" cxnId="{75CBB8DE-F725-4011-9AB5-5F7AF91301BC}">
      <dgm:prSet/>
      <dgm:spPr/>
    </dgm:pt>
    <dgm:pt modelId="{5320E83C-5D62-48F6-9F91-6542848EBA6E}" type="sibTrans" cxnId="{75CBB8DE-F725-4011-9AB5-5F7AF91301BC}">
      <dgm:prSet/>
      <dgm:spPr/>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pt>
    <dgm:pt modelId="{A8E01F14-7C76-45DE-B2BD-80EA30EBE086}" type="sibTrans" cxnId="{1275AF2A-3FFC-4E60-BC4B-AA2A8E245503}">
      <dgm:prSet/>
      <dgm:spPr/>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3"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3"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9048E93B-F2FA-4388-B292-D11188087760}" type="presOf" srcId="{EB1F93B6-EAF8-40AC-924C-0C38D3895E12}" destId="{9CA56169-D798-4E42-A4EB-0F09B9AAD6B9}" srcOrd="0" destOrd="1" presId="urn:microsoft.com/office/officeart/2005/8/layout/list1"/>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54DE2572-C92F-476B-9593-3E76851FE88E}" type="presOf" srcId="{C7BB3F98-76DC-4EA2-B92D-3E11043D0854}" destId="{9CA56169-D798-4E42-A4EB-0F09B9AAD6B9}" srcOrd="0" destOrd="2"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94B24BCA-76F7-4C09-99F9-A99DFB92C53E}" type="presOf" srcId="{92390612-8E26-455A-872A-8B7EC75FBD04}" destId="{9CA56169-D798-4E42-A4EB-0F09B9AAD6B9}" srcOrd="0" destOrd="0" presId="urn:microsoft.com/office/officeart/2005/8/layout/list1"/>
    <dgm:cxn modelId="{75CBB8DE-F725-4011-9AB5-5F7AF91301BC}" srcId="{AA808E5E-9525-43BC-B512-20F4C30A47DC}" destId="{C7BB3F98-76DC-4EA2-B92D-3E11043D0854}" srcOrd="2" destOrd="0" parTransId="{3527E826-7301-4BA1-8C92-410470113518}" sibTransId="{5320E83C-5D62-48F6-9F91-6542848EBA6E}"/>
    <dgm:cxn modelId="{B4FDE0FA-EBD9-4CB3-A8D5-3859188BB187}" srcId="{AA808E5E-9525-43BC-B512-20F4C30A47DC}" destId="{EB1F93B6-EAF8-40AC-924C-0C38D3895E12}" srcOrd="1" destOrd="0" parTransId="{7370FDDF-41C6-4586-851F-14422D101B77}" sibTransId="{C05A5FB4-6C39-4E4F-8F12-5C063166BC05}"/>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Insurance Deductions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custT="1"/>
      <dgm:spPr>
        <a:solidFill>
          <a:schemeClr val="accent1">
            <a:lumMod val="60000"/>
            <a:lumOff val="40000"/>
          </a:schemeClr>
        </a:solidFill>
        <a:ln>
          <a:solidFill>
            <a:schemeClr val="tx1"/>
          </a:solidFill>
        </a:ln>
      </dgm:spPr>
      <dgm:t>
        <a:bodyPr/>
        <a:lstStyle/>
        <a:p>
          <a:r>
            <a:rPr lang="en-US" sz="1800" dirty="0">
              <a:solidFill>
                <a:schemeClr val="tx1"/>
              </a:solidFill>
            </a:rPr>
            <a:t>For Insurance Deductions </a:t>
          </a:r>
          <a:r>
            <a:rPr lang="en-US" sz="1800" b="1" dirty="0">
              <a:solidFill>
                <a:schemeClr val="tx1"/>
              </a:solidFill>
            </a:rPr>
            <a:t>errors</a:t>
          </a:r>
          <a:r>
            <a:rPr lang="en-US" sz="1800"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348954">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Insurance Deductions</a:t>
          </a:r>
        </a:p>
        <a:p>
          <a:pPr algn="ctr"/>
          <a:r>
            <a:rPr lang="en-US" sz="2400" b="1" dirty="0">
              <a:solidFill>
                <a:schemeClr val="tx1"/>
              </a:solidFill>
            </a:rPr>
            <a:t>UPLOAD FILE</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1" dirty="0"/>
            <a:t>Data Collection Overview</a:t>
          </a:r>
          <a:endParaRPr lang="en-US" sz="24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1" dirty="0"/>
            <a:t>Data Collection Creation</a:t>
          </a:r>
          <a:endParaRPr lang="en-US" sz="24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1" dirty="0"/>
            <a:t>Upload File Process</a:t>
          </a:r>
          <a:endParaRPr lang="en-US" sz="24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1" dirty="0"/>
            <a:t>Validation Process</a:t>
          </a:r>
          <a:endParaRPr lang="en-US" sz="24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1" dirty="0"/>
            <a:t>Review and Submit</a:t>
          </a:r>
          <a:endParaRPr lang="en-US" sz="24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10471" custScaleY="52777" custLinFactNeighborX="15345" custLinFactNeighborY="-5046">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participant deductions, using the Upload File method a new data collection must be started (for larger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Insurance and Union Deductions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&amp;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B2B611-47BA-48F6-AB5F-D654E463E2D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9939A5-B058-4D0D-9C58-5686B7C82D08}">
      <dgm:prSet custT="1"/>
      <dgm:spPr/>
      <dgm:t>
        <a:bodyPr/>
        <a:lstStyle/>
        <a:p>
          <a:pPr algn="ctr"/>
          <a:r>
            <a:rPr lang="en-US" sz="1800" baseline="0" dirty="0"/>
            <a:t>Click on </a:t>
          </a:r>
          <a:r>
            <a:rPr lang="en-US" sz="1800" b="1" baseline="0" dirty="0"/>
            <a:t>Upload File </a:t>
          </a:r>
          <a:r>
            <a:rPr lang="en-US" sz="1800" baseline="0" dirty="0"/>
            <a:t>to upload your Insurance &amp; Union Deductions file</a:t>
          </a:r>
          <a:r>
            <a:rPr lang="en-US" sz="1800" b="0" baseline="0" dirty="0"/>
            <a:t>.</a:t>
          </a:r>
          <a:endParaRPr lang="en-US" sz="1800" dirty="0"/>
        </a:p>
      </dgm:t>
    </dgm:pt>
    <dgm:pt modelId="{E8CABC02-1FE1-49DC-8F75-26F23B19374D}" type="parTrans" cxnId="{006A7131-16E1-4955-AB32-EF99326096F1}">
      <dgm:prSet/>
      <dgm:spPr/>
      <dgm:t>
        <a:bodyPr/>
        <a:lstStyle/>
        <a:p>
          <a:endParaRPr lang="en-US"/>
        </a:p>
      </dgm:t>
    </dgm:pt>
    <dgm:pt modelId="{70595BB1-25B0-4291-B6A0-1B09974DA1DA}" type="sibTrans" cxnId="{006A7131-16E1-4955-AB32-EF99326096F1}">
      <dgm:prSet/>
      <dgm:spPr/>
      <dgm:t>
        <a:bodyPr/>
        <a:lstStyle/>
        <a:p>
          <a:endParaRPr lang="en-US"/>
        </a:p>
      </dgm:t>
    </dgm:pt>
    <dgm:pt modelId="{876A1B14-F843-45E0-947A-758F7FC69E7A}" type="pres">
      <dgm:prSet presAssocID="{BEB2B611-47BA-48F6-AB5F-D654E463E2D5}" presName="linear" presStyleCnt="0">
        <dgm:presLayoutVars>
          <dgm:animLvl val="lvl"/>
          <dgm:resizeHandles val="exact"/>
        </dgm:presLayoutVars>
      </dgm:prSet>
      <dgm:spPr/>
    </dgm:pt>
    <dgm:pt modelId="{DCA1B807-21A3-4BE2-9A89-85D202291210}" type="pres">
      <dgm:prSet presAssocID="{CB9939A5-B058-4D0D-9C58-5686B7C82D08}" presName="parentText" presStyleLbl="node1" presStyleIdx="0" presStyleCnt="1" custScaleX="100000" custScaleY="187367" custLinFactNeighborX="3135" custLinFactNeighborY="0">
        <dgm:presLayoutVars>
          <dgm:chMax val="0"/>
          <dgm:bulletEnabled val="1"/>
        </dgm:presLayoutVars>
      </dgm:prSet>
      <dgm:spPr/>
    </dgm:pt>
  </dgm:ptLst>
  <dgm:cxnLst>
    <dgm:cxn modelId="{7237A515-FF6E-4DB4-B058-E163635EA14A}" type="presOf" srcId="{BEB2B611-47BA-48F6-AB5F-D654E463E2D5}" destId="{876A1B14-F843-45E0-947A-758F7FC69E7A}" srcOrd="0" destOrd="0" presId="urn:microsoft.com/office/officeart/2005/8/layout/vList2"/>
    <dgm:cxn modelId="{006A7131-16E1-4955-AB32-EF99326096F1}" srcId="{BEB2B611-47BA-48F6-AB5F-D654E463E2D5}" destId="{CB9939A5-B058-4D0D-9C58-5686B7C82D08}" srcOrd="0" destOrd="0" parTransId="{E8CABC02-1FE1-49DC-8F75-26F23B19374D}" sibTransId="{70595BB1-25B0-4291-B6A0-1B09974DA1DA}"/>
    <dgm:cxn modelId="{DDC26ACB-A01B-42B1-A68D-1BF2B7ABF151}" type="presOf" srcId="{CB9939A5-B058-4D0D-9C58-5686B7C82D08}" destId="{DCA1B807-21A3-4BE2-9A89-85D202291210}" srcOrd="0" destOrd="0" presId="urn:microsoft.com/office/officeart/2005/8/layout/vList2"/>
    <dgm:cxn modelId="{3A4892AF-DEBA-47D8-8083-6B913EB5584E}" type="presParOf" srcId="{876A1B14-F843-45E0-947A-758F7FC69E7A}" destId="{DCA1B807-21A3-4BE2-9A89-85D202291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quick updates for a few participants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For larger Updates the Upload File method, is quick, responds interactively to prevent errors and can be created offline and uploaded later.</a:t>
          </a:r>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ScaleY="72988"/>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custLinFactNeighborX="0"/>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all member data entered,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Insurance &amp; Union Deductions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Insurance &amp; Union Deductions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Banking information &amp; Account summary  </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pPr>
            <a:buFont typeface="Arial" panose="020B0604020202020204" pitchFamily="34" charset="0"/>
            <a:buChar char="•"/>
          </a:pPr>
          <a:r>
            <a:rPr lang="en-US" sz="2400" dirty="0"/>
            <a:t>Processes and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52F5C914-7265-4A08-AE61-94317A714710}">
      <dgm:prSet custT="1"/>
      <dgm:spPr/>
      <dgm:t>
        <a:bodyPr/>
        <a:lstStyle/>
        <a:p>
          <a:endParaRPr lang="en-US" sz="2400" dirty="0"/>
        </a:p>
      </dgm:t>
    </dgm:pt>
    <dgm:pt modelId="{EAFC3BB5-6DA6-4D8D-A2B8-AFB5D0285D27}" type="parTrans" cxnId="{D23D9E51-614F-429F-9776-4399D6B45BB1}">
      <dgm:prSet/>
      <dgm:spPr/>
      <dgm:t>
        <a:bodyPr/>
        <a:lstStyle/>
        <a:p>
          <a:endParaRPr lang="en-US"/>
        </a:p>
      </dgm:t>
    </dgm:pt>
    <dgm:pt modelId="{EA2CFE4C-214D-40C3-BCF7-84FF9D997DA4}" type="sibTrans" cxnId="{D23D9E51-614F-429F-9776-4399D6B45BB1}">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41222" custScaleY="52777" custLinFactNeighborX="-62163" custLinFactNeighborY="-5561">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D23D9E51-614F-429F-9776-4399D6B45BB1}" srcId="{92390612-8E26-455A-872A-8B7EC75FBD04}" destId="{52F5C914-7265-4A08-AE61-94317A714710}" srcOrd="0" destOrd="0" parTransId="{EAFC3BB5-6DA6-4D8D-A2B8-AFB5D0285D27}" sibTransId="{EA2CFE4C-214D-40C3-BCF7-84FF9D997DA4}"/>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2ED53FCA-3338-4738-8D51-6BD41A693A84}" type="presOf" srcId="{52F5C914-7265-4A08-AE61-94317A714710}" destId="{9CA56169-D798-4E42-A4EB-0F09B9AAD6B9}" srcOrd="0" destOrd="1"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Deduction Org Admin - </a:t>
          </a:r>
          <a:r>
            <a:rPr lang="en-US" sz="2000" dirty="0"/>
            <a:t>has access to basic member information, to all financial functions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Deduction Org All Access – </a:t>
          </a:r>
          <a:r>
            <a:rPr lang="en-US" sz="2000" dirty="0"/>
            <a:t>has access to all financial functions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Deduction Org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1779"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800" b="1" dirty="0">
              <a:solidFill>
                <a:schemeClr val="tx1"/>
              </a:solidFill>
            </a:rPr>
            <a:t>Insurance Deductions</a:t>
          </a:r>
        </a:p>
        <a:p>
          <a:pPr algn="ctr"/>
          <a:r>
            <a:rPr lang="en-US" sz="2800" b="1" dirty="0">
              <a:solidFill>
                <a:schemeClr val="tx1"/>
              </a:solidFill>
            </a:rPr>
            <a:t>ADD RECORD</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2481" custScaleY="5247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91308" custLinFactNeighborX="449" custLinFactNeighborY="13716">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a participant's deductions, using the Add Record method a new Data Collection must be started (for smaller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964" custLinFactNeighborY="40">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Insurance and Union Deductions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&amp;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ctr"/>
          <a:r>
            <a:rPr lang="en-US" sz="1400" dirty="0"/>
            <a:t>To </a:t>
          </a:r>
          <a:r>
            <a:rPr lang="en-US" sz="1400" b="1" dirty="0"/>
            <a:t>terminate</a:t>
          </a:r>
          <a:r>
            <a:rPr lang="en-US" sz="1400" dirty="0"/>
            <a:t> an Insurance Deduction, enter the Deduction Termination Date (must be last day of following month) and leave the “Amount” and “Deduction Effective Date” blank.</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X="91873" custScaleY="47658"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entered all the members for the data collection,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872988"/>
          <a:ext cx="7670800" cy="29132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895604"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Get familiarized with the default layout and understand layout options</a:t>
          </a:r>
        </a:p>
        <a:p>
          <a:pPr marL="228600" lvl="1" indent="-228600" algn="l" defTabSz="1066800">
            <a:lnSpc>
              <a:spcPct val="90000"/>
            </a:lnSpc>
            <a:spcBef>
              <a:spcPct val="0"/>
            </a:spcBef>
            <a:spcAft>
              <a:spcPct val="15000"/>
            </a:spcAft>
            <a:buChar char="•"/>
          </a:pPr>
          <a:r>
            <a:rPr lang="en-US" sz="2400" kern="1200" dirty="0"/>
            <a:t>Widget Basics</a:t>
          </a:r>
        </a:p>
        <a:p>
          <a:pPr marL="228600" lvl="1" indent="-228600" algn="l" defTabSz="1066800">
            <a:lnSpc>
              <a:spcPct val="90000"/>
            </a:lnSpc>
            <a:spcBef>
              <a:spcPct val="0"/>
            </a:spcBef>
            <a:spcAft>
              <a:spcPct val="15000"/>
            </a:spcAft>
            <a:buChar char="•"/>
          </a:pPr>
          <a:r>
            <a:rPr lang="en-US" sz="2400" kern="1200" dirty="0"/>
            <a:t>Access Management </a:t>
          </a:r>
        </a:p>
      </dsp:txBody>
      <dsp:txXfrm>
        <a:off x="0" y="872988"/>
        <a:ext cx="7670800" cy="2913257"/>
      </dsp:txXfrm>
    </dsp:sp>
    <dsp:sp modelId="{96FC0618-FAAB-4CE0-AFB9-00589DA648B8}">
      <dsp:nvSpPr>
        <dsp:cNvPr id="0" name=""/>
        <dsp:cNvSpPr/>
      </dsp:nvSpPr>
      <dsp:spPr>
        <a:xfrm>
          <a:off x="522201" y="460483"/>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505047"/>
        <a:ext cx="5280432" cy="8237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Insurance Deductions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104567"/>
          <a:ext cx="5305778" cy="815754"/>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Insurance Deductions </a:t>
          </a:r>
          <a:r>
            <a:rPr lang="en-US" sz="1800" b="1" kern="1200" dirty="0">
              <a:solidFill>
                <a:schemeClr val="tx1"/>
              </a:solidFill>
            </a:rPr>
            <a:t>errors</a:t>
          </a:r>
          <a:r>
            <a:rPr lang="en-US" sz="1800" kern="1200" dirty="0">
              <a:solidFill>
                <a:schemeClr val="tx1"/>
              </a:solidFill>
            </a:rPr>
            <a:t> that were postponed or rejected, a pop-up box will require an explanation, provide and click Save. Once saved, click Validate.</a:t>
          </a:r>
        </a:p>
      </dsp:txBody>
      <dsp:txXfrm>
        <a:off x="39822" y="144389"/>
        <a:ext cx="5226134" cy="7361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65138"/>
          <a:ext cx="6296581" cy="29647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Data Collection Overview</a:t>
          </a:r>
          <a:endParaRPr lang="en-US" sz="2400" kern="1200" dirty="0"/>
        </a:p>
        <a:p>
          <a:pPr marL="228600" lvl="1" indent="-228600" algn="l" defTabSz="1066800">
            <a:lnSpc>
              <a:spcPct val="90000"/>
            </a:lnSpc>
            <a:spcBef>
              <a:spcPct val="0"/>
            </a:spcBef>
            <a:spcAft>
              <a:spcPct val="15000"/>
            </a:spcAft>
            <a:buChar char="•"/>
          </a:pPr>
          <a:r>
            <a:rPr lang="en-US" sz="2400" b="1" kern="1200" dirty="0"/>
            <a:t>Data Collection Creation</a:t>
          </a:r>
          <a:endParaRPr lang="en-US" sz="2400" kern="1200" dirty="0"/>
        </a:p>
        <a:p>
          <a:pPr marL="228600" lvl="1" indent="-228600" algn="l" defTabSz="1066800">
            <a:lnSpc>
              <a:spcPct val="90000"/>
            </a:lnSpc>
            <a:spcBef>
              <a:spcPct val="0"/>
            </a:spcBef>
            <a:spcAft>
              <a:spcPct val="15000"/>
            </a:spcAft>
            <a:buChar char="•"/>
          </a:pPr>
          <a:r>
            <a:rPr lang="en-US" sz="2400" b="1" kern="1200" dirty="0"/>
            <a:t>Upload File Process</a:t>
          </a:r>
          <a:endParaRPr lang="en-US" sz="2400" kern="1200" dirty="0"/>
        </a:p>
        <a:p>
          <a:pPr marL="228600" lvl="1" indent="-228600" algn="l" defTabSz="1066800">
            <a:lnSpc>
              <a:spcPct val="90000"/>
            </a:lnSpc>
            <a:spcBef>
              <a:spcPct val="0"/>
            </a:spcBef>
            <a:spcAft>
              <a:spcPct val="15000"/>
            </a:spcAft>
            <a:buChar char="•"/>
          </a:pPr>
          <a:r>
            <a:rPr lang="en-US" sz="2400" b="1" kern="1200" dirty="0"/>
            <a:t>Validation Process</a:t>
          </a:r>
          <a:endParaRPr lang="en-US" sz="2400" kern="1200" dirty="0"/>
        </a:p>
        <a:p>
          <a:pPr marL="228600" lvl="1" indent="-228600" algn="l" defTabSz="1066800">
            <a:lnSpc>
              <a:spcPct val="90000"/>
            </a:lnSpc>
            <a:spcBef>
              <a:spcPct val="0"/>
            </a:spcBef>
            <a:spcAft>
              <a:spcPct val="15000"/>
            </a:spcAft>
            <a:buChar char="•"/>
          </a:pPr>
          <a:r>
            <a:rPr lang="en-US" sz="2400" b="1" kern="1200" dirty="0"/>
            <a:t>Review and Submit</a:t>
          </a:r>
          <a:endParaRPr lang="en-US" sz="2400" kern="1200" dirty="0"/>
        </a:p>
      </dsp:txBody>
      <dsp:txXfrm>
        <a:off x="0" y="1765138"/>
        <a:ext cx="6296581" cy="2964733"/>
      </dsp:txXfrm>
    </dsp:sp>
    <dsp:sp modelId="{96FC0618-FAAB-4CE0-AFB9-00589DA648B8}">
      <dsp:nvSpPr>
        <dsp:cNvPr id="0" name=""/>
        <dsp:cNvSpPr/>
      </dsp:nvSpPr>
      <dsp:spPr>
        <a:xfrm>
          <a:off x="363139" y="1148411"/>
          <a:ext cx="4869127"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Insurance Deductions</a:t>
          </a:r>
        </a:p>
        <a:p>
          <a:pPr marL="0" lvl="0" indent="0" algn="ctr" defTabSz="1066800">
            <a:lnSpc>
              <a:spcPct val="90000"/>
            </a:lnSpc>
            <a:spcBef>
              <a:spcPct val="0"/>
            </a:spcBef>
            <a:spcAft>
              <a:spcPct val="35000"/>
            </a:spcAft>
            <a:buNone/>
          </a:pPr>
          <a:r>
            <a:rPr lang="en-US" sz="2400" b="1" kern="1200" dirty="0">
              <a:solidFill>
                <a:schemeClr val="tx1"/>
              </a:solidFill>
            </a:rPr>
            <a:t>UPLOAD FILE</a:t>
          </a:r>
        </a:p>
      </dsp:txBody>
      <dsp:txXfrm>
        <a:off x="411814" y="1197086"/>
        <a:ext cx="4771777" cy="899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9428012"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participant deductions, using the Upload File method a new data collection must be started (for larger file updates).</a:t>
          </a:r>
        </a:p>
      </dsp:txBody>
      <dsp:txXfrm>
        <a:off x="44778" y="44778"/>
        <a:ext cx="9338456" cy="827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an Insurance and Union Deductions data collection.</a:t>
          </a:r>
          <a:endParaRPr lang="en-US" sz="2600" kern="1200" dirty="0">
            <a:solidFill>
              <a:schemeClr val="tx1"/>
            </a:solidFill>
          </a:endParaRPr>
        </a:p>
      </dsp:txBody>
      <dsp:txXfrm>
        <a:off x="50489" y="50489"/>
        <a:ext cx="7760075" cy="933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&amp;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B807-21A3-4BE2-9A89-85D202291210}">
      <dsp:nvSpPr>
        <dsp:cNvPr id="0" name=""/>
        <dsp:cNvSpPr/>
      </dsp:nvSpPr>
      <dsp:spPr>
        <a:xfrm>
          <a:off x="0" y="116400"/>
          <a:ext cx="6997973" cy="4380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Click on </a:t>
          </a:r>
          <a:r>
            <a:rPr lang="en-US" sz="1800" b="1" kern="1200" baseline="0" dirty="0"/>
            <a:t>Upload File </a:t>
          </a:r>
          <a:r>
            <a:rPr lang="en-US" sz="1800" kern="1200" baseline="0" dirty="0"/>
            <a:t>to upload your Insurance &amp; Union Deductions file</a:t>
          </a:r>
          <a:r>
            <a:rPr lang="en-US" sz="1800" b="0" kern="1200" baseline="0" dirty="0"/>
            <a:t>.</a:t>
          </a:r>
          <a:endParaRPr lang="en-US" sz="1800" kern="1200" dirty="0"/>
        </a:p>
      </dsp:txBody>
      <dsp:txXfrm>
        <a:off x="21382" y="137782"/>
        <a:ext cx="6955209" cy="39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30003"/>
          <a:ext cx="10276422" cy="6789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81393" y="213668"/>
          <a:ext cx="511624" cy="511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074412" y="4367"/>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What is a Data Collection?</a:t>
          </a:r>
          <a:endParaRPr lang="en-US" sz="1500" kern="1200" dirty="0"/>
        </a:p>
      </dsp:txBody>
      <dsp:txXfrm>
        <a:off x="1074412" y="4367"/>
        <a:ext cx="9202009" cy="930226"/>
      </dsp:txXfrm>
    </dsp:sp>
    <dsp:sp modelId="{777A489C-86E2-44CE-AC8D-B055AA58AE2D}">
      <dsp:nvSpPr>
        <dsp:cNvPr id="0" name=""/>
        <dsp:cNvSpPr/>
      </dsp:nvSpPr>
      <dsp:spPr>
        <a:xfrm>
          <a:off x="0" y="1167150"/>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81393" y="1376451"/>
          <a:ext cx="511624" cy="511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074412" y="1167150"/>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Information is sent in via Employer Access as a Data Collection using a new file format, Comma-separated Value or .CSV.  </a:t>
          </a:r>
          <a:endParaRPr lang="en-US" sz="1500" kern="1200" dirty="0"/>
        </a:p>
      </dsp:txBody>
      <dsp:txXfrm>
        <a:off x="1074412" y="1167150"/>
        <a:ext cx="9202009" cy="930226"/>
      </dsp:txXfrm>
    </dsp:sp>
    <dsp:sp modelId="{35595210-F279-4F69-BE99-545E43C3F3E7}">
      <dsp:nvSpPr>
        <dsp:cNvPr id="0" name=""/>
        <dsp:cNvSpPr/>
      </dsp:nvSpPr>
      <dsp:spPr>
        <a:xfrm>
          <a:off x="0" y="2329934"/>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81393" y="2539235"/>
          <a:ext cx="511624" cy="511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074412" y="2329934"/>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Filing is Simple</a:t>
          </a:r>
          <a:r>
            <a:rPr lang="en-US" sz="1500" b="1" i="1" kern="1200" dirty="0"/>
            <a:t>, Fast, </a:t>
          </a:r>
          <a:r>
            <a:rPr lang="en-US" sz="1500" b="1" kern="1200" dirty="0"/>
            <a:t>Easy and Web-Centric replacing 90% of all previous forms. </a:t>
          </a:r>
          <a:endParaRPr lang="en-US" sz="1500" kern="1200" dirty="0"/>
        </a:p>
      </dsp:txBody>
      <dsp:txXfrm>
        <a:off x="1074412" y="2329934"/>
        <a:ext cx="9202009" cy="930226"/>
      </dsp:txXfrm>
    </dsp:sp>
    <dsp:sp modelId="{9F2E8B47-DF4B-417B-ACEB-F34B6E80108A}">
      <dsp:nvSpPr>
        <dsp:cNvPr id="0" name=""/>
        <dsp:cNvSpPr/>
      </dsp:nvSpPr>
      <dsp:spPr>
        <a:xfrm>
          <a:off x="0" y="3492718"/>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81393" y="3702019"/>
          <a:ext cx="511624" cy="511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074412" y="3492718"/>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quick updates for a few participants the Add Record Manual Entry is quick, it prompts the user for information, responds interactively to prevent errors, and creates the new file format that is then submitted to IMRF.</a:t>
          </a:r>
          <a:endParaRPr lang="en-US" sz="1500" kern="1200" dirty="0"/>
        </a:p>
      </dsp:txBody>
      <dsp:txXfrm>
        <a:off x="1074412" y="3492718"/>
        <a:ext cx="9202009" cy="930226"/>
      </dsp:txXfrm>
    </dsp:sp>
    <dsp:sp modelId="{00F403DC-976D-4218-A373-D86D47982EC0}">
      <dsp:nvSpPr>
        <dsp:cNvPr id="0" name=""/>
        <dsp:cNvSpPr/>
      </dsp:nvSpPr>
      <dsp:spPr>
        <a:xfrm>
          <a:off x="0" y="4655501"/>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81393" y="4864802"/>
          <a:ext cx="511624" cy="511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074412" y="4655501"/>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larger Updates the Upload File method, is quick, responds interactively to prevent errors and can be created offline and uploaded later.</a:t>
          </a:r>
        </a:p>
      </dsp:txBody>
      <dsp:txXfrm>
        <a:off x="1074412" y="4655501"/>
        <a:ext cx="9202009" cy="93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616"/>
          <a:ext cx="9460682" cy="1179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all member data entered,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572" y="62188"/>
        <a:ext cx="9345538" cy="10642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72524"/>
          <a:ext cx="5805302" cy="87984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For Insurance &amp; Union Deductions </a:t>
          </a:r>
          <a:r>
            <a:rPr lang="en-US" sz="1600" b="1" kern="1200" dirty="0">
              <a:solidFill>
                <a:schemeClr val="tx1"/>
              </a:solidFill>
            </a:rPr>
            <a:t>warnings</a:t>
          </a:r>
          <a:r>
            <a:rPr lang="en-US" sz="1600" kern="1200" dirty="0">
              <a:solidFill>
                <a:schemeClr val="tx1"/>
              </a:solidFill>
            </a:rPr>
            <a:t> that were approved, a pop-up box will appear and ask for a reason. Answer the questions and click, Save. Once saved, click Validate.</a:t>
          </a:r>
        </a:p>
      </dsp:txBody>
      <dsp:txXfrm>
        <a:off x="42950" y="115474"/>
        <a:ext cx="5719402" cy="7939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Insurance &amp; Union Deductions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2266527"/>
          <a:ext cx="6296581" cy="19619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62228" rIns="488685"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Processes and Terminology</a:t>
          </a:r>
        </a:p>
        <a:p>
          <a:pPr marL="457200" lvl="2" indent="-228600" algn="l" defTabSz="1066800">
            <a:lnSpc>
              <a:spcPct val="90000"/>
            </a:lnSpc>
            <a:spcBef>
              <a:spcPct val="0"/>
            </a:spcBef>
            <a:spcAft>
              <a:spcPct val="15000"/>
            </a:spcAft>
            <a:buChar char="•"/>
          </a:pPr>
          <a:endParaRPr lang="en-US" sz="2400" kern="1200" dirty="0"/>
        </a:p>
      </dsp:txBody>
      <dsp:txXfrm>
        <a:off x="0" y="2266527"/>
        <a:ext cx="6296581" cy="1961956"/>
      </dsp:txXfrm>
    </dsp:sp>
    <dsp:sp modelId="{96FC0618-FAAB-4CE0-AFB9-00589DA648B8}">
      <dsp:nvSpPr>
        <dsp:cNvPr id="0" name=""/>
        <dsp:cNvSpPr/>
      </dsp:nvSpPr>
      <dsp:spPr>
        <a:xfrm>
          <a:off x="114584" y="1640070"/>
          <a:ext cx="5987444"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Banking information &amp; Account summary  </a:t>
          </a:r>
        </a:p>
      </dsp:txBody>
      <dsp:txXfrm>
        <a:off x="163259" y="1688745"/>
        <a:ext cx="5890094" cy="8997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234483"/>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Admin - </a:t>
          </a:r>
          <a:r>
            <a:rPr lang="en-US" sz="2000" kern="1200" dirty="0"/>
            <a:t>has access to basic member information, to all financial functions and may create new users.</a:t>
          </a:r>
        </a:p>
      </dsp:txBody>
      <dsp:txXfrm>
        <a:off x="45539" y="1280022"/>
        <a:ext cx="5610779" cy="841783"/>
      </dsp:txXfrm>
    </dsp:sp>
    <dsp:sp modelId="{8A478B61-8804-4077-B061-4444DF05DFFC}">
      <dsp:nvSpPr>
        <dsp:cNvPr id="0" name=""/>
        <dsp:cNvSpPr/>
      </dsp:nvSpPr>
      <dsp:spPr>
        <a:xfrm>
          <a:off x="0" y="2439002"/>
          <a:ext cx="5701857" cy="85996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All Access – </a:t>
          </a:r>
          <a:r>
            <a:rPr lang="en-US" sz="2000" kern="1200" dirty="0"/>
            <a:t>has access to all financial functions but they cannot create new users.</a:t>
          </a:r>
        </a:p>
      </dsp:txBody>
      <dsp:txXfrm>
        <a:off x="41980" y="2480982"/>
        <a:ext cx="5617897" cy="776009"/>
      </dsp:txXfrm>
    </dsp:sp>
    <dsp:sp modelId="{BA8C7954-2E7D-4E10-87DC-494F5471F5C4}">
      <dsp:nvSpPr>
        <dsp:cNvPr id="0" name=""/>
        <dsp:cNvSpPr/>
      </dsp:nvSpPr>
      <dsp:spPr>
        <a:xfrm>
          <a:off x="0" y="3553754"/>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View Only – </a:t>
          </a:r>
          <a:r>
            <a:rPr lang="en-US" sz="2000" kern="1200" dirty="0"/>
            <a:t>user can view and read information only.</a:t>
          </a:r>
        </a:p>
      </dsp:txBody>
      <dsp:txXfrm>
        <a:off x="34575" y="3588329"/>
        <a:ext cx="5632707" cy="639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156569"/>
          <a:ext cx="6296581" cy="349746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83056"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156569"/>
        <a:ext cx="6296581" cy="3497461"/>
      </dsp:txXfrm>
    </dsp:sp>
    <dsp:sp modelId="{96FC0618-FAAB-4CE0-AFB9-00589DA648B8}">
      <dsp:nvSpPr>
        <dsp:cNvPr id="0" name=""/>
        <dsp:cNvSpPr/>
      </dsp:nvSpPr>
      <dsp:spPr>
        <a:xfrm>
          <a:off x="363139" y="894412"/>
          <a:ext cx="5398480" cy="991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Insurance Deductions</a:t>
          </a:r>
        </a:p>
        <a:p>
          <a:pPr marL="0" lvl="0" indent="0" algn="ctr" defTabSz="1244600">
            <a:lnSpc>
              <a:spcPct val="90000"/>
            </a:lnSpc>
            <a:spcBef>
              <a:spcPct val="0"/>
            </a:spcBef>
            <a:spcAft>
              <a:spcPct val="35000"/>
            </a:spcAft>
            <a:buNone/>
          </a:pPr>
          <a:r>
            <a:rPr lang="en-US" sz="2800" b="1" kern="1200" dirty="0">
              <a:solidFill>
                <a:schemeClr val="tx1"/>
              </a:solidFill>
            </a:rPr>
            <a:t>ADD RECORD</a:t>
          </a:r>
        </a:p>
      </dsp:txBody>
      <dsp:txXfrm>
        <a:off x="411536" y="942809"/>
        <a:ext cx="5301686" cy="89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8410"/>
          <a:ext cx="9862216"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a participant's deductions, using the Add Record method a new Data Collection must be started (for smaller file updates).</a:t>
          </a:r>
        </a:p>
      </dsp:txBody>
      <dsp:txXfrm>
        <a:off x="44778" y="53188"/>
        <a:ext cx="9772660"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an Insurance and Union Deductions data collection.</a:t>
          </a:r>
          <a:endParaRPr lang="en-US" sz="2600" kern="1200" dirty="0">
            <a:solidFill>
              <a:schemeClr val="tx1"/>
            </a:solidFill>
          </a:endParaRPr>
        </a:p>
      </dsp:txBody>
      <dsp:txXfrm>
        <a:off x="50489" y="50489"/>
        <a:ext cx="7760075"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&amp;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654928" y="0"/>
          <a:ext cx="7688013" cy="57990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 </a:t>
          </a:r>
          <a:r>
            <a:rPr lang="en-US" sz="1400" b="1" kern="1200" dirty="0"/>
            <a:t>terminate</a:t>
          </a:r>
          <a:r>
            <a:rPr lang="en-US" sz="1400" kern="1200" dirty="0"/>
            <a:t> an Insurance Deduction, enter the Deduction Termination Date (must be last day of following month) and leave the “Amount” and “Deduction Effective Date” blank.</a:t>
          </a:r>
        </a:p>
      </dsp:txBody>
      <dsp:txXfrm>
        <a:off x="683236" y="28308"/>
        <a:ext cx="7631397" cy="5232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41"/>
          <a:ext cx="9460682" cy="11877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entered all the members for the data collection,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979" y="58420"/>
        <a:ext cx="9344724" cy="10717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3T16:02:38.8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23,'1836'0,"-1821"-1,1 0,-1-2,0 0,18-6,-32 9,18-5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8/26/2024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start date and end date of the time frame you wish to view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report is very large, the ability to view it in the window is hard to interpret. Instead, select ‘Export to Excel’ to download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report. All columns are sortable using all Excel sort functions. We have blurred key member information for security purposes. In Column F, you can select to view each of your 29 plans separately by choosing one of the 29 codes for each plan.</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69050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‘Newly Suspended or Deceased Pensioners’ report to view the current or past monthly passings of members.</a:t>
            </a:r>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355088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has some defects that will be fixed after go live. The first step you will need to take is to remove the prepopulated dates and Enter the start date and end date of the time frame you wish to view and click Run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110958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report is very large, the ability to view it in the window is hard to interpret. Instead, select ‘Export to Excel’ to download the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338700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banner at the top via merged cells makes the report unsortable. Click in the upper left corner of the Excel sheet to select the entire report. Then click on ‘Merge &amp; Center’ and select ‘unmerge cells.’</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351917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merged cells removed, click row 1 and select Data at the top and click on the filter icon. Now the report is viewable like the ‘Monthly Summary by Vendor’ Report. We are aware there are blank columns. These will also be fixed shortly after IMRF’s Go Live date. The columns will be altered to be like the ‘Monthly Summary by Vendor’ report and cleaned up for being left adjusted, right adjust and centered. The dates in column H are correct and let you know they came from our previous system.</a:t>
            </a:r>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15113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Find a Member tool is used to view members’ current information. To access the information, you can use the ‘Find a Member’ widget or the left-hand toolbar. Enter the member’s information and click search. It will take you to the landing page.  When you click on the appropriate member, there will be an action button to the right to click on. This will provide more detailed information regarding the member. Click on the individual tabs to view the desired information about the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325592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partner would receive a Request for Information if one of their members has missing information or has passed away that would require updated information to move the process forward. The gold badge in the title bar shows the number of items requiring input. In the data table, requests will be listed by type and by due date, displayed in descending order of due date. Clicking the View All… action button redirects to the Requests for Information landing page. You can also reach the landing page by clicking the envelope icon in the toolbar, then selecting the Requests for Information submenu.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19</a:t>
            </a:fld>
            <a:endParaRPr lang="en-US"/>
          </a:p>
        </p:txBody>
      </p:sp>
    </p:spTree>
    <p:extLst>
      <p:ext uri="{BB962C8B-B14F-4D97-AF65-F5344CB8AC3E}">
        <p14:creationId xmlns:p14="http://schemas.microsoft.com/office/powerpoint/2010/main" val="104667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referring to the My Data Collections widget quite frequently, because much of the information you will provide to IMRF will be submitted in the form of a Data Collection. The online submission process centralizes the most important electronic forms necessary to facilitate deductions for participant Insurance &amp; Union Deductions. If you click on the collection in the data table, the system will redirect you to the stage of the collection where you left off. To quickly begin a new data collection, click the blue action button “New Data Collection…”.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a:p>
        </p:txBody>
      </p:sp>
    </p:spTree>
    <p:extLst>
      <p:ext uri="{BB962C8B-B14F-4D97-AF65-F5344CB8AC3E}">
        <p14:creationId xmlns:p14="http://schemas.microsoft.com/office/powerpoint/2010/main" val="42223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more information on what a Data Collection is and the functions it provides.</a:t>
            </a:r>
          </a:p>
        </p:txBody>
      </p:sp>
      <p:sp>
        <p:nvSpPr>
          <p:cNvPr id="4" name="Slide Number Placeholder 3"/>
          <p:cNvSpPr>
            <a:spLocks noGrp="1"/>
          </p:cNvSpPr>
          <p:nvPr>
            <p:ph type="sldNum" sz="quarter" idx="10"/>
          </p:nvPr>
        </p:nvSpPr>
        <p:spPr/>
        <p:txBody>
          <a:bodyPr/>
          <a:lstStyle/>
          <a:p>
            <a:fld id="{98667444-59A6-4CE5-9378-8B67F2C73D03}" type="slidenum">
              <a:rPr lang="en-US" smtClean="0"/>
              <a:t>21</a:t>
            </a:fld>
            <a:endParaRPr lang="en-US" dirty="0"/>
          </a:p>
        </p:txBody>
      </p:sp>
    </p:spTree>
    <p:extLst>
      <p:ext uri="{BB962C8B-B14F-4D97-AF65-F5344CB8AC3E}">
        <p14:creationId xmlns:p14="http://schemas.microsoft.com/office/powerpoint/2010/main" val="17947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the process of completing quick updates for a few participants using the Add Record Manual Entry. It is quick, it prompts the user for information, responds interactively to prevent errors, and creates the new file format that is then submitted to IMRF.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p>
          <a:p>
            <a:endParaRPr lang="en-CA" sz="1800" dirty="0">
              <a:effectLst/>
              <a:latin typeface="Arial" panose="020B0604020202020204" pitchFamily="34" charset="0"/>
              <a:cs typeface="Times New Roman" panose="02020603050405020304" pitchFamily="18" charset="0"/>
            </a:endParaRPr>
          </a:p>
          <a:p>
            <a:r>
              <a:rPr lang="en-CA" sz="1800" dirty="0">
                <a:effectLst/>
                <a:latin typeface="Arial" panose="020B0604020202020204" pitchFamily="34" charset="0"/>
                <a:cs typeface="Times New Roman" panose="02020603050405020304" pitchFamily="18" charset="0"/>
              </a:rPr>
              <a:t>The Add record method would be used by you for some of your accounts that have 1-5 members, and the information can be entered manually on the screens.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5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Ener the Partner Code you wish to update under, enter the effective date of the deduction and the Data Collection Name, which will be prepopulated for your convenience, and we strongly suggest that you </a:t>
            </a:r>
            <a:r>
              <a:rPr lang="en-US" sz="1400" b="1" dirty="0">
                <a:effectLst/>
                <a:latin typeface="Arial" panose="020B0604020202020204" pitchFamily="34" charset="0"/>
                <a:ea typeface="Arial" panose="020B0604020202020204" pitchFamily="34" charset="0"/>
                <a:cs typeface="Times New Roman" panose="02020603050405020304" pitchFamily="18" charset="0"/>
              </a:rPr>
              <a:t>add</a:t>
            </a:r>
            <a:r>
              <a:rPr lang="en-US" sz="1400" dirty="0">
                <a:effectLst/>
                <a:latin typeface="Arial" panose="020B0604020202020204" pitchFamily="34" charset="0"/>
                <a:ea typeface="Arial" panose="020B0604020202020204" pitchFamily="34" charset="0"/>
                <a:cs typeface="Times New Roman" panose="02020603050405020304" pitchFamily="18" charset="0"/>
              </a:rPr>
              <a:t> the member’s Last Name and First name to identify this collection.</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7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Step 2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participant’s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&amp; Union Deductions information and click Save.</a:t>
            </a:r>
          </a:p>
          <a:p>
            <a:r>
              <a:rPr lang="en-US" sz="1400" dirty="0"/>
              <a:t>To Terminate an Insurance Deduction, enter the Deduction Termination Date (must be last day of the following month) and leave the “Amount and “Deduction Effective Date” blank.</a:t>
            </a:r>
          </a:p>
          <a:p>
            <a:endParaRPr lang="en-US" sz="1400" dirty="0"/>
          </a:p>
          <a:p>
            <a:r>
              <a:rPr lang="en-US" sz="1400" dirty="0"/>
              <a:t>To revise an Insurance Deduction, enter the Deduction Effective Date (must be the 1</a:t>
            </a:r>
            <a:r>
              <a:rPr lang="en-US" sz="1400" baseline="30000" dirty="0"/>
              <a:t>st</a:t>
            </a:r>
            <a:r>
              <a:rPr lang="en-US" sz="1400" dirty="0"/>
              <a:t> day of the following month) and leave the “Deduction Termination Date” blank.</a:t>
            </a:r>
          </a:p>
          <a:p>
            <a:endParaRPr lang="en-US" sz="1400" dirty="0"/>
          </a:p>
          <a:p>
            <a:r>
              <a:rPr lang="en-US" sz="1400" dirty="0"/>
              <a:t>Please note: In this example, we used 02-20-2024 as the ‘Deduction Termination Date.’ This will generate an error since we did not use the last day of the month. Refer to slide 29 for the details of the error that will be generated by the system.</a:t>
            </a:r>
          </a:p>
          <a:p>
            <a:endParaRPr lang="en-US" sz="1400" dirty="0"/>
          </a:p>
          <a:p>
            <a:r>
              <a:rPr lang="en-US" sz="1400" dirty="0"/>
              <a:t>Asterisk by field is REQUIRED.</a:t>
            </a:r>
          </a:p>
          <a:p>
            <a:endParaRPr lang="en-US" sz="1400" dirty="0"/>
          </a:p>
          <a:p>
            <a:r>
              <a:rPr lang="en-US" sz="1400" dirty="0"/>
              <a:t> If you have multiple entries, after you click Save, select Add Record and repeat steps until all are entered.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slide 27,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member. </a:t>
            </a:r>
          </a:p>
          <a:p>
            <a:endParaRPr lang="en-US" dirty="0"/>
          </a:p>
          <a:p>
            <a:r>
              <a:rPr lang="en-US" dirty="0"/>
              <a:t>To close the Member Summary, click the 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5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32</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Our next example will be an Insurance &amp; Union Deductions data collection for larger updates using the Upload File method.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Upload File will be the most used by Doyle Rowe.</a:t>
            </a:r>
          </a:p>
          <a:p>
            <a:endParaRPr lang="en-US" dirty="0"/>
          </a:p>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35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7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Enter the Partner Code you wish to update under, enter the effective date of and the Data Collection Name, which will be prepopulated for your convenience, you may add to the title to make it easier to identify later.</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2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in the 1.Definition tab are pre-completed, allowing you to </a:t>
            </a:r>
            <a:r>
              <a:rPr lang="en-US" b="0" dirty="0"/>
              <a:t>start at stage 2</a:t>
            </a:r>
            <a:r>
              <a:rPr lang="en-US" b="1" dirty="0"/>
              <a:t>, </a:t>
            </a:r>
            <a:r>
              <a:rPr lang="en-US" b="0" dirty="0"/>
              <a:t>which is Add Member Data,</a:t>
            </a:r>
          </a:p>
          <a:p>
            <a:endParaRPr lang="en-US" baseline="0" dirty="0"/>
          </a:p>
          <a:p>
            <a:r>
              <a:rPr lang="en-US" baseline="0" dirty="0"/>
              <a:t>Click on the </a:t>
            </a:r>
            <a:r>
              <a:rPr lang="en-US" b="1" baseline="0" dirty="0"/>
              <a:t>Upload File Button </a:t>
            </a:r>
            <a:r>
              <a:rPr lang="en-US" baseline="0" dirty="0"/>
              <a:t>to </a:t>
            </a:r>
            <a:r>
              <a:rPr lang="en-US" b="0" baseline="0" dirty="0"/>
              <a:t>upload your Insurance &amp; Union Deductions report file.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5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is how a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141414"/>
                </a:solidFill>
                <a:effectLst/>
                <a:latin typeface="Arial" panose="020B0604020202020204" pitchFamily="34" charset="0"/>
              </a:rPr>
              <a:t>You can Select files from your computer to choose which file to upload.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solidFill>
                <a:srgbClr val="141414"/>
              </a:solidFill>
              <a:effectLst/>
              <a:latin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screenshot of how you will save your csv file (or a file you will be uploading.)</a:t>
            </a:r>
          </a:p>
          <a:p>
            <a:endParaRPr lang="en-US" dirty="0"/>
          </a:p>
          <a:p>
            <a:r>
              <a:rPr lang="en-US" dirty="0"/>
              <a:t>You will enter your information, as it applies to your situation, as the example shows.  </a:t>
            </a:r>
          </a:p>
          <a:p>
            <a:endParaRPr lang="en-US" dirty="0"/>
          </a:p>
          <a:p>
            <a:r>
              <a:rPr lang="en-US" dirty="0"/>
              <a:t>The Retroactive Indicator is a yes or no answer to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In this example, we used 02-20-2024 as the ‘Deduction Termination Date.’ This will generate an error since we did not use the last day of the month. Refer to slide 41 for the details of the error that will be generated by the system.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6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slide 39,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participant. </a:t>
            </a:r>
          </a:p>
          <a:p>
            <a:endParaRPr lang="en-US" dirty="0"/>
          </a:p>
          <a:p>
            <a:r>
              <a:rPr lang="en-US" dirty="0"/>
              <a:t>To close the Member Summary, click the 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41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920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43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571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BB7-8313-69B2-EE3E-0F906C8DC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EB2-A6B1-9116-22B3-4810D65C88F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1475A5F-0625-BBE2-B1DC-3D05B73D919B}"/>
              </a:ext>
            </a:extLst>
          </p:cNvPr>
          <p:cNvSpPr>
            <a:spLocks noGrp="1"/>
          </p:cNvSpPr>
          <p:nvPr>
            <p:ph type="body" idx="1"/>
          </p:nvPr>
        </p:nvSpPr>
        <p:spPr/>
        <p:txBody>
          <a:bodyPr/>
          <a:lstStyle/>
          <a:p>
            <a:r>
              <a:rPr lang="en-US" dirty="0"/>
              <a:t>In the next section of this presentation, we will go over banking information and how to access the Account Summary screen.</a:t>
            </a:r>
          </a:p>
        </p:txBody>
      </p:sp>
      <p:sp>
        <p:nvSpPr>
          <p:cNvPr id="4" name="Slide Number Placeholder 3">
            <a:extLst>
              <a:ext uri="{FF2B5EF4-FFF2-40B4-BE49-F238E27FC236}">
                <a16:creationId xmlns:a16="http://schemas.microsoft.com/office/drawing/2014/main" id="{5172C5E2-DE0E-15B8-7379-5A395F217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gear icon from the left tool bar and click on Partner Information to enter your banking information.</a:t>
            </a:r>
          </a:p>
        </p:txBody>
      </p:sp>
      <p:sp>
        <p:nvSpPr>
          <p:cNvPr id="4" name="Slide Number Placeholder 3"/>
          <p:cNvSpPr>
            <a:spLocks noGrp="1"/>
          </p:cNvSpPr>
          <p:nvPr>
            <p:ph type="sldNum" sz="quarter" idx="5"/>
          </p:nvPr>
        </p:nvSpPr>
        <p:spPr/>
        <p:txBody>
          <a:bodyPr/>
          <a:lstStyle/>
          <a:p>
            <a:fld id="{98667444-59A6-4CE5-9378-8B67F2C73D03}" type="slidenum">
              <a:rPr lang="en-US" smtClean="0"/>
              <a:t>46</a:t>
            </a:fld>
            <a:endParaRPr lang="en-US"/>
          </a:p>
        </p:txBody>
      </p:sp>
    </p:spTree>
    <p:extLst>
      <p:ext uri="{BB962C8B-B14F-4D97-AF65-F5344CB8AC3E}">
        <p14:creationId xmlns:p14="http://schemas.microsoft.com/office/powerpoint/2010/main" val="374790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one of your account numbers and select ‘Reimbursement Method.’</a:t>
            </a:r>
          </a:p>
        </p:txBody>
      </p:sp>
      <p:sp>
        <p:nvSpPr>
          <p:cNvPr id="4" name="Slide Number Placeholder 3"/>
          <p:cNvSpPr>
            <a:spLocks noGrp="1"/>
          </p:cNvSpPr>
          <p:nvPr>
            <p:ph type="sldNum" sz="quarter" idx="5"/>
          </p:nvPr>
        </p:nvSpPr>
        <p:spPr/>
        <p:txBody>
          <a:bodyPr/>
          <a:lstStyle/>
          <a:p>
            <a:fld id="{98667444-59A6-4CE5-9378-8B67F2C73D03}" type="slidenum">
              <a:rPr lang="en-US" smtClean="0"/>
              <a:t>47</a:t>
            </a:fld>
            <a:endParaRPr lang="en-US"/>
          </a:p>
        </p:txBody>
      </p:sp>
    </p:spTree>
    <p:extLst>
      <p:ext uri="{BB962C8B-B14F-4D97-AF65-F5344CB8AC3E}">
        <p14:creationId xmlns:p14="http://schemas.microsoft.com/office/powerpoint/2010/main" val="265768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edit</a:t>
            </a:r>
          </a:p>
        </p:txBody>
      </p:sp>
      <p:sp>
        <p:nvSpPr>
          <p:cNvPr id="4" name="Slide Number Placeholder 3"/>
          <p:cNvSpPr>
            <a:spLocks noGrp="1"/>
          </p:cNvSpPr>
          <p:nvPr>
            <p:ph type="sldNum" sz="quarter" idx="5"/>
          </p:nvPr>
        </p:nvSpPr>
        <p:spPr/>
        <p:txBody>
          <a:bodyPr/>
          <a:lstStyle/>
          <a:p>
            <a:fld id="{98667444-59A6-4CE5-9378-8B67F2C73D03}" type="slidenum">
              <a:rPr lang="en-US" smtClean="0"/>
              <a:t>48</a:t>
            </a:fld>
            <a:endParaRPr lang="en-US"/>
          </a:p>
        </p:txBody>
      </p:sp>
    </p:spTree>
    <p:extLst>
      <p:ext uri="{BB962C8B-B14F-4D97-AF65-F5344CB8AC3E}">
        <p14:creationId xmlns:p14="http://schemas.microsoft.com/office/powerpoint/2010/main" val="298480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down caret and select direct deposit.</a:t>
            </a:r>
          </a:p>
        </p:txBody>
      </p:sp>
      <p:sp>
        <p:nvSpPr>
          <p:cNvPr id="4" name="Slide Number Placeholder 3"/>
          <p:cNvSpPr>
            <a:spLocks noGrp="1"/>
          </p:cNvSpPr>
          <p:nvPr>
            <p:ph type="sldNum" sz="quarter" idx="5"/>
          </p:nvPr>
        </p:nvSpPr>
        <p:spPr/>
        <p:txBody>
          <a:bodyPr/>
          <a:lstStyle/>
          <a:p>
            <a:fld id="{98667444-59A6-4CE5-9378-8B67F2C73D03}" type="slidenum">
              <a:rPr lang="en-US" smtClean="0"/>
              <a:t>49</a:t>
            </a:fld>
            <a:endParaRPr lang="en-US"/>
          </a:p>
        </p:txBody>
      </p:sp>
    </p:spTree>
    <p:extLst>
      <p:ext uri="{BB962C8B-B14F-4D97-AF65-F5344CB8AC3E}">
        <p14:creationId xmlns:p14="http://schemas.microsoft.com/office/powerpoint/2010/main" val="247257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that is directed to IMRF’s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whether the account is checking or savings and enter the routing number and account number and click ‘Save.’</a:t>
            </a:r>
          </a:p>
          <a:p>
            <a:r>
              <a:rPr lang="en-US" dirty="0"/>
              <a:t>Repeat this process by clicking the gear icon in the left tool bar to enter the banking information for each of your accounts.</a:t>
            </a:r>
          </a:p>
          <a:p>
            <a:r>
              <a:rPr lang="en-US" dirty="0"/>
              <a:t>You can update these at any time but only need to enter them once for each account.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50</a:t>
            </a:fld>
            <a:endParaRPr lang="en-US"/>
          </a:p>
        </p:txBody>
      </p:sp>
    </p:spTree>
    <p:extLst>
      <p:ext uri="{BB962C8B-B14F-4D97-AF65-F5344CB8AC3E}">
        <p14:creationId xmlns:p14="http://schemas.microsoft.com/office/powerpoint/2010/main" val="309473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tool bar click on the gear icon and select Account Summary or in the Account Summary widget click on View All.</a:t>
            </a:r>
          </a:p>
        </p:txBody>
      </p:sp>
      <p:sp>
        <p:nvSpPr>
          <p:cNvPr id="4" name="Slide Number Placeholder 3"/>
          <p:cNvSpPr>
            <a:spLocks noGrp="1"/>
          </p:cNvSpPr>
          <p:nvPr>
            <p:ph type="sldNum" sz="quarter" idx="5"/>
          </p:nvPr>
        </p:nvSpPr>
        <p:spPr/>
        <p:txBody>
          <a:bodyPr/>
          <a:lstStyle/>
          <a:p>
            <a:fld id="{98667444-59A6-4CE5-9378-8B67F2C73D03}" type="slidenum">
              <a:rPr lang="en-US" smtClean="0"/>
              <a:t>51</a:t>
            </a:fld>
            <a:endParaRPr lang="en-US"/>
          </a:p>
        </p:txBody>
      </p:sp>
    </p:spTree>
    <p:extLst>
      <p:ext uri="{BB962C8B-B14F-4D97-AF65-F5344CB8AC3E}">
        <p14:creationId xmlns:p14="http://schemas.microsoft.com/office/powerpoint/2010/main" val="805699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one of your 29 account numbers to view their Receivables or click on Receivables History for each.</a:t>
            </a:r>
          </a:p>
        </p:txBody>
      </p:sp>
      <p:sp>
        <p:nvSpPr>
          <p:cNvPr id="4" name="Slide Number Placeholder 3"/>
          <p:cNvSpPr>
            <a:spLocks noGrp="1"/>
          </p:cNvSpPr>
          <p:nvPr>
            <p:ph type="sldNum" sz="quarter" idx="5"/>
          </p:nvPr>
        </p:nvSpPr>
        <p:spPr/>
        <p:txBody>
          <a:bodyPr/>
          <a:lstStyle/>
          <a:p>
            <a:fld id="{98667444-59A6-4CE5-9378-8B67F2C73D03}" type="slidenum">
              <a:rPr lang="en-US" smtClean="0"/>
              <a:t>52</a:t>
            </a:fld>
            <a:endParaRPr lang="en-US"/>
          </a:p>
        </p:txBody>
      </p:sp>
    </p:spTree>
    <p:extLst>
      <p:ext uri="{BB962C8B-B14F-4D97-AF65-F5344CB8AC3E}">
        <p14:creationId xmlns:p14="http://schemas.microsoft.com/office/powerpoint/2010/main" val="398284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53</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0" fontAlgn="auto">
              <a:lnSpc>
                <a:spcPct val="90000"/>
              </a:lnSpc>
              <a:spcBef>
                <a:spcPts val="0"/>
              </a:spcBef>
              <a:spcAft>
                <a:spcPts val="600"/>
              </a:spcAft>
              <a:buClrTx/>
              <a:buSzTx/>
              <a:buFont typeface="Arial" panose="020B0604020202020204" pitchFamily="34" charset="0"/>
              <a:buNone/>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Admin - </a:t>
            </a:r>
            <a:r>
              <a:rPr lang="en-US" sz="1200" dirty="0"/>
              <a:t>has access to basic member information, to all financial functions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All Access – </a:t>
            </a:r>
            <a:r>
              <a:rPr lang="en-US" sz="1200" dirty="0"/>
              <a:t>has access to all financial functions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54</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55</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My IMRF Team widget is where you will find your Employer Representative and their contact information. Your Employer Representative will be your main point of contact for questions or concerns that cannot be addressed via Secure Message or over the phone. This person is a subject matter expert and will be able to assist with more complex transactions, as well as act as the liaison between you and IMRF staff.</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56</a:t>
            </a:fld>
            <a:endParaRPr lang="en-US"/>
          </a:p>
        </p:txBody>
      </p:sp>
    </p:spTree>
    <p:extLst>
      <p:ext uri="{BB962C8B-B14F-4D97-AF65-F5344CB8AC3E}">
        <p14:creationId xmlns:p14="http://schemas.microsoft.com/office/powerpoint/2010/main" val="381217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57</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59</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move it to your “Replied” folder.</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You may click in the My Documents and Reports widget on Reports and select the report you would like to view. You can also use the left blue toolbar, select the folder icon, and select Report Generator and click on the different reports shown.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Monthly Deduction Summary Report by Vendor to view the current or past monthly deductions.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9382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54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242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76051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dirty="0"/>
              <a:t>Click to edit Master title style</a:t>
            </a:r>
          </a:p>
        </p:txBody>
      </p:sp>
      <p:sp>
        <p:nvSpPr>
          <p:cNvPr id="3" name="Content Placeholder 2"/>
          <p:cNvSpPr>
            <a:spLocks noGrp="1"/>
          </p:cNvSpPr>
          <p:nvPr>
            <p:ph idx="1"/>
          </p:nvPr>
        </p:nvSpPr>
        <p:spPr>
          <a:xfrm>
            <a:off x="838201" y="1825625"/>
            <a:ext cx="56103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1632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1174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5589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51524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382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7063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133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938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9642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71843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887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9766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64286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027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4745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16234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2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5982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 id="2147483680"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405275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pn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7.png"/><Relationship Id="rId7" Type="http://schemas.openxmlformats.org/officeDocument/2006/relationships/diagramColors" Target="../diagrams/colors16.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50.png"/><Relationship Id="rId5" Type="http://schemas.openxmlformats.org/officeDocument/2006/relationships/customXml" Target="../ink/ink1.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diagramDrawing" Target="../diagrams/drawing23.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0" Type="http://schemas.openxmlformats.org/officeDocument/2006/relationships/diagramLayout" Target="../diagrams/layout23.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714500"/>
            <a:ext cx="11264346" cy="2387600"/>
          </a:xfrm>
        </p:spPr>
        <p:txBody>
          <a:bodyPr/>
          <a:lstStyle/>
          <a:p>
            <a:r>
              <a:rPr lang="en-US" dirty="0"/>
              <a:t>Partner Portal Overview</a:t>
            </a:r>
          </a:p>
        </p:txBody>
      </p:sp>
      <p:sp>
        <p:nvSpPr>
          <p:cNvPr id="3" name="Subtitle 2"/>
          <p:cNvSpPr>
            <a:spLocks noGrp="1"/>
          </p:cNvSpPr>
          <p:nvPr>
            <p:ph type="subTitle" idx="1"/>
          </p:nvPr>
        </p:nvSpPr>
        <p:spPr>
          <a:xfrm>
            <a:off x="1930400" y="3325258"/>
            <a:ext cx="8331200" cy="778480"/>
          </a:xfrm>
        </p:spPr>
        <p:txBody>
          <a:bodyPr>
            <a:noAutofit/>
          </a:bodyPr>
          <a:lstStyle/>
          <a:p>
            <a:r>
              <a:rPr lang="en-US" sz="4400" dirty="0"/>
              <a:t>Doyle Rowe Ltd</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E334DD-6649-7692-CE93-FAC07DF16679}"/>
              </a:ext>
            </a:extLst>
          </p:cNvPr>
          <p:cNvPicPr>
            <a:picLocks noChangeAspect="1"/>
          </p:cNvPicPr>
          <p:nvPr/>
        </p:nvPicPr>
        <p:blipFill>
          <a:blip r:embed="rId3"/>
          <a:stretch>
            <a:fillRect/>
          </a:stretch>
        </p:blipFill>
        <p:spPr>
          <a:xfrm>
            <a:off x="165370" y="1461088"/>
            <a:ext cx="10856068" cy="5371422"/>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852170" y="3677054"/>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630149" y="5002745"/>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16E8B9-AF14-BA15-83F2-2876321FCB3D}"/>
              </a:ext>
            </a:extLst>
          </p:cNvPr>
          <p:cNvSpPr/>
          <p:nvPr/>
        </p:nvSpPr>
        <p:spPr>
          <a:xfrm>
            <a:off x="8852169" y="4062567"/>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69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0641A3-A185-5E1B-75C6-A1387DD85675}"/>
              </a:ext>
            </a:extLst>
          </p:cNvPr>
          <p:cNvPicPr>
            <a:picLocks noChangeAspect="1"/>
          </p:cNvPicPr>
          <p:nvPr/>
        </p:nvPicPr>
        <p:blipFill>
          <a:blip r:embed="rId3"/>
          <a:stretch>
            <a:fillRect/>
          </a:stretch>
        </p:blipFill>
        <p:spPr>
          <a:xfrm>
            <a:off x="167971" y="1710876"/>
            <a:ext cx="10963072" cy="5147124"/>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26A99F2C-4390-619F-6937-BD7CC8E600AA}"/>
              </a:ext>
            </a:extLst>
          </p:cNvPr>
          <p:cNvSpPr txBox="1"/>
          <p:nvPr/>
        </p:nvSpPr>
        <p:spPr>
          <a:xfrm>
            <a:off x="1726730" y="876056"/>
            <a:ext cx="84087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The report is too large to view on screen, click Export to Excel.</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4810667" y="3429000"/>
            <a:ext cx="16776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0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EDEC4-5EB8-B09A-35B8-7049661E4989}"/>
              </a:ext>
            </a:extLst>
          </p:cNvPr>
          <p:cNvSpPr>
            <a:spLocks noGrp="1"/>
          </p:cNvSpPr>
          <p:nvPr>
            <p:ph type="sldNum" sz="quarter" idx="12"/>
          </p:nvPr>
        </p:nvSpPr>
        <p:spPr/>
        <p:txBody>
          <a:bodyPr/>
          <a:lstStyle/>
          <a:p>
            <a:fld id="{B0C3E88A-0163-48A4-9F34-7D71CA4062C9}" type="slidenum">
              <a:rPr lang="en-US" smtClean="0"/>
              <a:pPr/>
              <a:t>12</a:t>
            </a:fld>
            <a:endParaRPr lang="en-US" dirty="0"/>
          </a:p>
        </p:txBody>
      </p:sp>
      <p:pic>
        <p:nvPicPr>
          <p:cNvPr id="7" name="Picture 6">
            <a:extLst>
              <a:ext uri="{FF2B5EF4-FFF2-40B4-BE49-F238E27FC236}">
                <a16:creationId xmlns:a16="http://schemas.microsoft.com/office/drawing/2014/main" id="{49A24745-0F98-CB8D-14C4-F188936574FA}"/>
              </a:ext>
            </a:extLst>
          </p:cNvPr>
          <p:cNvPicPr>
            <a:picLocks noChangeAspect="1"/>
          </p:cNvPicPr>
          <p:nvPr/>
        </p:nvPicPr>
        <p:blipFill>
          <a:blip r:embed="rId3"/>
          <a:stretch>
            <a:fillRect/>
          </a:stretch>
        </p:blipFill>
        <p:spPr>
          <a:xfrm>
            <a:off x="0" y="1395984"/>
            <a:ext cx="12192000" cy="5393922"/>
          </a:xfrm>
          <a:prstGeom prst="rect">
            <a:avLst/>
          </a:prstGeom>
        </p:spPr>
      </p:pic>
      <p:sp>
        <p:nvSpPr>
          <p:cNvPr id="11" name="Title 1">
            <a:extLst>
              <a:ext uri="{FF2B5EF4-FFF2-40B4-BE49-F238E27FC236}">
                <a16:creationId xmlns:a16="http://schemas.microsoft.com/office/drawing/2014/main" id="{37BC4808-2FBD-3953-4870-818684EC2C20}"/>
              </a:ext>
            </a:extLst>
          </p:cNvPr>
          <p:cNvSpPr>
            <a:spLocks noGrp="1"/>
          </p:cNvSpPr>
          <p:nvPr>
            <p:ph type="title"/>
          </p:nvPr>
        </p:nvSpPr>
        <p:spPr>
          <a:xfrm>
            <a:off x="0" y="209092"/>
            <a:ext cx="7739103" cy="755475"/>
          </a:xfrm>
        </p:spPr>
        <p:txBody>
          <a:bodyPr>
            <a:noAutofit/>
          </a:bodyPr>
          <a:lstStyle/>
          <a:p>
            <a:pPr algn="ctr"/>
            <a:r>
              <a:rPr lang="en-US" sz="2800" dirty="0"/>
              <a:t>Monthly Deduction by Vendor Report</a:t>
            </a:r>
          </a:p>
        </p:txBody>
      </p:sp>
      <p:sp>
        <p:nvSpPr>
          <p:cNvPr id="12" name="TextBox 11">
            <a:extLst>
              <a:ext uri="{FF2B5EF4-FFF2-40B4-BE49-F238E27FC236}">
                <a16:creationId xmlns:a16="http://schemas.microsoft.com/office/drawing/2014/main" id="{E08C2445-E4ED-7E73-7C2A-533413491D08}"/>
              </a:ext>
            </a:extLst>
          </p:cNvPr>
          <p:cNvSpPr txBox="1"/>
          <p:nvPr/>
        </p:nvSpPr>
        <p:spPr>
          <a:xfrm>
            <a:off x="1293779" y="886746"/>
            <a:ext cx="7200946" cy="36933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2060"/>
                </a:solidFill>
              </a:rPr>
              <a:t>Sortable by column as needed: to view by plan, date, amount due, etc.</a:t>
            </a:r>
          </a:p>
        </p:txBody>
      </p:sp>
    </p:spTree>
    <p:extLst>
      <p:ext uri="{BB962C8B-B14F-4D97-AF65-F5344CB8AC3E}">
        <p14:creationId xmlns:p14="http://schemas.microsoft.com/office/powerpoint/2010/main" val="2002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21865-2C5B-06D4-4F63-5934A31A7E45}"/>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6" name="TextBox 5">
            <a:extLst>
              <a:ext uri="{FF2B5EF4-FFF2-40B4-BE49-F238E27FC236}">
                <a16:creationId xmlns:a16="http://schemas.microsoft.com/office/drawing/2014/main" id="{66D53004-5C22-BC01-8468-1CBEDA70AACC}"/>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E1FC3D-D236-AE36-C5A2-07E80D8F086A}"/>
              </a:ext>
            </a:extLst>
          </p:cNvPr>
          <p:cNvSpPr txBox="1"/>
          <p:nvPr/>
        </p:nvSpPr>
        <p:spPr>
          <a:xfrm>
            <a:off x="1282826" y="888301"/>
            <a:ext cx="779072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Newly Suspended or Deceased Pensioners report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F07D11-3964-B2D1-7A83-F74AD35CEC97}"/>
              </a:ext>
            </a:extLst>
          </p:cNvPr>
          <p:cNvPicPr>
            <a:picLocks noChangeAspect="1"/>
          </p:cNvPicPr>
          <p:nvPr/>
        </p:nvPicPr>
        <p:blipFill>
          <a:blip r:embed="rId3"/>
          <a:stretch>
            <a:fillRect/>
          </a:stretch>
        </p:blipFill>
        <p:spPr>
          <a:xfrm>
            <a:off x="233464" y="1675127"/>
            <a:ext cx="11861260" cy="5182873"/>
          </a:xfrm>
          <a:prstGeom prst="rect">
            <a:avLst/>
          </a:prstGeom>
        </p:spPr>
      </p:pic>
    </p:spTree>
    <p:extLst>
      <p:ext uri="{BB962C8B-B14F-4D97-AF65-F5344CB8AC3E}">
        <p14:creationId xmlns:p14="http://schemas.microsoft.com/office/powerpoint/2010/main" val="103295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DECAD5-744B-A02F-E84B-E22CBD065FAA}"/>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6" name="Title 1">
            <a:extLst>
              <a:ext uri="{FF2B5EF4-FFF2-40B4-BE49-F238E27FC236}">
                <a16:creationId xmlns:a16="http://schemas.microsoft.com/office/drawing/2014/main" id="{9BF2F49E-03E6-468E-680C-77F359849655}"/>
              </a:ext>
            </a:extLst>
          </p:cNvPr>
          <p:cNvSpPr>
            <a:spLocks noGrp="1"/>
          </p:cNvSpPr>
          <p:nvPr>
            <p:ph type="title"/>
          </p:nvPr>
        </p:nvSpPr>
        <p:spPr>
          <a:xfrm>
            <a:off x="107004" y="200011"/>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DE0F7424-AD25-A8DB-816C-469DB1F7EF0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pic>
        <p:nvPicPr>
          <p:cNvPr id="9" name="Picture 8">
            <a:extLst>
              <a:ext uri="{FF2B5EF4-FFF2-40B4-BE49-F238E27FC236}">
                <a16:creationId xmlns:a16="http://schemas.microsoft.com/office/drawing/2014/main" id="{DA87DD88-2F21-570C-FC9A-0A56B4ED142D}"/>
              </a:ext>
            </a:extLst>
          </p:cNvPr>
          <p:cNvPicPr>
            <a:picLocks noChangeAspect="1"/>
          </p:cNvPicPr>
          <p:nvPr/>
        </p:nvPicPr>
        <p:blipFill>
          <a:blip r:embed="rId3"/>
          <a:stretch>
            <a:fillRect/>
          </a:stretch>
        </p:blipFill>
        <p:spPr>
          <a:xfrm>
            <a:off x="189310" y="1780162"/>
            <a:ext cx="11813380" cy="5077838"/>
          </a:xfrm>
          <a:prstGeom prst="rect">
            <a:avLst/>
          </a:prstGeom>
        </p:spPr>
      </p:pic>
      <p:sp>
        <p:nvSpPr>
          <p:cNvPr id="10" name="Rectangle: Rounded Corners 9">
            <a:extLst>
              <a:ext uri="{FF2B5EF4-FFF2-40B4-BE49-F238E27FC236}">
                <a16:creationId xmlns:a16="http://schemas.microsoft.com/office/drawing/2014/main" id="{98C96DAA-FFDF-CD0A-1FFC-A1E6EC6D17D5}"/>
              </a:ext>
            </a:extLst>
          </p:cNvPr>
          <p:cNvSpPr/>
          <p:nvPr/>
        </p:nvSpPr>
        <p:spPr>
          <a:xfrm>
            <a:off x="9679271" y="3832698"/>
            <a:ext cx="1838278"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A647A7-E770-C9B9-E697-A9B7902F0AC7}"/>
              </a:ext>
            </a:extLst>
          </p:cNvPr>
          <p:cNvSpPr/>
          <p:nvPr/>
        </p:nvSpPr>
        <p:spPr>
          <a:xfrm>
            <a:off x="9679271" y="4149625"/>
            <a:ext cx="1838278"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C7EDD0-B7D0-C4D5-EB18-120D8E41CBE2}"/>
              </a:ext>
            </a:extLst>
          </p:cNvPr>
          <p:cNvSpPr/>
          <p:nvPr/>
        </p:nvSpPr>
        <p:spPr>
          <a:xfrm>
            <a:off x="8356060" y="5091424"/>
            <a:ext cx="3161489"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F7FD1B-30B6-1C74-C2F0-D1BC33DE2B0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Title 1">
            <a:extLst>
              <a:ext uri="{FF2B5EF4-FFF2-40B4-BE49-F238E27FC236}">
                <a16:creationId xmlns:a16="http://schemas.microsoft.com/office/drawing/2014/main" id="{6C52462E-C4C2-4AED-6700-A34FE0BE34CD}"/>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769EBD7A-15EA-4854-4C57-45B38AE8545B}"/>
              </a:ext>
            </a:extLst>
          </p:cNvPr>
          <p:cNvSpPr txBox="1"/>
          <p:nvPr/>
        </p:nvSpPr>
        <p:spPr>
          <a:xfrm>
            <a:off x="1726730" y="876056"/>
            <a:ext cx="829759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Click Export to Excel so all sort functions are available to you.</a:t>
            </a:r>
          </a:p>
        </p:txBody>
      </p:sp>
      <p:pic>
        <p:nvPicPr>
          <p:cNvPr id="9" name="Picture 8">
            <a:extLst>
              <a:ext uri="{FF2B5EF4-FFF2-40B4-BE49-F238E27FC236}">
                <a16:creationId xmlns:a16="http://schemas.microsoft.com/office/drawing/2014/main" id="{56EAFED8-10DE-BCE3-033C-6E23E25D73BD}"/>
              </a:ext>
            </a:extLst>
          </p:cNvPr>
          <p:cNvPicPr>
            <a:picLocks noChangeAspect="1"/>
          </p:cNvPicPr>
          <p:nvPr/>
        </p:nvPicPr>
        <p:blipFill>
          <a:blip r:embed="rId3"/>
          <a:stretch>
            <a:fillRect/>
          </a:stretch>
        </p:blipFill>
        <p:spPr>
          <a:xfrm>
            <a:off x="1583991" y="1337721"/>
            <a:ext cx="9437447" cy="5500238"/>
          </a:xfrm>
          <a:prstGeom prst="rect">
            <a:avLst/>
          </a:prstGeom>
        </p:spPr>
      </p:pic>
      <p:sp>
        <p:nvSpPr>
          <p:cNvPr id="11" name="Rectangle: Rounded Corners 10">
            <a:extLst>
              <a:ext uri="{FF2B5EF4-FFF2-40B4-BE49-F238E27FC236}">
                <a16:creationId xmlns:a16="http://schemas.microsoft.com/office/drawing/2014/main" id="{131D5CA7-16A0-C29D-AC9F-92EF678CD7FC}"/>
              </a:ext>
            </a:extLst>
          </p:cNvPr>
          <p:cNvSpPr/>
          <p:nvPr/>
        </p:nvSpPr>
        <p:spPr>
          <a:xfrm>
            <a:off x="5642043" y="2509736"/>
            <a:ext cx="1420238" cy="23346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78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D3B53-8D76-9B54-3E40-840CAA1FEF23}"/>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6" name="TextBox 5">
            <a:extLst>
              <a:ext uri="{FF2B5EF4-FFF2-40B4-BE49-F238E27FC236}">
                <a16:creationId xmlns:a16="http://schemas.microsoft.com/office/drawing/2014/main" id="{536234E5-E5BC-031C-1B30-87430D36254F}"/>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14" name="Picture 13">
            <a:extLst>
              <a:ext uri="{FF2B5EF4-FFF2-40B4-BE49-F238E27FC236}">
                <a16:creationId xmlns:a16="http://schemas.microsoft.com/office/drawing/2014/main" id="{0130E92D-811F-1204-A024-3CF696486783}"/>
              </a:ext>
            </a:extLst>
          </p:cNvPr>
          <p:cNvPicPr>
            <a:picLocks noChangeAspect="1"/>
          </p:cNvPicPr>
          <p:nvPr/>
        </p:nvPicPr>
        <p:blipFill>
          <a:blip r:embed="rId3"/>
          <a:stretch>
            <a:fillRect/>
          </a:stretch>
        </p:blipFill>
        <p:spPr>
          <a:xfrm>
            <a:off x="0" y="1331843"/>
            <a:ext cx="12210130" cy="5526157"/>
          </a:xfrm>
          <a:prstGeom prst="rect">
            <a:avLst/>
          </a:prstGeom>
        </p:spPr>
      </p:pic>
      <p:sp>
        <p:nvSpPr>
          <p:cNvPr id="15" name="Rectangle: Rounded Corners 14">
            <a:extLst>
              <a:ext uri="{FF2B5EF4-FFF2-40B4-BE49-F238E27FC236}">
                <a16:creationId xmlns:a16="http://schemas.microsoft.com/office/drawing/2014/main" id="{5655537D-E050-33D6-558F-1A61450A0C90}"/>
              </a:ext>
            </a:extLst>
          </p:cNvPr>
          <p:cNvSpPr/>
          <p:nvPr/>
        </p:nvSpPr>
        <p:spPr>
          <a:xfrm>
            <a:off x="0" y="2753139"/>
            <a:ext cx="258417" cy="18884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B17847-2DED-A018-42F1-08747CB52DC5}"/>
              </a:ext>
            </a:extLst>
          </p:cNvPr>
          <p:cNvSpPr/>
          <p:nvPr/>
        </p:nvSpPr>
        <p:spPr>
          <a:xfrm>
            <a:off x="4085617" y="2840477"/>
            <a:ext cx="1186774" cy="30155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59C6C4-D977-1644-0EA2-98EFC0E63AE1}"/>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7" name="TextBox 6">
            <a:extLst>
              <a:ext uri="{FF2B5EF4-FFF2-40B4-BE49-F238E27FC236}">
                <a16:creationId xmlns:a16="http://schemas.microsoft.com/office/drawing/2014/main" id="{CEC6E6E2-F596-BA6D-D8DE-C0E976C4A5C5}"/>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9" name="Picture 8">
            <a:extLst>
              <a:ext uri="{FF2B5EF4-FFF2-40B4-BE49-F238E27FC236}">
                <a16:creationId xmlns:a16="http://schemas.microsoft.com/office/drawing/2014/main" id="{9EA39089-67C4-A112-6413-30CC8AA143E9}"/>
              </a:ext>
            </a:extLst>
          </p:cNvPr>
          <p:cNvPicPr>
            <a:picLocks noChangeAspect="1"/>
          </p:cNvPicPr>
          <p:nvPr/>
        </p:nvPicPr>
        <p:blipFill>
          <a:blip r:embed="rId3"/>
          <a:stretch>
            <a:fillRect/>
          </a:stretch>
        </p:blipFill>
        <p:spPr>
          <a:xfrm>
            <a:off x="0" y="1264597"/>
            <a:ext cx="12192000" cy="5593404"/>
          </a:xfrm>
          <a:prstGeom prst="rect">
            <a:avLst/>
          </a:prstGeom>
        </p:spPr>
      </p:pic>
      <p:sp>
        <p:nvSpPr>
          <p:cNvPr id="10" name="Rectangle: Rounded Corners 9">
            <a:extLst>
              <a:ext uri="{FF2B5EF4-FFF2-40B4-BE49-F238E27FC236}">
                <a16:creationId xmlns:a16="http://schemas.microsoft.com/office/drawing/2014/main" id="{C7DB1F0E-3995-4A83-B6B5-2E5B97C3453C}"/>
              </a:ext>
            </a:extLst>
          </p:cNvPr>
          <p:cNvSpPr/>
          <p:nvPr/>
        </p:nvSpPr>
        <p:spPr>
          <a:xfrm>
            <a:off x="3200400" y="1264597"/>
            <a:ext cx="369651" cy="34046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15E3C2E-990E-E05E-B5D9-6F5D86163974}"/>
              </a:ext>
            </a:extLst>
          </p:cNvPr>
          <p:cNvSpPr/>
          <p:nvPr/>
        </p:nvSpPr>
        <p:spPr>
          <a:xfrm>
            <a:off x="6935821" y="1495429"/>
            <a:ext cx="369651" cy="6154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9E8A3D-0D5D-D841-A12F-1BC4D9C447AC}"/>
              </a:ext>
            </a:extLst>
          </p:cNvPr>
          <p:cNvCxnSpPr>
            <a:cxnSpLocks/>
          </p:cNvCxnSpPr>
          <p:nvPr/>
        </p:nvCxnSpPr>
        <p:spPr>
          <a:xfrm flipH="1" flipV="1">
            <a:off x="175098" y="3025302"/>
            <a:ext cx="457200" cy="4036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8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41F61-961F-D963-44B8-773E4A35E489}"/>
              </a:ext>
            </a:extLst>
          </p:cNvPr>
          <p:cNvSpPr/>
          <p:nvPr/>
        </p:nvSpPr>
        <p:spPr>
          <a:xfrm>
            <a:off x="9252284" y="6509084"/>
            <a:ext cx="2939716" cy="348916"/>
          </a:xfrm>
          <a:prstGeom prst="rect">
            <a:avLst/>
          </a:prstGeom>
          <a:solidFill>
            <a:srgbClr val="D6A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3418C-5371-EEAB-0DF8-BB90DB255856}"/>
              </a:ext>
            </a:extLst>
          </p:cNvPr>
          <p:cNvSpPr>
            <a:spLocks noGrp="1"/>
          </p:cNvSpPr>
          <p:nvPr>
            <p:ph type="title"/>
          </p:nvPr>
        </p:nvSpPr>
        <p:spPr>
          <a:xfrm>
            <a:off x="741948" y="0"/>
            <a:ext cx="4830233" cy="1325563"/>
          </a:xfrm>
        </p:spPr>
        <p:txBody>
          <a:bodyPr/>
          <a:lstStyle/>
          <a:p>
            <a:pPr algn="ctr"/>
            <a:r>
              <a:rPr lang="en-US" dirty="0"/>
              <a:t>Find a Member</a:t>
            </a:r>
          </a:p>
        </p:txBody>
      </p:sp>
      <p:sp>
        <p:nvSpPr>
          <p:cNvPr id="11" name="Content Placeholder 10">
            <a:extLst>
              <a:ext uri="{FF2B5EF4-FFF2-40B4-BE49-F238E27FC236}">
                <a16:creationId xmlns:a16="http://schemas.microsoft.com/office/drawing/2014/main" id="{78954B6D-3C47-B70F-8386-EC99F89E8400}"/>
              </a:ext>
            </a:extLst>
          </p:cNvPr>
          <p:cNvSpPr>
            <a:spLocks noGrp="1"/>
          </p:cNvSpPr>
          <p:nvPr>
            <p:ph idx="1"/>
          </p:nvPr>
        </p:nvSpPr>
        <p:spPr>
          <a:xfrm>
            <a:off x="407773" y="1100479"/>
            <a:ext cx="5387546" cy="1049597"/>
          </a:xfrm>
        </p:spPr>
        <p:txBody>
          <a:bodyPr>
            <a:normAutofit/>
          </a:bodyPr>
          <a:lstStyle/>
          <a:p>
            <a:r>
              <a:rPr lang="en-US" sz="2000" dirty="0"/>
              <a:t>There are two methods to Find a Member- from the widget, or from the left-hand toolbar.</a:t>
            </a:r>
          </a:p>
        </p:txBody>
      </p:sp>
      <p:sp>
        <p:nvSpPr>
          <p:cNvPr id="5" name="Slide Number Placeholder 4">
            <a:extLst>
              <a:ext uri="{FF2B5EF4-FFF2-40B4-BE49-F238E27FC236}">
                <a16:creationId xmlns:a16="http://schemas.microsoft.com/office/drawing/2014/main" id="{CBE72DEC-7713-8BA5-B167-F81B29BEE75F}"/>
              </a:ext>
            </a:extLst>
          </p:cNvPr>
          <p:cNvSpPr>
            <a:spLocks noGrp="1"/>
          </p:cNvSpPr>
          <p:nvPr>
            <p:ph type="sldNum" sz="quarter" idx="12"/>
          </p:nvPr>
        </p:nvSpPr>
        <p:spPr/>
        <p:txBody>
          <a:bodyPr/>
          <a:lstStyle/>
          <a:p>
            <a:fld id="{B0C3E88A-0163-48A4-9F34-7D71CA4062C9}" type="slidenum">
              <a:rPr lang="en-US" smtClean="0"/>
              <a:pPr/>
              <a:t>18</a:t>
            </a:fld>
            <a:endParaRPr lang="en-US" dirty="0"/>
          </a:p>
        </p:txBody>
      </p:sp>
      <p:pic>
        <p:nvPicPr>
          <p:cNvPr id="4" name="Picture 3">
            <a:extLst>
              <a:ext uri="{FF2B5EF4-FFF2-40B4-BE49-F238E27FC236}">
                <a16:creationId xmlns:a16="http://schemas.microsoft.com/office/drawing/2014/main" id="{A2D09A6A-BE51-6A5A-9EB7-FF89B8B248BB}"/>
              </a:ext>
            </a:extLst>
          </p:cNvPr>
          <p:cNvPicPr>
            <a:picLocks noChangeAspect="1"/>
          </p:cNvPicPr>
          <p:nvPr/>
        </p:nvPicPr>
        <p:blipFill>
          <a:blip r:embed="rId3"/>
          <a:stretch>
            <a:fillRect/>
          </a:stretch>
        </p:blipFill>
        <p:spPr>
          <a:xfrm>
            <a:off x="8013032" y="652665"/>
            <a:ext cx="3931900" cy="3943397"/>
          </a:xfrm>
          <a:prstGeom prst="rect">
            <a:avLst/>
          </a:prstGeom>
          <a:ln>
            <a:solidFill>
              <a:schemeClr val="tx1"/>
            </a:solidFill>
          </a:ln>
        </p:spPr>
      </p:pic>
      <p:sp>
        <p:nvSpPr>
          <p:cNvPr id="6" name="Rectangle 5">
            <a:extLst>
              <a:ext uri="{FF2B5EF4-FFF2-40B4-BE49-F238E27FC236}">
                <a16:creationId xmlns:a16="http://schemas.microsoft.com/office/drawing/2014/main" id="{A621355D-374E-50D0-92E7-45C532C0C95A}"/>
              </a:ext>
            </a:extLst>
          </p:cNvPr>
          <p:cNvSpPr/>
          <p:nvPr/>
        </p:nvSpPr>
        <p:spPr>
          <a:xfrm>
            <a:off x="10587788" y="2526631"/>
            <a:ext cx="878305"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81A5DB-B7FB-632F-33A5-C87646AEA3A1}"/>
              </a:ext>
            </a:extLst>
          </p:cNvPr>
          <p:cNvSpPr txBox="1"/>
          <p:nvPr/>
        </p:nvSpPr>
        <p:spPr>
          <a:xfrm>
            <a:off x="153895" y="2278002"/>
            <a:ext cx="5740277"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83B5D"/>
                </a:solidFill>
              </a:rPr>
              <a:t>Entering the member info on the widget or clicking the Members submenu (toolbar) will bring you to the Members landing page.</a:t>
            </a:r>
          </a:p>
          <a:p>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Click the appropriate member and to the right there is an action button to view member profile. </a:t>
            </a:r>
          </a:p>
          <a:p>
            <a:pPr marL="285750" indent="-285750">
              <a:buFont typeface="Arial" panose="020B0604020202020204" pitchFamily="34" charset="0"/>
              <a:buChar char="•"/>
            </a:pPr>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Tabs are available to show additional information about the member. </a:t>
            </a:r>
          </a:p>
        </p:txBody>
      </p:sp>
      <p:pic>
        <p:nvPicPr>
          <p:cNvPr id="7" name="Picture 6">
            <a:extLst>
              <a:ext uri="{FF2B5EF4-FFF2-40B4-BE49-F238E27FC236}">
                <a16:creationId xmlns:a16="http://schemas.microsoft.com/office/drawing/2014/main" id="{4A6F041D-36FD-E4D5-815E-AB3D93DD0185}"/>
              </a:ext>
            </a:extLst>
          </p:cNvPr>
          <p:cNvPicPr>
            <a:picLocks noChangeAspect="1"/>
          </p:cNvPicPr>
          <p:nvPr/>
        </p:nvPicPr>
        <p:blipFill>
          <a:blip r:embed="rId4"/>
          <a:stretch>
            <a:fillRect/>
          </a:stretch>
        </p:blipFill>
        <p:spPr>
          <a:xfrm>
            <a:off x="6196264" y="685800"/>
            <a:ext cx="1431325" cy="3777916"/>
          </a:xfrm>
          <a:prstGeom prst="rect">
            <a:avLst/>
          </a:prstGeom>
          <a:ln>
            <a:solidFill>
              <a:schemeClr val="tx1"/>
            </a:solidFill>
          </a:ln>
        </p:spPr>
      </p:pic>
      <p:pic>
        <p:nvPicPr>
          <p:cNvPr id="12" name="Picture 11">
            <a:extLst>
              <a:ext uri="{FF2B5EF4-FFF2-40B4-BE49-F238E27FC236}">
                <a16:creationId xmlns:a16="http://schemas.microsoft.com/office/drawing/2014/main" id="{A888513B-07AF-5506-E4AA-FADD605261D9}"/>
              </a:ext>
            </a:extLst>
          </p:cNvPr>
          <p:cNvPicPr>
            <a:picLocks noChangeAspect="1"/>
          </p:cNvPicPr>
          <p:nvPr/>
        </p:nvPicPr>
        <p:blipFill>
          <a:blip r:embed="rId5"/>
          <a:stretch>
            <a:fillRect/>
          </a:stretch>
        </p:blipFill>
        <p:spPr>
          <a:xfrm>
            <a:off x="6184232" y="1549600"/>
            <a:ext cx="1443789" cy="373114"/>
          </a:xfrm>
          <a:prstGeom prst="rect">
            <a:avLst/>
          </a:prstGeom>
        </p:spPr>
      </p:pic>
      <p:pic>
        <p:nvPicPr>
          <p:cNvPr id="16" name="Picture 15">
            <a:extLst>
              <a:ext uri="{FF2B5EF4-FFF2-40B4-BE49-F238E27FC236}">
                <a16:creationId xmlns:a16="http://schemas.microsoft.com/office/drawing/2014/main" id="{36921BC6-4495-A7AC-D132-A9734D1CD12A}"/>
              </a:ext>
            </a:extLst>
          </p:cNvPr>
          <p:cNvPicPr>
            <a:picLocks noChangeAspect="1"/>
          </p:cNvPicPr>
          <p:nvPr/>
        </p:nvPicPr>
        <p:blipFill>
          <a:blip r:embed="rId6"/>
          <a:stretch>
            <a:fillRect/>
          </a:stretch>
        </p:blipFill>
        <p:spPr>
          <a:xfrm>
            <a:off x="5184058" y="4608096"/>
            <a:ext cx="7007942" cy="1961145"/>
          </a:xfrm>
          <a:prstGeom prst="rect">
            <a:avLst/>
          </a:prstGeom>
          <a:ln>
            <a:solidFill>
              <a:schemeClr val="tx1"/>
            </a:solidFill>
          </a:ln>
        </p:spPr>
      </p:pic>
    </p:spTree>
    <p:extLst>
      <p:ext uri="{BB962C8B-B14F-4D97-AF65-F5344CB8AC3E}">
        <p14:creationId xmlns:p14="http://schemas.microsoft.com/office/powerpoint/2010/main" val="3519732618"/>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468-0A7D-522E-B0B2-02B7F40828A2}"/>
              </a:ext>
            </a:extLst>
          </p:cNvPr>
          <p:cNvSpPr>
            <a:spLocks noGrp="1"/>
          </p:cNvSpPr>
          <p:nvPr>
            <p:ph type="title"/>
          </p:nvPr>
        </p:nvSpPr>
        <p:spPr/>
        <p:txBody>
          <a:bodyPr/>
          <a:lstStyle/>
          <a:p>
            <a:r>
              <a:rPr lang="en-US" dirty="0"/>
              <a:t>Requests For Information (RFIs)</a:t>
            </a:r>
          </a:p>
        </p:txBody>
      </p:sp>
      <p:sp>
        <p:nvSpPr>
          <p:cNvPr id="3" name="Content Placeholder 2">
            <a:extLst>
              <a:ext uri="{FF2B5EF4-FFF2-40B4-BE49-F238E27FC236}">
                <a16:creationId xmlns:a16="http://schemas.microsoft.com/office/drawing/2014/main" id="{584F607B-3455-748D-9AE3-5111B3C58985}"/>
              </a:ext>
            </a:extLst>
          </p:cNvPr>
          <p:cNvSpPr>
            <a:spLocks noGrp="1"/>
          </p:cNvSpPr>
          <p:nvPr>
            <p:ph idx="1"/>
          </p:nvPr>
        </p:nvSpPr>
        <p:spPr/>
        <p:txBody>
          <a:bodyPr/>
          <a:lstStyle/>
          <a:p>
            <a:pPr marL="457200" indent="-457200">
              <a:buFont typeface="Arial" panose="020B0604020202020204" pitchFamily="34" charset="0"/>
              <a:buChar char="•"/>
            </a:pPr>
            <a:r>
              <a:rPr lang="en-US" sz="2400" dirty="0"/>
              <a:t>The gold badge in the title bar indicates the number of items requiring input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Data table lists requests in order of due date</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AE98672-14E9-FC7D-51B1-15FA27006FB0}"/>
              </a:ext>
            </a:extLst>
          </p:cNvPr>
          <p:cNvSpPr>
            <a:spLocks noGrp="1"/>
          </p:cNvSpPr>
          <p:nvPr>
            <p:ph type="sldNum" sz="quarter" idx="12"/>
          </p:nvPr>
        </p:nvSpPr>
        <p:spPr/>
        <p:txBody>
          <a:bodyPr/>
          <a:lstStyle/>
          <a:p>
            <a:fld id="{B0C3E88A-0163-48A4-9F34-7D71CA4062C9}" type="slidenum">
              <a:rPr lang="en-US" smtClean="0"/>
              <a:pPr/>
              <a:t>19</a:t>
            </a:fld>
            <a:endParaRPr lang="en-US" dirty="0"/>
          </a:p>
        </p:txBody>
      </p:sp>
      <p:sp>
        <p:nvSpPr>
          <p:cNvPr id="7" name="Content Placeholder 6">
            <a:extLst>
              <a:ext uri="{FF2B5EF4-FFF2-40B4-BE49-F238E27FC236}">
                <a16:creationId xmlns:a16="http://schemas.microsoft.com/office/drawing/2014/main" id="{163605F5-DDE5-14EE-4863-61F53FB742D6}"/>
              </a:ext>
            </a:extLst>
          </p:cNvPr>
          <p:cNvSpPr>
            <a:spLocks noGrp="1"/>
          </p:cNvSpPr>
          <p:nvPr>
            <p:ph idx="14"/>
          </p:nvPr>
        </p:nvSpPr>
        <p:spPr/>
        <p:txBody>
          <a:bodyPr>
            <a:normAutofit/>
          </a:bodyPr>
          <a:lstStyle/>
          <a:p>
            <a:pPr marL="457200" indent="-457200">
              <a:buFont typeface="Arial" panose="020B0604020202020204" pitchFamily="34" charset="0"/>
              <a:buChar char="•"/>
            </a:pPr>
            <a:r>
              <a:rPr lang="en-US" sz="2400" dirty="0"/>
              <a:t>2 options for accessing the RFI landing page: Clicking View All… (widget) or Requests for Information submenu (toolbar)</a:t>
            </a:r>
          </a:p>
        </p:txBody>
      </p:sp>
      <p:pic>
        <p:nvPicPr>
          <p:cNvPr id="11" name="Picture 10">
            <a:extLst>
              <a:ext uri="{FF2B5EF4-FFF2-40B4-BE49-F238E27FC236}">
                <a16:creationId xmlns:a16="http://schemas.microsoft.com/office/drawing/2014/main" id="{5F85BA09-2655-CBE0-3F53-7EB1083DC410}"/>
              </a:ext>
            </a:extLst>
          </p:cNvPr>
          <p:cNvPicPr>
            <a:picLocks noChangeAspect="1"/>
          </p:cNvPicPr>
          <p:nvPr/>
        </p:nvPicPr>
        <p:blipFill>
          <a:blip r:embed="rId3"/>
          <a:stretch>
            <a:fillRect/>
          </a:stretch>
        </p:blipFill>
        <p:spPr>
          <a:xfrm>
            <a:off x="8720667" y="4603952"/>
            <a:ext cx="2904762" cy="590476"/>
          </a:xfrm>
          <a:prstGeom prst="rect">
            <a:avLst/>
          </a:prstGeom>
          <a:ln>
            <a:solidFill>
              <a:schemeClr val="tx1"/>
            </a:solidFill>
          </a:ln>
        </p:spPr>
      </p:pic>
      <p:pic>
        <p:nvPicPr>
          <p:cNvPr id="10" name="Picture 9">
            <a:extLst>
              <a:ext uri="{FF2B5EF4-FFF2-40B4-BE49-F238E27FC236}">
                <a16:creationId xmlns:a16="http://schemas.microsoft.com/office/drawing/2014/main" id="{531D2D0B-1D0A-DB48-9C77-081818A3B348}"/>
              </a:ext>
            </a:extLst>
          </p:cNvPr>
          <p:cNvPicPr>
            <a:picLocks noChangeAspect="1"/>
          </p:cNvPicPr>
          <p:nvPr/>
        </p:nvPicPr>
        <p:blipFill>
          <a:blip r:embed="rId4"/>
          <a:stretch>
            <a:fillRect/>
          </a:stretch>
        </p:blipFill>
        <p:spPr>
          <a:xfrm>
            <a:off x="4218978" y="2172773"/>
            <a:ext cx="3714286" cy="3923809"/>
          </a:xfrm>
          <a:prstGeom prst="rect">
            <a:avLst/>
          </a:prstGeom>
        </p:spPr>
      </p:pic>
    </p:spTree>
    <p:extLst>
      <p:ext uri="{BB962C8B-B14F-4D97-AF65-F5344CB8AC3E}">
        <p14:creationId xmlns:p14="http://schemas.microsoft.com/office/powerpoint/2010/main" val="3096825126"/>
      </p:ext>
    </p:extLst>
  </p:cSld>
  <p:clrMapOvr>
    <a:masterClrMapping/>
  </p:clrMapOvr>
  <mc:AlternateContent xmlns:mc="http://schemas.openxmlformats.org/markup-compatibility/2006" xmlns:p14="http://schemas.microsoft.com/office/powerpoint/2010/main">
    <mc:Choice Requires="p14">
      <p:transition spd="slow" p14:dur="2000" advTm="38960"/>
    </mc:Choice>
    <mc:Fallback xmlns="">
      <p:transition spd="slow" advTm="38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2060557"/>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99EE-4CEA-37DE-95AA-1D797354DE31}"/>
              </a:ext>
            </a:extLst>
          </p:cNvPr>
          <p:cNvSpPr>
            <a:spLocks noGrp="1"/>
          </p:cNvSpPr>
          <p:nvPr>
            <p:ph type="title"/>
          </p:nvPr>
        </p:nvSpPr>
        <p:spPr>
          <a:xfrm>
            <a:off x="579783" y="-82136"/>
            <a:ext cx="6904839" cy="1325563"/>
          </a:xfrm>
        </p:spPr>
        <p:txBody>
          <a:bodyPr/>
          <a:lstStyle/>
          <a:p>
            <a:pPr algn="ctr"/>
            <a:r>
              <a:rPr lang="en-US" dirty="0"/>
              <a:t>My Data Collections</a:t>
            </a:r>
          </a:p>
        </p:txBody>
      </p:sp>
      <p:sp>
        <p:nvSpPr>
          <p:cNvPr id="3" name="Content Placeholder 2">
            <a:extLst>
              <a:ext uri="{FF2B5EF4-FFF2-40B4-BE49-F238E27FC236}">
                <a16:creationId xmlns:a16="http://schemas.microsoft.com/office/drawing/2014/main" id="{FB6C53CD-FF39-6FFF-889B-32A599AD7125}"/>
              </a:ext>
            </a:extLst>
          </p:cNvPr>
          <p:cNvSpPr>
            <a:spLocks noGrp="1"/>
          </p:cNvSpPr>
          <p:nvPr>
            <p:ph idx="1"/>
          </p:nvPr>
        </p:nvSpPr>
        <p:spPr>
          <a:xfrm>
            <a:off x="838200" y="1298850"/>
            <a:ext cx="6904839" cy="4351338"/>
          </a:xfrm>
        </p:spPr>
        <p:txBody>
          <a:bodyPr>
            <a:normAutofit fontScale="92500" lnSpcReduction="10000"/>
          </a:bodyPr>
          <a:lstStyle/>
          <a:p>
            <a:pPr marL="457200" indent="-457200">
              <a:buFont typeface="Arial" panose="020B0604020202020204" pitchFamily="34" charset="0"/>
              <a:buChar char="•"/>
            </a:pPr>
            <a:r>
              <a:rPr lang="en-US" sz="1800" dirty="0"/>
              <a:t>Likely to be your most-used widget.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Online data collection process creates a hub for many of the necessary electronic forms </a:t>
            </a:r>
          </a:p>
          <a:p>
            <a:endParaRPr lang="en-US" sz="1800" dirty="0"/>
          </a:p>
          <a:p>
            <a:pPr marL="457200" indent="-457200">
              <a:buFont typeface="Arial" panose="020B0604020202020204" pitchFamily="34" charset="0"/>
              <a:buChar char="•"/>
            </a:pPr>
            <a:r>
              <a:rPr lang="en-US" sz="1800" dirty="0"/>
              <a:t>Clicking a collection in the data table redirects you to the stage of the collection where you left off </a:t>
            </a:r>
          </a:p>
          <a:p>
            <a:endParaRPr lang="en-US" sz="1800" dirty="0"/>
          </a:p>
          <a:p>
            <a:pPr marL="457200" indent="-457200">
              <a:buFont typeface="Arial" panose="020B0604020202020204" pitchFamily="34" charset="0"/>
              <a:buChar char="•"/>
            </a:pPr>
            <a:r>
              <a:rPr lang="en-US" sz="1800" dirty="0"/>
              <a:t>Click the blue action button to quickly begin a new data collection.</a:t>
            </a:r>
          </a:p>
          <a:p>
            <a:endParaRPr lang="en-US" sz="1800" dirty="0"/>
          </a:p>
          <a:p>
            <a:pPr marL="457200" indent="-457200">
              <a:buFont typeface="Arial" panose="020B0604020202020204" pitchFamily="34" charset="0"/>
              <a:buChar char="•"/>
            </a:pPr>
            <a:r>
              <a:rPr lang="en-US" sz="1800" dirty="0"/>
              <a:t>4 stages of a Data Collection: 1. Definition, 2. Add Member Data,  3. Validate Member Data, 4. Review &amp; Submit</a:t>
            </a:r>
          </a:p>
          <a:p>
            <a:endParaRPr lang="en-US" sz="1800" dirty="0"/>
          </a:p>
          <a:p>
            <a:pPr marL="457200" indent="-457200">
              <a:buFont typeface="Arial" panose="020B0604020202020204" pitchFamily="34" charset="0"/>
              <a:buChar char="•"/>
            </a:pPr>
            <a:r>
              <a:rPr lang="en-US" sz="1800" dirty="0"/>
              <a:t>Examples of Data Types: Insurance and Union Deductions </a:t>
            </a:r>
          </a:p>
          <a:p>
            <a:endParaRPr lang="en-US" sz="1800" dirty="0"/>
          </a:p>
          <a:p>
            <a:pPr marL="457200" indent="-4572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BE892537-6DB9-7697-1C22-CE0622106C4B}"/>
              </a:ext>
            </a:extLst>
          </p:cNvPr>
          <p:cNvSpPr>
            <a:spLocks noGrp="1"/>
          </p:cNvSpPr>
          <p:nvPr>
            <p:ph type="sldNum" sz="quarter" idx="12"/>
          </p:nvPr>
        </p:nvSpPr>
        <p:spPr/>
        <p:txBody>
          <a:bodyPr/>
          <a:lstStyle/>
          <a:p>
            <a:fld id="{B0C3E88A-0163-48A4-9F34-7D71CA4062C9}" type="slidenum">
              <a:rPr lang="en-US" smtClean="0"/>
              <a:pPr/>
              <a:t>20</a:t>
            </a:fld>
            <a:endParaRPr lang="en-US" dirty="0"/>
          </a:p>
        </p:txBody>
      </p:sp>
      <p:pic>
        <p:nvPicPr>
          <p:cNvPr id="10" name="Picture 9">
            <a:extLst>
              <a:ext uri="{FF2B5EF4-FFF2-40B4-BE49-F238E27FC236}">
                <a16:creationId xmlns:a16="http://schemas.microsoft.com/office/drawing/2014/main" id="{3BC95FF8-09D0-E82E-4382-875A88846022}"/>
              </a:ext>
            </a:extLst>
          </p:cNvPr>
          <p:cNvPicPr>
            <a:picLocks noChangeAspect="1"/>
          </p:cNvPicPr>
          <p:nvPr/>
        </p:nvPicPr>
        <p:blipFill>
          <a:blip r:embed="rId3"/>
          <a:stretch>
            <a:fillRect/>
          </a:stretch>
        </p:blipFill>
        <p:spPr>
          <a:xfrm>
            <a:off x="8264248" y="1137466"/>
            <a:ext cx="3437467" cy="880673"/>
          </a:xfrm>
          <a:prstGeom prst="rect">
            <a:avLst/>
          </a:prstGeom>
        </p:spPr>
      </p:pic>
      <p:pic>
        <p:nvPicPr>
          <p:cNvPr id="7" name="Picture 6">
            <a:extLst>
              <a:ext uri="{FF2B5EF4-FFF2-40B4-BE49-F238E27FC236}">
                <a16:creationId xmlns:a16="http://schemas.microsoft.com/office/drawing/2014/main" id="{998F67CB-C90C-872D-0DE6-EB11A19753CC}"/>
              </a:ext>
            </a:extLst>
          </p:cNvPr>
          <p:cNvPicPr>
            <a:picLocks noChangeAspect="1"/>
          </p:cNvPicPr>
          <p:nvPr/>
        </p:nvPicPr>
        <p:blipFill>
          <a:blip r:embed="rId4"/>
          <a:stretch>
            <a:fillRect/>
          </a:stretch>
        </p:blipFill>
        <p:spPr>
          <a:xfrm>
            <a:off x="8257212" y="2246365"/>
            <a:ext cx="3635451" cy="3635451"/>
          </a:xfrm>
          <a:prstGeom prst="rect">
            <a:avLst/>
          </a:prstGeom>
        </p:spPr>
      </p:pic>
      <p:sp>
        <p:nvSpPr>
          <p:cNvPr id="4" name="Rectangle: Rounded Corners 3">
            <a:extLst>
              <a:ext uri="{FF2B5EF4-FFF2-40B4-BE49-F238E27FC236}">
                <a16:creationId xmlns:a16="http://schemas.microsoft.com/office/drawing/2014/main" id="{CA103F7F-5412-9CE9-2D60-8AEC588B64DD}"/>
              </a:ext>
            </a:extLst>
          </p:cNvPr>
          <p:cNvSpPr/>
          <p:nvPr/>
        </p:nvSpPr>
        <p:spPr>
          <a:xfrm>
            <a:off x="8455378" y="5441244"/>
            <a:ext cx="1546578" cy="27929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BA871-73F8-9B6E-4B48-486D8A5B0584}"/>
              </a:ext>
            </a:extLst>
          </p:cNvPr>
          <p:cNvSpPr/>
          <p:nvPr/>
        </p:nvSpPr>
        <p:spPr>
          <a:xfrm>
            <a:off x="8264248" y="2777067"/>
            <a:ext cx="3521352" cy="5305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4797"/>
      </p:ext>
    </p:extLst>
  </p:cSld>
  <p:clrMapOvr>
    <a:masterClrMapping/>
  </p:clrMapOvr>
  <mc:AlternateContent xmlns:mc="http://schemas.openxmlformats.org/markup-compatibility/2006" xmlns:p14="http://schemas.microsoft.com/office/powerpoint/2010/main">
    <mc:Choice Requires="p14">
      <p:transition spd="slow" p14:dur="2000" advTm="32976"/>
    </mc:Choice>
    <mc:Fallback xmlns="">
      <p:transition spd="slow" advTm="32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9599D-A801-18A1-3FB8-40F915527C59}"/>
              </a:ext>
            </a:extLst>
          </p:cNvPr>
          <p:cNvSpPr txBox="1"/>
          <p:nvPr/>
        </p:nvSpPr>
        <p:spPr>
          <a:xfrm>
            <a:off x="10960431" y="142973"/>
            <a:ext cx="625111"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12</a:t>
            </a:r>
          </a:p>
        </p:txBody>
      </p:sp>
      <p:graphicFrame>
        <p:nvGraphicFramePr>
          <p:cNvPr id="9" name="TextBox 1">
            <a:extLst>
              <a:ext uri="{FF2B5EF4-FFF2-40B4-BE49-F238E27FC236}">
                <a16:creationId xmlns:a16="http://schemas.microsoft.com/office/drawing/2014/main" id="{6D558FB2-9907-2CB5-A48B-9D602318D703}"/>
              </a:ext>
            </a:extLst>
          </p:cNvPr>
          <p:cNvGraphicFramePr/>
          <p:nvPr>
            <p:extLst>
              <p:ext uri="{D42A27DB-BD31-4B8C-83A1-F6EECF244321}">
                <p14:modId xmlns:p14="http://schemas.microsoft.com/office/powerpoint/2010/main" val="276102773"/>
              </p:ext>
            </p:extLst>
          </p:nvPr>
        </p:nvGraphicFramePr>
        <p:xfrm>
          <a:off x="684010" y="348792"/>
          <a:ext cx="10276422" cy="5590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9075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2652445771"/>
              </p:ext>
            </p:extLst>
          </p:nvPr>
        </p:nvGraphicFramePr>
        <p:xfrm>
          <a:off x="2531620"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p14:dur="0" advTm="12543"/>
    </mc:Choice>
    <mc:Fallback xmlns="">
      <p:transition advTm="125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FE3BE2-E73E-E044-8193-36068DFAFF8B}"/>
              </a:ext>
            </a:extLst>
          </p:cNvPr>
          <p:cNvPicPr>
            <a:picLocks noChangeAspect="1"/>
          </p:cNvPicPr>
          <p:nvPr/>
        </p:nvPicPr>
        <p:blipFill>
          <a:blip r:embed="rId3"/>
          <a:stretch>
            <a:fillRect/>
          </a:stretch>
        </p:blipFill>
        <p:spPr>
          <a:xfrm>
            <a:off x="608595" y="1403832"/>
            <a:ext cx="11233164" cy="4072913"/>
          </a:xfrm>
          <a:prstGeom prst="rect">
            <a:avLst/>
          </a:prstGeom>
        </p:spPr>
      </p:pic>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030834990"/>
              </p:ext>
            </p:extLst>
          </p:nvPr>
        </p:nvGraphicFramePr>
        <p:xfrm>
          <a:off x="369086" y="200011"/>
          <a:ext cx="9862216" cy="933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Rounded Corners 8">
            <a:extLst>
              <a:ext uri="{FF2B5EF4-FFF2-40B4-BE49-F238E27FC236}">
                <a16:creationId xmlns:a16="http://schemas.microsoft.com/office/drawing/2014/main" id="{79907857-D330-5665-5AAF-7B106430CA15}"/>
              </a:ext>
            </a:extLst>
          </p:cNvPr>
          <p:cNvSpPr/>
          <p:nvPr/>
        </p:nvSpPr>
        <p:spPr>
          <a:xfrm>
            <a:off x="1308100" y="2108200"/>
            <a:ext cx="135890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88DD25-888F-CD40-DAD4-DD5204BA1853}"/>
              </a:ext>
            </a:extLst>
          </p:cNvPr>
          <p:cNvSpPr/>
          <p:nvPr/>
        </p:nvSpPr>
        <p:spPr>
          <a:xfrm>
            <a:off x="8597900" y="5022646"/>
            <a:ext cx="1633402" cy="3113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1883157416"/>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76853C2-AE35-0692-5591-B16826EE0A91}"/>
              </a:ext>
            </a:extLst>
          </p:cNvPr>
          <p:cNvPicPr>
            <a:picLocks noChangeAspect="1"/>
          </p:cNvPicPr>
          <p:nvPr/>
        </p:nvPicPr>
        <p:blipFill>
          <a:blip r:embed="rId8"/>
          <a:stretch>
            <a:fillRect/>
          </a:stretch>
        </p:blipFill>
        <p:spPr>
          <a:xfrm>
            <a:off x="805524" y="1255853"/>
            <a:ext cx="10580952" cy="4771429"/>
          </a:xfrm>
          <a:prstGeom prst="rect">
            <a:avLst/>
          </a:prstGeom>
        </p:spPr>
      </p:pic>
      <p:sp>
        <p:nvSpPr>
          <p:cNvPr id="6" name="Rectangle: Rounded Corners 5">
            <a:extLst>
              <a:ext uri="{FF2B5EF4-FFF2-40B4-BE49-F238E27FC236}">
                <a16:creationId xmlns:a16="http://schemas.microsoft.com/office/drawing/2014/main" id="{724029C1-AB27-C1F3-986C-320B48FD8A94}"/>
              </a:ext>
            </a:extLst>
          </p:cNvPr>
          <p:cNvSpPr/>
          <p:nvPr/>
        </p:nvSpPr>
        <p:spPr>
          <a:xfrm>
            <a:off x="1092200" y="1854200"/>
            <a:ext cx="1295400" cy="228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C25B57E-881F-95E6-62A9-525A5CE8C36D}"/>
              </a:ext>
            </a:extLst>
          </p:cNvPr>
          <p:cNvSpPr/>
          <p:nvPr/>
        </p:nvSpPr>
        <p:spPr>
          <a:xfrm>
            <a:off x="8039100" y="5590894"/>
            <a:ext cx="3060700" cy="31605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B78EE39-0142-0CAA-E801-72F9A276CBA0}"/>
              </a:ext>
            </a:extLst>
          </p:cNvPr>
          <p:cNvSpPr/>
          <p:nvPr/>
        </p:nvSpPr>
        <p:spPr>
          <a:xfrm>
            <a:off x="6553200" y="1854200"/>
            <a:ext cx="1295400" cy="355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FA31363-8300-3E08-B848-B4522F7675CF}"/>
              </a:ext>
            </a:extLst>
          </p:cNvPr>
          <p:cNvPicPr>
            <a:picLocks noChangeAspect="1"/>
          </p:cNvPicPr>
          <p:nvPr/>
        </p:nvPicPr>
        <p:blipFill>
          <a:blip r:embed="rId8"/>
          <a:stretch>
            <a:fillRect/>
          </a:stretch>
        </p:blipFill>
        <p:spPr>
          <a:xfrm>
            <a:off x="886368" y="1387796"/>
            <a:ext cx="10419264" cy="4523854"/>
          </a:xfrm>
          <a:prstGeom prst="rect">
            <a:avLst/>
          </a:prstGeom>
        </p:spPr>
      </p:pic>
    </p:spTree>
    <p:extLst>
      <p:ext uri="{BB962C8B-B14F-4D97-AF65-F5344CB8AC3E}">
        <p14:creationId xmlns:p14="http://schemas.microsoft.com/office/powerpoint/2010/main" val="987347993"/>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36834434"/>
              </p:ext>
            </p:extLst>
          </p:nvPr>
        </p:nvGraphicFramePr>
        <p:xfrm>
          <a:off x="3060325" y="382573"/>
          <a:ext cx="6690267" cy="618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46B75AD-D6CB-488E-0A6A-3E264A303333}"/>
              </a:ext>
            </a:extLst>
          </p:cNvPr>
          <p:cNvPicPr>
            <a:picLocks noChangeAspect="1"/>
          </p:cNvPicPr>
          <p:nvPr/>
        </p:nvPicPr>
        <p:blipFill>
          <a:blip r:embed="rId8"/>
          <a:stretch>
            <a:fillRect/>
          </a:stretch>
        </p:blipFill>
        <p:spPr>
          <a:xfrm>
            <a:off x="417875" y="1296708"/>
            <a:ext cx="11356249" cy="4264583"/>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3159776642"/>
              </p:ext>
            </p:extLst>
          </p:nvPr>
        </p:nvGraphicFramePr>
        <p:xfrm>
          <a:off x="1820516" y="152103"/>
          <a:ext cx="8368088" cy="91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2F3B92B9-4A40-F91B-1584-0D22F7854834}"/>
              </a:ext>
            </a:extLst>
          </p:cNvPr>
          <p:cNvGrpSpPr/>
          <p:nvPr/>
        </p:nvGrpSpPr>
        <p:grpSpPr>
          <a:xfrm>
            <a:off x="2489200" y="783713"/>
            <a:ext cx="7648605" cy="706939"/>
            <a:chOff x="670819" y="-63456"/>
            <a:chExt cx="7909097" cy="643358"/>
          </a:xfrm>
          <a:scene3d>
            <a:camera prst="orthographicFront"/>
            <a:lightRig rig="flat" dir="t"/>
          </a:scene3d>
        </p:grpSpPr>
        <p:sp>
          <p:nvSpPr>
            <p:cNvPr id="3" name="Rectangle: Rounded Corners 2">
              <a:extLst>
                <a:ext uri="{FF2B5EF4-FFF2-40B4-BE49-F238E27FC236}">
                  <a16:creationId xmlns:a16="http://schemas.microsoft.com/office/drawing/2014/main" id="{32F03012-63DC-EA18-B5FD-33957F7E3C64}"/>
                </a:ext>
              </a:extLst>
            </p:cNvPr>
            <p:cNvSpPr/>
            <p:nvPr/>
          </p:nvSpPr>
          <p:spPr>
            <a:xfrm>
              <a:off x="670819" y="0"/>
              <a:ext cx="7874548" cy="57990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 name="Rectangle: Rounded Corners 4">
              <a:extLst>
                <a:ext uri="{FF2B5EF4-FFF2-40B4-BE49-F238E27FC236}">
                  <a16:creationId xmlns:a16="http://schemas.microsoft.com/office/drawing/2014/main" id="{E7241F5C-8822-8CD0-7740-6B07256D6927}"/>
                </a:ext>
              </a:extLst>
            </p:cNvPr>
            <p:cNvSpPr txBox="1"/>
            <p:nvPr/>
          </p:nvSpPr>
          <p:spPr>
            <a:xfrm>
              <a:off x="670820" y="-63456"/>
              <a:ext cx="7909096" cy="5799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To </a:t>
              </a:r>
              <a:r>
                <a:rPr lang="en-US" sz="1400" b="1" kern="1200" dirty="0"/>
                <a:t>revise</a:t>
              </a:r>
              <a:r>
                <a:rPr lang="en-US" sz="1400" kern="1200" dirty="0"/>
                <a:t> an Insurance Deduction, enter the Deduction Effective Date (must be 1</a:t>
              </a:r>
              <a:r>
                <a:rPr lang="en-US" sz="1400" kern="1200" baseline="30000" dirty="0"/>
                <a:t>st</a:t>
              </a:r>
              <a:r>
                <a:rPr lang="en-US" sz="1400" kern="1200" dirty="0"/>
                <a:t> day of following month) and leave the “Deduction Termination Date” blank.</a:t>
              </a:r>
            </a:p>
          </p:txBody>
        </p:sp>
      </p:grpSp>
      <p:pic>
        <p:nvPicPr>
          <p:cNvPr id="10" name="Picture 9">
            <a:extLst>
              <a:ext uri="{FF2B5EF4-FFF2-40B4-BE49-F238E27FC236}">
                <a16:creationId xmlns:a16="http://schemas.microsoft.com/office/drawing/2014/main" id="{43A7211C-9677-CB33-9661-D2D6985CD217}"/>
              </a:ext>
            </a:extLst>
          </p:cNvPr>
          <p:cNvPicPr>
            <a:picLocks noChangeAspect="1"/>
          </p:cNvPicPr>
          <p:nvPr/>
        </p:nvPicPr>
        <p:blipFill>
          <a:blip r:embed="rId8"/>
          <a:stretch>
            <a:fillRect/>
          </a:stretch>
        </p:blipFill>
        <p:spPr>
          <a:xfrm>
            <a:off x="942809" y="1560379"/>
            <a:ext cx="10306382" cy="4322549"/>
          </a:xfrm>
          <a:prstGeom prst="rect">
            <a:avLst/>
          </a:prstGeom>
        </p:spPr>
      </p:pic>
      <p:sp>
        <p:nvSpPr>
          <p:cNvPr id="11" name="Speech Bubble: Rectangle with Corners Rounded 10">
            <a:extLst>
              <a:ext uri="{FF2B5EF4-FFF2-40B4-BE49-F238E27FC236}">
                <a16:creationId xmlns:a16="http://schemas.microsoft.com/office/drawing/2014/main" id="{A3BC4F6C-C39F-3735-9D3F-1B30AFEDDF6A}"/>
              </a:ext>
            </a:extLst>
          </p:cNvPr>
          <p:cNvSpPr/>
          <p:nvPr/>
        </p:nvSpPr>
        <p:spPr>
          <a:xfrm>
            <a:off x="8787554" y="4748000"/>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29 due to the Termination date NOT being the last day of the following month.</a:t>
            </a:r>
          </a:p>
        </p:txBody>
      </p:sp>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811205132"/>
              </p:ext>
            </p:extLst>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C0F8BB3-5E18-B0C7-1DDC-645B5BF444EE}"/>
              </a:ext>
            </a:extLst>
          </p:cNvPr>
          <p:cNvPicPr>
            <a:picLocks noChangeAspect="1"/>
          </p:cNvPicPr>
          <p:nvPr/>
        </p:nvPicPr>
        <p:blipFill>
          <a:blip r:embed="rId8"/>
          <a:stretch>
            <a:fillRect/>
          </a:stretch>
        </p:blipFill>
        <p:spPr>
          <a:xfrm>
            <a:off x="447040" y="1853495"/>
            <a:ext cx="11297920" cy="3151010"/>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85C47AC-56B1-7A4E-0D5D-07BB24010E97}"/>
              </a:ext>
            </a:extLst>
          </p:cNvPr>
          <p:cNvPicPr>
            <a:picLocks noChangeAspect="1"/>
          </p:cNvPicPr>
          <p:nvPr/>
        </p:nvPicPr>
        <p:blipFill>
          <a:blip r:embed="rId8"/>
          <a:stretch>
            <a:fillRect/>
          </a:stretch>
        </p:blipFill>
        <p:spPr>
          <a:xfrm>
            <a:off x="797921" y="1510864"/>
            <a:ext cx="10596158" cy="4341673"/>
          </a:xfrm>
          <a:prstGeom prst="rect">
            <a:avLst/>
          </a:prstGeom>
        </p:spPr>
      </p:pic>
      <p:sp>
        <p:nvSpPr>
          <p:cNvPr id="9" name="Speech Bubble: Rectangle with Corners Rounded 8">
            <a:extLst>
              <a:ext uri="{FF2B5EF4-FFF2-40B4-BE49-F238E27FC236}">
                <a16:creationId xmlns:a16="http://schemas.microsoft.com/office/drawing/2014/main" id="{4063BF5B-5F03-14A3-63BF-C356FC75F85A}"/>
              </a:ext>
            </a:extLst>
          </p:cNvPr>
          <p:cNvSpPr/>
          <p:nvPr/>
        </p:nvSpPr>
        <p:spPr>
          <a:xfrm>
            <a:off x="2657562" y="322958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8" name="Speech Bubble: Rectangle with Corners Rounded 7">
            <a:extLst>
              <a:ext uri="{FF2B5EF4-FFF2-40B4-BE49-F238E27FC236}">
                <a16:creationId xmlns:a16="http://schemas.microsoft.com/office/drawing/2014/main" id="{35B744B8-65EB-C778-A08F-663286F4B311}"/>
              </a:ext>
            </a:extLst>
          </p:cNvPr>
          <p:cNvSpPr/>
          <p:nvPr/>
        </p:nvSpPr>
        <p:spPr>
          <a:xfrm>
            <a:off x="9378402" y="1955721"/>
            <a:ext cx="1361440" cy="457200"/>
          </a:xfrm>
          <a:prstGeom prst="wedgeRoundRectCallout">
            <a:avLst>
              <a:gd name="adj1" fmla="val 70958"/>
              <a:gd name="adj2" fmla="val 8027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X to close</a:t>
            </a:r>
            <a:r>
              <a:rPr lang="en-US" sz="1400" b="1" dirty="0"/>
              <a:t> </a:t>
            </a:r>
          </a:p>
        </p:txBody>
      </p:sp>
      <p:sp>
        <p:nvSpPr>
          <p:cNvPr id="10" name="Speech Bubble: Rectangle with Corners Rounded 9">
            <a:extLst>
              <a:ext uri="{FF2B5EF4-FFF2-40B4-BE49-F238E27FC236}">
                <a16:creationId xmlns:a16="http://schemas.microsoft.com/office/drawing/2014/main" id="{9825B798-AF5A-B4C4-2889-B796D50C3D98}"/>
              </a:ext>
            </a:extLst>
          </p:cNvPr>
          <p:cNvSpPr/>
          <p:nvPr/>
        </p:nvSpPr>
        <p:spPr>
          <a:xfrm>
            <a:off x="9754322" y="3615581"/>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any option below to make corrections to member.</a:t>
            </a:r>
          </a:p>
        </p:txBody>
      </p:sp>
      <p:sp>
        <p:nvSpPr>
          <p:cNvPr id="7" name="Speech Bubble: Rectangle with Corners Rounded 6">
            <a:extLst>
              <a:ext uri="{FF2B5EF4-FFF2-40B4-BE49-F238E27FC236}">
                <a16:creationId xmlns:a16="http://schemas.microsoft.com/office/drawing/2014/main" id="{E52DE08F-CFB4-FA52-D114-B0808C9F7391}"/>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Tree>
    <p:extLst>
      <p:ext uri="{BB962C8B-B14F-4D97-AF65-F5344CB8AC3E}">
        <p14:creationId xmlns:p14="http://schemas.microsoft.com/office/powerpoint/2010/main" val="2742582517"/>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1969064030"/>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793088216"/>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8E21112-5B91-5935-D6B1-A2776D5CA0E9}"/>
              </a:ext>
            </a:extLst>
          </p:cNvPr>
          <p:cNvPicPr>
            <a:picLocks noChangeAspect="1"/>
          </p:cNvPicPr>
          <p:nvPr/>
        </p:nvPicPr>
        <p:blipFill>
          <a:blip r:embed="rId8"/>
          <a:stretch>
            <a:fillRect/>
          </a:stretch>
        </p:blipFill>
        <p:spPr>
          <a:xfrm>
            <a:off x="199561" y="1745741"/>
            <a:ext cx="11792878" cy="3526116"/>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32</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1897137307"/>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B88C9649-7FC2-FAA8-F57D-E4130A70376D}"/>
              </a:ext>
            </a:extLst>
          </p:cNvPr>
          <p:cNvPicPr>
            <a:picLocks noChangeAspect="1"/>
          </p:cNvPicPr>
          <p:nvPr/>
        </p:nvPicPr>
        <p:blipFill>
          <a:blip r:embed="rId8"/>
          <a:stretch>
            <a:fillRect/>
          </a:stretch>
        </p:blipFill>
        <p:spPr>
          <a:xfrm>
            <a:off x="823868" y="1269999"/>
            <a:ext cx="10544263" cy="4708321"/>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33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2941505981"/>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55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FE3BE2-E73E-E044-8193-36068DFAFF8B}"/>
              </a:ext>
            </a:extLst>
          </p:cNvPr>
          <p:cNvPicPr>
            <a:picLocks noChangeAspect="1"/>
          </p:cNvPicPr>
          <p:nvPr/>
        </p:nvPicPr>
        <p:blipFill>
          <a:blip r:embed="rId3"/>
          <a:stretch>
            <a:fillRect/>
          </a:stretch>
        </p:blipFill>
        <p:spPr>
          <a:xfrm>
            <a:off x="608595" y="1403832"/>
            <a:ext cx="11233164" cy="4072913"/>
          </a:xfrm>
          <a:prstGeom prst="rect">
            <a:avLst/>
          </a:prstGeom>
        </p:spPr>
      </p:pic>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4121725109"/>
              </p:ext>
            </p:extLst>
          </p:nvPr>
        </p:nvGraphicFramePr>
        <p:xfrm>
          <a:off x="596522" y="327719"/>
          <a:ext cx="9428012" cy="933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Rounded Corners 8">
            <a:extLst>
              <a:ext uri="{FF2B5EF4-FFF2-40B4-BE49-F238E27FC236}">
                <a16:creationId xmlns:a16="http://schemas.microsoft.com/office/drawing/2014/main" id="{79907857-D330-5665-5AAF-7B106430CA15}"/>
              </a:ext>
            </a:extLst>
          </p:cNvPr>
          <p:cNvSpPr/>
          <p:nvPr/>
        </p:nvSpPr>
        <p:spPr>
          <a:xfrm>
            <a:off x="1308100" y="2108200"/>
            <a:ext cx="135890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588DD25-888F-CD40-DAD4-DD5204BA1853}"/>
              </a:ext>
            </a:extLst>
          </p:cNvPr>
          <p:cNvSpPr/>
          <p:nvPr/>
        </p:nvSpPr>
        <p:spPr>
          <a:xfrm>
            <a:off x="8597900" y="5022646"/>
            <a:ext cx="1633402" cy="3113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35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76853C2-AE35-0692-5591-B16826EE0A91}"/>
              </a:ext>
            </a:extLst>
          </p:cNvPr>
          <p:cNvPicPr>
            <a:picLocks noChangeAspect="1"/>
          </p:cNvPicPr>
          <p:nvPr/>
        </p:nvPicPr>
        <p:blipFill>
          <a:blip r:embed="rId8"/>
          <a:stretch>
            <a:fillRect/>
          </a:stretch>
        </p:blipFill>
        <p:spPr>
          <a:xfrm>
            <a:off x="805524" y="1255853"/>
            <a:ext cx="10580952" cy="4771429"/>
          </a:xfrm>
          <a:prstGeom prst="rect">
            <a:avLst/>
          </a:prstGeom>
        </p:spPr>
      </p:pic>
      <p:sp>
        <p:nvSpPr>
          <p:cNvPr id="6" name="Rectangle: Rounded Corners 5">
            <a:extLst>
              <a:ext uri="{FF2B5EF4-FFF2-40B4-BE49-F238E27FC236}">
                <a16:creationId xmlns:a16="http://schemas.microsoft.com/office/drawing/2014/main" id="{724029C1-AB27-C1F3-986C-320B48FD8A94}"/>
              </a:ext>
            </a:extLst>
          </p:cNvPr>
          <p:cNvSpPr/>
          <p:nvPr/>
        </p:nvSpPr>
        <p:spPr>
          <a:xfrm>
            <a:off x="1092200" y="1854200"/>
            <a:ext cx="1295400" cy="228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C25B57E-881F-95E6-62A9-525A5CE8C36D}"/>
              </a:ext>
            </a:extLst>
          </p:cNvPr>
          <p:cNvSpPr/>
          <p:nvPr/>
        </p:nvSpPr>
        <p:spPr>
          <a:xfrm>
            <a:off x="8039100" y="5590894"/>
            <a:ext cx="3060700" cy="31605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B78EE39-0142-0CAA-E801-72F9A276CBA0}"/>
              </a:ext>
            </a:extLst>
          </p:cNvPr>
          <p:cNvSpPr/>
          <p:nvPr/>
        </p:nvSpPr>
        <p:spPr>
          <a:xfrm>
            <a:off x="6553200" y="1854200"/>
            <a:ext cx="1295400" cy="355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845370"/>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9A12725-DB88-B4A8-4D0D-1D3E960768C0}"/>
              </a:ext>
            </a:extLst>
          </p:cNvPr>
          <p:cNvPicPr>
            <a:picLocks noChangeAspect="1"/>
          </p:cNvPicPr>
          <p:nvPr/>
        </p:nvPicPr>
        <p:blipFill>
          <a:blip r:embed="rId8"/>
          <a:stretch>
            <a:fillRect/>
          </a:stretch>
        </p:blipFill>
        <p:spPr>
          <a:xfrm>
            <a:off x="1207480" y="1296721"/>
            <a:ext cx="9777040" cy="4650531"/>
          </a:xfrm>
          <a:prstGeom prst="rect">
            <a:avLst/>
          </a:prstGeom>
        </p:spPr>
      </p:pic>
    </p:spTree>
    <p:extLst>
      <p:ext uri="{BB962C8B-B14F-4D97-AF65-F5344CB8AC3E}">
        <p14:creationId xmlns:p14="http://schemas.microsoft.com/office/powerpoint/2010/main" val="1328350956"/>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09290B95-A84C-B99D-4BFA-48E6C0501DCB}"/>
              </a:ext>
            </a:extLst>
          </p:cNvPr>
          <p:cNvGraphicFramePr/>
          <p:nvPr>
            <p:extLst>
              <p:ext uri="{D42A27DB-BD31-4B8C-83A1-F6EECF244321}">
                <p14:modId xmlns:p14="http://schemas.microsoft.com/office/powerpoint/2010/main" val="4269533525"/>
              </p:ext>
            </p:extLst>
          </p:nvPr>
        </p:nvGraphicFramePr>
        <p:xfrm>
          <a:off x="2650999" y="748673"/>
          <a:ext cx="6997973" cy="67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5A1A3F1-43F7-AECD-C0E7-AD79A0B8258F}"/>
              </a:ext>
            </a:extLst>
          </p:cNvPr>
          <p:cNvPicPr>
            <a:picLocks noChangeAspect="1"/>
          </p:cNvPicPr>
          <p:nvPr/>
        </p:nvPicPr>
        <p:blipFill>
          <a:blip r:embed="rId8"/>
          <a:stretch>
            <a:fillRect/>
          </a:stretch>
        </p:blipFill>
        <p:spPr>
          <a:xfrm>
            <a:off x="350520" y="1574517"/>
            <a:ext cx="11490960" cy="3172248"/>
          </a:xfrm>
          <a:prstGeom prst="rect">
            <a:avLst/>
          </a:prstGeom>
        </p:spPr>
      </p:pic>
    </p:spTree>
    <p:extLst>
      <p:ext uri="{BB962C8B-B14F-4D97-AF65-F5344CB8AC3E}">
        <p14:creationId xmlns:p14="http://schemas.microsoft.com/office/powerpoint/2010/main" val="4272766998"/>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812621" y="179054"/>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114299" y="1607464"/>
            <a:ext cx="2574214" cy="1405096"/>
            <a:chOff x="0" y="0"/>
            <a:chExt cx="2886075" cy="1405096"/>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0" y="0"/>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8591" y="68591"/>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Drag and drop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files from your desktop or click,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Select files from computer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to upload.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where data is reviewed against input formatting requirements. </a:t>
              </a:r>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114298" y="3459836"/>
            <a:ext cx="2513036" cy="1405096"/>
            <a:chOff x="0" y="1929075"/>
            <a:chExt cx="2886075"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0"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68591" y="199766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you need the format, 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Download a template.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needed, review the procedure with simple file specifications in the Learning Center.</a:t>
              </a:r>
            </a:p>
          </p:txBody>
        </p:sp>
      </p:grpSp>
      <p:pic>
        <p:nvPicPr>
          <p:cNvPr id="3" name="Picture 2">
            <a:extLst>
              <a:ext uri="{FF2B5EF4-FFF2-40B4-BE49-F238E27FC236}">
                <a16:creationId xmlns:a16="http://schemas.microsoft.com/office/drawing/2014/main" id="{41A22680-BCD8-7B68-7979-69C9D81184EE}"/>
              </a:ext>
            </a:extLst>
          </p:cNvPr>
          <p:cNvPicPr>
            <a:picLocks noChangeAspect="1"/>
          </p:cNvPicPr>
          <p:nvPr/>
        </p:nvPicPr>
        <p:blipFill>
          <a:blip r:embed="rId3"/>
          <a:stretch>
            <a:fillRect/>
          </a:stretch>
        </p:blipFill>
        <p:spPr>
          <a:xfrm>
            <a:off x="2768173" y="1300480"/>
            <a:ext cx="9309528" cy="3992880"/>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2491-C88B-82D8-D558-1C68E4BFD826}"/>
              </a:ext>
            </a:extLst>
          </p:cNvPr>
          <p:cNvSpPr>
            <a:spLocks noGrp="1"/>
          </p:cNvSpPr>
          <p:nvPr>
            <p:ph type="title"/>
          </p:nvPr>
        </p:nvSpPr>
        <p:spPr>
          <a:xfrm>
            <a:off x="793046" y="200011"/>
            <a:ext cx="6972300" cy="1325563"/>
          </a:xfrm>
        </p:spPr>
        <p:txBody>
          <a:bodyPr/>
          <a:lstStyle/>
          <a:p>
            <a:r>
              <a:rPr lang="en-US" dirty="0"/>
              <a:t>File Format Upload</a:t>
            </a:r>
          </a:p>
        </p:txBody>
      </p:sp>
      <p:sp>
        <p:nvSpPr>
          <p:cNvPr id="5" name="Slide Number Placeholder 4">
            <a:extLst>
              <a:ext uri="{FF2B5EF4-FFF2-40B4-BE49-F238E27FC236}">
                <a16:creationId xmlns:a16="http://schemas.microsoft.com/office/drawing/2014/main" id="{28EA15C4-63A7-0A2A-8C0F-C30D67E7EF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F45D7896-E17B-1D41-34AA-1F2617D54E5C}"/>
              </a:ext>
            </a:extLst>
          </p:cNvPr>
          <p:cNvPicPr>
            <a:picLocks noChangeAspect="1"/>
          </p:cNvPicPr>
          <p:nvPr/>
        </p:nvPicPr>
        <p:blipFill>
          <a:blip r:embed="rId3"/>
          <a:stretch>
            <a:fillRect/>
          </a:stretch>
        </p:blipFill>
        <p:spPr>
          <a:xfrm>
            <a:off x="767760" y="1146412"/>
            <a:ext cx="9377343" cy="3031153"/>
          </a:xfrm>
          <a:prstGeom prst="rect">
            <a:avLst/>
          </a:prstGeom>
        </p:spPr>
      </p:pic>
      <p:pic>
        <p:nvPicPr>
          <p:cNvPr id="7" name="Picture 6">
            <a:extLst>
              <a:ext uri="{FF2B5EF4-FFF2-40B4-BE49-F238E27FC236}">
                <a16:creationId xmlns:a16="http://schemas.microsoft.com/office/drawing/2014/main" id="{F87A10A5-93D8-9332-6DCA-8E01557E90A6}"/>
              </a:ext>
            </a:extLst>
          </p:cNvPr>
          <p:cNvPicPr>
            <a:picLocks noChangeAspect="1"/>
          </p:cNvPicPr>
          <p:nvPr/>
        </p:nvPicPr>
        <p:blipFill>
          <a:blip r:embed="rId4"/>
          <a:stretch>
            <a:fillRect/>
          </a:stretch>
        </p:blipFill>
        <p:spPr>
          <a:xfrm>
            <a:off x="767760" y="4277234"/>
            <a:ext cx="10656480" cy="1259880"/>
          </a:xfrm>
          <a:prstGeom prst="rect">
            <a:avLst/>
          </a:prstGeom>
        </p:spPr>
      </p:pic>
      <p:sp>
        <p:nvSpPr>
          <p:cNvPr id="8" name="Speech Bubble: Rectangle with Corners Rounded 7">
            <a:extLst>
              <a:ext uri="{FF2B5EF4-FFF2-40B4-BE49-F238E27FC236}">
                <a16:creationId xmlns:a16="http://schemas.microsoft.com/office/drawing/2014/main" id="{50C66419-EC08-9B9A-7AA9-9C5ED07E614F}"/>
              </a:ext>
            </a:extLst>
          </p:cNvPr>
          <p:cNvSpPr/>
          <p:nvPr/>
        </p:nvSpPr>
        <p:spPr>
          <a:xfrm>
            <a:off x="10503905" y="3254118"/>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41 due to the Termination date NOT being the last day of the following month.</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3D8C7E5-EAEE-DB9D-A718-BDD7F4FB2A5A}"/>
                  </a:ext>
                </a:extLst>
              </p14:cNvPr>
              <p14:cNvContentPartPr/>
              <p14:nvPr/>
            </p14:nvContentPartPr>
            <p14:xfrm>
              <a:off x="8198600" y="3893000"/>
              <a:ext cx="702360" cy="8640"/>
            </p14:xfrm>
          </p:contentPart>
        </mc:Choice>
        <mc:Fallback xmlns="">
          <p:pic>
            <p:nvPicPr>
              <p:cNvPr id="9" name="Ink 8">
                <a:extLst>
                  <a:ext uri="{FF2B5EF4-FFF2-40B4-BE49-F238E27FC236}">
                    <a16:creationId xmlns:a16="http://schemas.microsoft.com/office/drawing/2014/main" id="{C3D8C7E5-EAEE-DB9D-A718-BDD7F4FB2A5A}"/>
                  </a:ext>
                </a:extLst>
              </p:cNvPr>
              <p:cNvPicPr/>
              <p:nvPr/>
            </p:nvPicPr>
            <p:blipFill>
              <a:blip r:embed="rId6"/>
              <a:stretch>
                <a:fillRect/>
              </a:stretch>
            </p:blipFill>
            <p:spPr>
              <a:xfrm>
                <a:off x="8144960" y="3785360"/>
                <a:ext cx="810000" cy="224280"/>
              </a:xfrm>
              <a:prstGeom prst="rect">
                <a:avLst/>
              </a:prstGeom>
            </p:spPr>
          </p:pic>
        </mc:Fallback>
      </mc:AlternateContent>
    </p:spTree>
    <p:extLst>
      <p:ext uri="{BB962C8B-B14F-4D97-AF65-F5344CB8AC3E}">
        <p14:creationId xmlns:p14="http://schemas.microsoft.com/office/powerpoint/2010/main" val="28899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a:blip r:embed="rId3">
            <a:extLst>
              <a:ext uri="{28A0092B-C50C-407E-A947-70E740481C1C}">
                <a14:useLocalDpi xmlns:a14="http://schemas.microsoft.com/office/drawing/2010/main" val="0"/>
              </a:ext>
            </a:extLst>
          </a:blip>
          <a:srcRect l="33" r="33"/>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
        <p:nvSpPr>
          <p:cNvPr id="6" name="Rectangle 5">
            <a:extLst>
              <a:ext uri="{FF2B5EF4-FFF2-40B4-BE49-F238E27FC236}">
                <a16:creationId xmlns:a16="http://schemas.microsoft.com/office/drawing/2014/main" id="{37EE0DCC-0F97-960D-25E0-D68C308D4F12}"/>
              </a:ext>
            </a:extLst>
          </p:cNvPr>
          <p:cNvSpPr/>
          <p:nvPr/>
        </p:nvSpPr>
        <p:spPr>
          <a:xfrm>
            <a:off x="88900" y="1915428"/>
            <a:ext cx="4406900" cy="1869172"/>
          </a:xfrm>
          <a:prstGeom prst="rect">
            <a:avLst/>
          </a:prstGeom>
          <a:solidFill>
            <a:srgbClr val="D4DA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Enter your User ID and Password to login to your account. </a:t>
            </a:r>
          </a:p>
          <a:p>
            <a:pPr algn="ctr"/>
            <a:endParaRPr lang="en-US" i="1" dirty="0">
              <a:solidFill>
                <a:schemeClr val="tx1"/>
              </a:solidFill>
            </a:endParaRPr>
          </a:p>
          <a:p>
            <a:pPr algn="ctr"/>
            <a:r>
              <a:rPr lang="en-US" i="1" dirty="0">
                <a:solidFill>
                  <a:schemeClr val="tx1"/>
                </a:solidFill>
              </a:rPr>
              <a:t>If you do not have an account, then you will need to register for one.</a:t>
            </a:r>
          </a:p>
          <a:p>
            <a:pPr algn="ctr"/>
            <a:endParaRPr lang="en-US" dirty="0">
              <a:solidFill>
                <a:schemeClr val="tx1"/>
              </a:solidFill>
            </a:endParaRPr>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18A33B6-9177-EAAD-4BBF-2099334BEE95}"/>
              </a:ext>
            </a:extLst>
          </p:cNvPr>
          <p:cNvPicPr>
            <a:picLocks noChangeAspect="1"/>
          </p:cNvPicPr>
          <p:nvPr/>
        </p:nvPicPr>
        <p:blipFill>
          <a:blip r:embed="rId8"/>
          <a:stretch>
            <a:fillRect/>
          </a:stretch>
        </p:blipFill>
        <p:spPr>
          <a:xfrm>
            <a:off x="208280" y="1625781"/>
            <a:ext cx="11775440" cy="3606438"/>
          </a:xfrm>
          <a:prstGeom prst="rect">
            <a:avLst/>
          </a:prstGeom>
        </p:spPr>
      </p:pic>
    </p:spTree>
    <p:extLst>
      <p:ext uri="{BB962C8B-B14F-4D97-AF65-F5344CB8AC3E}">
        <p14:creationId xmlns:p14="http://schemas.microsoft.com/office/powerpoint/2010/main" val="1494668750"/>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2371D01-EEA0-9B00-2571-B9BF6D7518E5}"/>
              </a:ext>
            </a:extLst>
          </p:cNvPr>
          <p:cNvPicPr>
            <a:picLocks noChangeAspect="1"/>
          </p:cNvPicPr>
          <p:nvPr/>
        </p:nvPicPr>
        <p:blipFill>
          <a:blip r:embed="rId8"/>
          <a:stretch>
            <a:fillRect/>
          </a:stretch>
        </p:blipFill>
        <p:spPr>
          <a:xfrm>
            <a:off x="936384" y="1420313"/>
            <a:ext cx="9796758" cy="4514901"/>
          </a:xfrm>
          <a:prstGeom prst="rect">
            <a:avLst/>
          </a:prstGeom>
        </p:spPr>
      </p:pic>
      <p:sp>
        <p:nvSpPr>
          <p:cNvPr id="7" name="Speech Bubble: Rectangle with Corners Rounded 6">
            <a:extLst>
              <a:ext uri="{FF2B5EF4-FFF2-40B4-BE49-F238E27FC236}">
                <a16:creationId xmlns:a16="http://schemas.microsoft.com/office/drawing/2014/main" id="{7D115D5E-8C98-3154-235C-4B829140FA6F}"/>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8" name="Speech Bubble: Rectangle with Corners Rounded 7">
            <a:extLst>
              <a:ext uri="{FF2B5EF4-FFF2-40B4-BE49-F238E27FC236}">
                <a16:creationId xmlns:a16="http://schemas.microsoft.com/office/drawing/2014/main" id="{F5F93559-A3C2-D397-E229-230487997177}"/>
              </a:ext>
            </a:extLst>
          </p:cNvPr>
          <p:cNvSpPr/>
          <p:nvPr/>
        </p:nvSpPr>
        <p:spPr>
          <a:xfrm>
            <a:off x="564896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9" name="Speech Bubble: Rectangle with Corners Rounded 8">
            <a:extLst>
              <a:ext uri="{FF2B5EF4-FFF2-40B4-BE49-F238E27FC236}">
                <a16:creationId xmlns:a16="http://schemas.microsoft.com/office/drawing/2014/main" id="{19E54ECA-1C33-4014-0F7A-CBD32C1A55D0}"/>
              </a:ext>
            </a:extLst>
          </p:cNvPr>
          <p:cNvSpPr/>
          <p:nvPr/>
        </p:nvSpPr>
        <p:spPr>
          <a:xfrm>
            <a:off x="8749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Tree>
    <p:extLst>
      <p:ext uri="{BB962C8B-B14F-4D97-AF65-F5344CB8AC3E}">
        <p14:creationId xmlns:p14="http://schemas.microsoft.com/office/powerpoint/2010/main" val="1779598420"/>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5203604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AED10B2-E09F-9D64-03D1-46F2A7449655}"/>
              </a:ext>
            </a:extLst>
          </p:cNvPr>
          <p:cNvPicPr>
            <a:picLocks noChangeAspect="1"/>
          </p:cNvPicPr>
          <p:nvPr/>
        </p:nvPicPr>
        <p:blipFill>
          <a:blip r:embed="rId8"/>
          <a:stretch>
            <a:fillRect/>
          </a:stretch>
        </p:blipFill>
        <p:spPr>
          <a:xfrm>
            <a:off x="340360" y="1586143"/>
            <a:ext cx="11511280" cy="3382097"/>
          </a:xfrm>
          <a:prstGeom prst="rect">
            <a:avLst/>
          </a:prstGeom>
        </p:spPr>
      </p:pic>
    </p:spTree>
    <p:extLst>
      <p:ext uri="{BB962C8B-B14F-4D97-AF65-F5344CB8AC3E}">
        <p14:creationId xmlns:p14="http://schemas.microsoft.com/office/powerpoint/2010/main" val="1135780894"/>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2342761199"/>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2180EDF1-BD24-9B96-3E5D-F2F517A0A86F}"/>
              </a:ext>
            </a:extLst>
          </p:cNvPr>
          <p:cNvPicPr>
            <a:picLocks noChangeAspect="1"/>
          </p:cNvPicPr>
          <p:nvPr/>
        </p:nvPicPr>
        <p:blipFill>
          <a:blip r:embed="rId8"/>
          <a:stretch>
            <a:fillRect/>
          </a:stretch>
        </p:blipFill>
        <p:spPr>
          <a:xfrm>
            <a:off x="1043940" y="1172992"/>
            <a:ext cx="10104120" cy="4693277"/>
          </a:xfrm>
          <a:prstGeom prst="rect">
            <a:avLst/>
          </a:prstGeom>
        </p:spPr>
      </p:pic>
    </p:spTree>
    <p:extLst>
      <p:ext uri="{BB962C8B-B14F-4D97-AF65-F5344CB8AC3E}">
        <p14:creationId xmlns:p14="http://schemas.microsoft.com/office/powerpoint/2010/main" val="1736011053"/>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D822-17B7-270E-3921-9055ABAEC9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92C3DB-34D6-66FD-91BD-D3D3BAF9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a:extLst>
              <a:ext uri="{FF2B5EF4-FFF2-40B4-BE49-F238E27FC236}">
                <a16:creationId xmlns:a16="http://schemas.microsoft.com/office/drawing/2014/main" id="{8997FEB6-AD36-78D7-D43A-BFB587AD5AB5}"/>
              </a:ext>
            </a:extLst>
          </p:cNvPr>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45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69907490-59FA-26F7-6CAB-E66D2AFAC943}"/>
              </a:ext>
            </a:extLst>
          </p:cNvPr>
          <p:cNvGraphicFramePr>
            <a:graphicFrameLocks noGrp="1"/>
          </p:cNvGraphicFramePr>
          <p:nvPr>
            <p:ph idx="1"/>
            <p:extLst>
              <p:ext uri="{D42A27DB-BD31-4B8C-83A1-F6EECF244321}">
                <p14:modId xmlns:p14="http://schemas.microsoft.com/office/powerpoint/2010/main" val="3435643713"/>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842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90409C-260B-56B6-F097-A31B5799F481}"/>
              </a:ext>
            </a:extLst>
          </p:cNvPr>
          <p:cNvSpPr>
            <a:spLocks noGrp="1"/>
          </p:cNvSpPr>
          <p:nvPr>
            <p:ph type="sldNum" sz="quarter" idx="12"/>
          </p:nvPr>
        </p:nvSpPr>
        <p:spPr/>
        <p:txBody>
          <a:bodyPr/>
          <a:lstStyle/>
          <a:p>
            <a:fld id="{B0C3E88A-0163-48A4-9F34-7D71CA4062C9}" type="slidenum">
              <a:rPr lang="en-US" smtClean="0"/>
              <a:pPr/>
              <a:t>46</a:t>
            </a:fld>
            <a:endParaRPr lang="en-US" dirty="0"/>
          </a:p>
        </p:txBody>
      </p:sp>
      <p:sp>
        <p:nvSpPr>
          <p:cNvPr id="6" name="TextBox 5">
            <a:extLst>
              <a:ext uri="{FF2B5EF4-FFF2-40B4-BE49-F238E27FC236}">
                <a16:creationId xmlns:a16="http://schemas.microsoft.com/office/drawing/2014/main" id="{6CF8540F-9BD2-11E9-0512-CD7221AC8C64}"/>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10A19578-428D-D143-432C-4238450A30B9}"/>
              </a:ext>
            </a:extLst>
          </p:cNvPr>
          <p:cNvPicPr>
            <a:picLocks noChangeAspect="1"/>
          </p:cNvPicPr>
          <p:nvPr/>
        </p:nvPicPr>
        <p:blipFill>
          <a:blip r:embed="rId3"/>
          <a:stretch>
            <a:fillRect/>
          </a:stretch>
        </p:blipFill>
        <p:spPr>
          <a:xfrm>
            <a:off x="413769" y="965264"/>
            <a:ext cx="10646580" cy="5939856"/>
          </a:xfrm>
          <a:prstGeom prst="rect">
            <a:avLst/>
          </a:prstGeom>
        </p:spPr>
      </p:pic>
      <p:sp>
        <p:nvSpPr>
          <p:cNvPr id="11" name="Rectangle: Rounded Corners 10">
            <a:extLst>
              <a:ext uri="{FF2B5EF4-FFF2-40B4-BE49-F238E27FC236}">
                <a16:creationId xmlns:a16="http://schemas.microsoft.com/office/drawing/2014/main" id="{DC81FDC8-DBB1-4ED9-AE4D-E0E2B207CF97}"/>
              </a:ext>
            </a:extLst>
          </p:cNvPr>
          <p:cNvSpPr/>
          <p:nvPr/>
        </p:nvSpPr>
        <p:spPr>
          <a:xfrm>
            <a:off x="437745" y="3988340"/>
            <a:ext cx="466927" cy="43774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867F010-C453-6E88-434B-72909D57836E}"/>
              </a:ext>
            </a:extLst>
          </p:cNvPr>
          <p:cNvSpPr/>
          <p:nvPr/>
        </p:nvSpPr>
        <p:spPr>
          <a:xfrm>
            <a:off x="904672" y="4207212"/>
            <a:ext cx="1215958" cy="2188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0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74CEB2-4DF5-A683-E89A-6E4DACAB0E5E}"/>
              </a:ext>
            </a:extLst>
          </p:cNvPr>
          <p:cNvPicPr>
            <a:picLocks noChangeAspect="1"/>
          </p:cNvPicPr>
          <p:nvPr/>
        </p:nvPicPr>
        <p:blipFill>
          <a:blip r:embed="rId3"/>
          <a:stretch>
            <a:fillRect/>
          </a:stretch>
        </p:blipFill>
        <p:spPr>
          <a:xfrm>
            <a:off x="0" y="1008985"/>
            <a:ext cx="11050621" cy="5849015"/>
          </a:xfrm>
          <a:prstGeom prst="rect">
            <a:avLst/>
          </a:prstGeom>
        </p:spPr>
      </p:pic>
      <p:sp>
        <p:nvSpPr>
          <p:cNvPr id="5" name="Slide Number Placeholder 4">
            <a:extLst>
              <a:ext uri="{FF2B5EF4-FFF2-40B4-BE49-F238E27FC236}">
                <a16:creationId xmlns:a16="http://schemas.microsoft.com/office/drawing/2014/main" id="{0F961AC3-892F-5A5B-3B3E-A4B3969A30A6}"/>
              </a:ext>
            </a:extLst>
          </p:cNvPr>
          <p:cNvSpPr>
            <a:spLocks noGrp="1"/>
          </p:cNvSpPr>
          <p:nvPr>
            <p:ph type="sldNum" sz="quarter" idx="12"/>
          </p:nvPr>
        </p:nvSpPr>
        <p:spPr/>
        <p:txBody>
          <a:bodyPr/>
          <a:lstStyle/>
          <a:p>
            <a:fld id="{B0C3E88A-0163-48A4-9F34-7D71CA4062C9}" type="slidenum">
              <a:rPr lang="en-US" smtClean="0"/>
              <a:pPr/>
              <a:t>47</a:t>
            </a:fld>
            <a:endParaRPr lang="en-US" dirty="0"/>
          </a:p>
        </p:txBody>
      </p:sp>
      <p:sp>
        <p:nvSpPr>
          <p:cNvPr id="6" name="TextBox 5">
            <a:extLst>
              <a:ext uri="{FF2B5EF4-FFF2-40B4-BE49-F238E27FC236}">
                <a16:creationId xmlns:a16="http://schemas.microsoft.com/office/drawing/2014/main" id="{A5BFCA61-5586-29E7-3E93-67A68D0AC732}"/>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sp>
        <p:nvSpPr>
          <p:cNvPr id="10" name="Rectangle: Rounded Corners 9">
            <a:extLst>
              <a:ext uri="{FF2B5EF4-FFF2-40B4-BE49-F238E27FC236}">
                <a16:creationId xmlns:a16="http://schemas.microsoft.com/office/drawing/2014/main" id="{87E3859E-CB65-B670-F598-C56DDB949946}"/>
              </a:ext>
            </a:extLst>
          </p:cNvPr>
          <p:cNvSpPr/>
          <p:nvPr/>
        </p:nvSpPr>
        <p:spPr>
          <a:xfrm>
            <a:off x="2042809" y="2389020"/>
            <a:ext cx="661481" cy="2529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26AF96-EB6B-518E-C708-078D87924F98}"/>
              </a:ext>
            </a:extLst>
          </p:cNvPr>
          <p:cNvSpPr/>
          <p:nvPr/>
        </p:nvSpPr>
        <p:spPr>
          <a:xfrm>
            <a:off x="2237362" y="2811294"/>
            <a:ext cx="1507787" cy="2529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06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2AFD9-17E2-4E1B-943D-DC35DAF84227}"/>
              </a:ext>
            </a:extLst>
          </p:cNvPr>
          <p:cNvSpPr>
            <a:spLocks noGrp="1"/>
          </p:cNvSpPr>
          <p:nvPr>
            <p:ph type="sldNum" sz="quarter" idx="12"/>
          </p:nvPr>
        </p:nvSpPr>
        <p:spPr/>
        <p:txBody>
          <a:bodyPr/>
          <a:lstStyle/>
          <a:p>
            <a:fld id="{B0C3E88A-0163-48A4-9F34-7D71CA4062C9}" type="slidenum">
              <a:rPr lang="en-US" smtClean="0"/>
              <a:pPr/>
              <a:t>48</a:t>
            </a:fld>
            <a:endParaRPr lang="en-US" dirty="0"/>
          </a:p>
        </p:txBody>
      </p:sp>
      <p:sp>
        <p:nvSpPr>
          <p:cNvPr id="6" name="TextBox 5">
            <a:extLst>
              <a:ext uri="{FF2B5EF4-FFF2-40B4-BE49-F238E27FC236}">
                <a16:creationId xmlns:a16="http://schemas.microsoft.com/office/drawing/2014/main" id="{48B25D33-99DB-0284-5694-20331016A3E0}"/>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8" name="Picture 7">
            <a:extLst>
              <a:ext uri="{FF2B5EF4-FFF2-40B4-BE49-F238E27FC236}">
                <a16:creationId xmlns:a16="http://schemas.microsoft.com/office/drawing/2014/main" id="{5CF0451A-A6EA-15D7-AA23-3C918219EF23}"/>
              </a:ext>
            </a:extLst>
          </p:cNvPr>
          <p:cNvPicPr>
            <a:picLocks noChangeAspect="1"/>
          </p:cNvPicPr>
          <p:nvPr/>
        </p:nvPicPr>
        <p:blipFill>
          <a:blip r:embed="rId3"/>
          <a:stretch>
            <a:fillRect/>
          </a:stretch>
        </p:blipFill>
        <p:spPr>
          <a:xfrm>
            <a:off x="0" y="1260624"/>
            <a:ext cx="12192000" cy="4336752"/>
          </a:xfrm>
          <a:prstGeom prst="rect">
            <a:avLst/>
          </a:prstGeom>
        </p:spPr>
      </p:pic>
      <p:sp>
        <p:nvSpPr>
          <p:cNvPr id="9" name="Rectangle: Rounded Corners 8">
            <a:extLst>
              <a:ext uri="{FF2B5EF4-FFF2-40B4-BE49-F238E27FC236}">
                <a16:creationId xmlns:a16="http://schemas.microsoft.com/office/drawing/2014/main" id="{D35D547E-70E1-2C89-D464-1E306636FB02}"/>
              </a:ext>
            </a:extLst>
          </p:cNvPr>
          <p:cNvSpPr/>
          <p:nvPr/>
        </p:nvSpPr>
        <p:spPr>
          <a:xfrm>
            <a:off x="8356060" y="3618688"/>
            <a:ext cx="3589506" cy="35992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5132A3-D3AE-2031-0A0F-E3C61BD1A3CE}"/>
              </a:ext>
            </a:extLst>
          </p:cNvPr>
          <p:cNvPicPr>
            <a:picLocks noChangeAspect="1"/>
          </p:cNvPicPr>
          <p:nvPr/>
        </p:nvPicPr>
        <p:blipFill>
          <a:blip r:embed="rId3"/>
          <a:stretch>
            <a:fillRect/>
          </a:stretch>
        </p:blipFill>
        <p:spPr>
          <a:xfrm>
            <a:off x="0" y="1260624"/>
            <a:ext cx="12192000" cy="4336752"/>
          </a:xfrm>
          <a:prstGeom prst="rect">
            <a:avLst/>
          </a:prstGeom>
        </p:spPr>
      </p:pic>
      <p:pic>
        <p:nvPicPr>
          <p:cNvPr id="13" name="Picture 12">
            <a:extLst>
              <a:ext uri="{FF2B5EF4-FFF2-40B4-BE49-F238E27FC236}">
                <a16:creationId xmlns:a16="http://schemas.microsoft.com/office/drawing/2014/main" id="{C38EBA5B-8DE5-BA58-2BB4-6A2A5BB9D697}"/>
              </a:ext>
            </a:extLst>
          </p:cNvPr>
          <p:cNvPicPr>
            <a:picLocks noChangeAspect="1"/>
          </p:cNvPicPr>
          <p:nvPr/>
        </p:nvPicPr>
        <p:blipFill>
          <a:blip r:embed="rId3"/>
          <a:stretch>
            <a:fillRect/>
          </a:stretch>
        </p:blipFill>
        <p:spPr>
          <a:xfrm>
            <a:off x="0" y="1260624"/>
            <a:ext cx="12192000" cy="4336752"/>
          </a:xfrm>
          <a:prstGeom prst="rect">
            <a:avLst/>
          </a:prstGeom>
        </p:spPr>
      </p:pic>
    </p:spTree>
    <p:extLst>
      <p:ext uri="{BB962C8B-B14F-4D97-AF65-F5344CB8AC3E}">
        <p14:creationId xmlns:p14="http://schemas.microsoft.com/office/powerpoint/2010/main" val="186422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27BD4-C274-9053-E545-D4180D24FF6F}"/>
              </a:ext>
            </a:extLst>
          </p:cNvPr>
          <p:cNvSpPr>
            <a:spLocks noGrp="1"/>
          </p:cNvSpPr>
          <p:nvPr>
            <p:ph type="sldNum" sz="quarter" idx="12"/>
          </p:nvPr>
        </p:nvSpPr>
        <p:spPr/>
        <p:txBody>
          <a:bodyPr/>
          <a:lstStyle/>
          <a:p>
            <a:fld id="{B0C3E88A-0163-48A4-9F34-7D71CA4062C9}" type="slidenum">
              <a:rPr lang="en-US" smtClean="0"/>
              <a:pPr/>
              <a:t>49</a:t>
            </a:fld>
            <a:endParaRPr lang="en-US" dirty="0"/>
          </a:p>
        </p:txBody>
      </p:sp>
      <p:sp>
        <p:nvSpPr>
          <p:cNvPr id="7" name="TextBox 6">
            <a:extLst>
              <a:ext uri="{FF2B5EF4-FFF2-40B4-BE49-F238E27FC236}">
                <a16:creationId xmlns:a16="http://schemas.microsoft.com/office/drawing/2014/main" id="{97BC6E15-AB9D-4E95-4BE9-161F6E8B3ABB}"/>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9" name="Picture 8">
            <a:extLst>
              <a:ext uri="{FF2B5EF4-FFF2-40B4-BE49-F238E27FC236}">
                <a16:creationId xmlns:a16="http://schemas.microsoft.com/office/drawing/2014/main" id="{00CA0ABF-A5F2-0218-EC94-555246072DAB}"/>
              </a:ext>
            </a:extLst>
          </p:cNvPr>
          <p:cNvPicPr>
            <a:picLocks noChangeAspect="1"/>
          </p:cNvPicPr>
          <p:nvPr/>
        </p:nvPicPr>
        <p:blipFill>
          <a:blip r:embed="rId3"/>
          <a:stretch>
            <a:fillRect/>
          </a:stretch>
        </p:blipFill>
        <p:spPr>
          <a:xfrm>
            <a:off x="0" y="1081271"/>
            <a:ext cx="12192000" cy="4695458"/>
          </a:xfrm>
          <a:prstGeom prst="rect">
            <a:avLst/>
          </a:prstGeom>
        </p:spPr>
      </p:pic>
      <p:sp>
        <p:nvSpPr>
          <p:cNvPr id="10" name="Rectangle: Rounded Corners 9">
            <a:extLst>
              <a:ext uri="{FF2B5EF4-FFF2-40B4-BE49-F238E27FC236}">
                <a16:creationId xmlns:a16="http://schemas.microsoft.com/office/drawing/2014/main" id="{2DBA1A4F-5B26-1D60-E94E-6E4D3F28A72D}"/>
              </a:ext>
            </a:extLst>
          </p:cNvPr>
          <p:cNvSpPr/>
          <p:nvPr/>
        </p:nvSpPr>
        <p:spPr>
          <a:xfrm>
            <a:off x="2840476" y="4435813"/>
            <a:ext cx="2237361" cy="17509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A72D341-9FDF-6DC6-1147-8AB85A7E7C64}"/>
              </a:ext>
            </a:extLst>
          </p:cNvPr>
          <p:cNvSpPr/>
          <p:nvPr/>
        </p:nvSpPr>
        <p:spPr>
          <a:xfrm>
            <a:off x="8287966" y="3336587"/>
            <a:ext cx="3589506" cy="35019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B31416-4159-ABAA-44D7-CDB6E35061B4}"/>
              </a:ext>
            </a:extLst>
          </p:cNvPr>
          <p:cNvSpPr/>
          <p:nvPr/>
        </p:nvSpPr>
        <p:spPr>
          <a:xfrm>
            <a:off x="4893013" y="3978613"/>
            <a:ext cx="184824" cy="27237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2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E3101-C23F-9E7D-E736-404F4264E145}"/>
              </a:ext>
            </a:extLst>
          </p:cNvPr>
          <p:cNvPicPr>
            <a:picLocks noChangeAspect="1"/>
          </p:cNvPicPr>
          <p:nvPr/>
        </p:nvPicPr>
        <p:blipFill>
          <a:blip r:embed="rId3"/>
          <a:stretch>
            <a:fillRect/>
          </a:stretch>
        </p:blipFill>
        <p:spPr>
          <a:xfrm>
            <a:off x="69575" y="136879"/>
            <a:ext cx="10456305" cy="5829299"/>
          </a:xfrm>
          <a:prstGeom prst="rect">
            <a:avLst/>
          </a:prstGeom>
        </p:spPr>
      </p:pic>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sp>
        <p:nvSpPr>
          <p:cNvPr id="7" name="Rectangle 6">
            <a:extLst>
              <a:ext uri="{FF2B5EF4-FFF2-40B4-BE49-F238E27FC236}">
                <a16:creationId xmlns:a16="http://schemas.microsoft.com/office/drawing/2014/main" id="{DF7C7CD4-3D2D-95CC-5D41-BB93D98630D8}"/>
              </a:ext>
            </a:extLst>
          </p:cNvPr>
          <p:cNvSpPr/>
          <p:nvPr/>
        </p:nvSpPr>
        <p:spPr>
          <a:xfrm>
            <a:off x="69575" y="114301"/>
            <a:ext cx="387626" cy="58292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2CE4FF-309C-F9AA-9355-431CAAE7224E}"/>
              </a:ext>
            </a:extLst>
          </p:cNvPr>
          <p:cNvSpPr/>
          <p:nvPr/>
        </p:nvSpPr>
        <p:spPr>
          <a:xfrm>
            <a:off x="9147683" y="200011"/>
            <a:ext cx="1378197" cy="38113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0AD3F-D2FB-E261-95C0-0A2AE4BE3551}"/>
              </a:ext>
            </a:extLst>
          </p:cNvPr>
          <p:cNvSpPr>
            <a:spLocks noGrp="1"/>
          </p:cNvSpPr>
          <p:nvPr>
            <p:ph type="sldNum" sz="quarter" idx="12"/>
          </p:nvPr>
        </p:nvSpPr>
        <p:spPr/>
        <p:txBody>
          <a:bodyPr/>
          <a:lstStyle/>
          <a:p>
            <a:fld id="{B0C3E88A-0163-48A4-9F34-7D71CA4062C9}" type="slidenum">
              <a:rPr lang="en-US" smtClean="0"/>
              <a:pPr/>
              <a:t>50</a:t>
            </a:fld>
            <a:endParaRPr lang="en-US" dirty="0"/>
          </a:p>
        </p:txBody>
      </p:sp>
      <p:sp>
        <p:nvSpPr>
          <p:cNvPr id="6" name="TextBox 5">
            <a:extLst>
              <a:ext uri="{FF2B5EF4-FFF2-40B4-BE49-F238E27FC236}">
                <a16:creationId xmlns:a16="http://schemas.microsoft.com/office/drawing/2014/main" id="{C40A5E60-46F1-4F88-8F6F-3B61A5BCA2BF}"/>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7FADABCA-5421-629F-F056-9AF5AB36096F}"/>
              </a:ext>
            </a:extLst>
          </p:cNvPr>
          <p:cNvPicPr>
            <a:picLocks noChangeAspect="1"/>
          </p:cNvPicPr>
          <p:nvPr/>
        </p:nvPicPr>
        <p:blipFill>
          <a:blip r:embed="rId3"/>
          <a:stretch>
            <a:fillRect/>
          </a:stretch>
        </p:blipFill>
        <p:spPr>
          <a:xfrm>
            <a:off x="0" y="1086713"/>
            <a:ext cx="11050621" cy="5771287"/>
          </a:xfrm>
          <a:prstGeom prst="rect">
            <a:avLst/>
          </a:prstGeom>
        </p:spPr>
      </p:pic>
      <p:sp>
        <p:nvSpPr>
          <p:cNvPr id="11" name="Rectangle: Rounded Corners 10">
            <a:extLst>
              <a:ext uri="{FF2B5EF4-FFF2-40B4-BE49-F238E27FC236}">
                <a16:creationId xmlns:a16="http://schemas.microsoft.com/office/drawing/2014/main" id="{5E5C78B9-9369-A820-D57A-EFC9EC1173C2}"/>
              </a:ext>
            </a:extLst>
          </p:cNvPr>
          <p:cNvSpPr/>
          <p:nvPr/>
        </p:nvSpPr>
        <p:spPr>
          <a:xfrm>
            <a:off x="2558374" y="4659549"/>
            <a:ext cx="20330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88C4E4F-D202-B417-4F36-3A6D5691D6E9}"/>
              </a:ext>
            </a:extLst>
          </p:cNvPr>
          <p:cNvSpPr/>
          <p:nvPr/>
        </p:nvSpPr>
        <p:spPr>
          <a:xfrm>
            <a:off x="2558374" y="5508640"/>
            <a:ext cx="20330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87EDD2D-5D6F-2522-ECB6-4659830FCA25}"/>
              </a:ext>
            </a:extLst>
          </p:cNvPr>
          <p:cNvSpPr/>
          <p:nvPr/>
        </p:nvSpPr>
        <p:spPr>
          <a:xfrm>
            <a:off x="7519481" y="3249038"/>
            <a:ext cx="3210128" cy="27237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483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D31B0-375B-8D86-CD79-2551D16FD22A}"/>
              </a:ext>
            </a:extLst>
          </p:cNvPr>
          <p:cNvPicPr>
            <a:picLocks noChangeAspect="1"/>
          </p:cNvPicPr>
          <p:nvPr/>
        </p:nvPicPr>
        <p:blipFill>
          <a:blip r:embed="rId3"/>
          <a:stretch>
            <a:fillRect/>
          </a:stretch>
        </p:blipFill>
        <p:spPr>
          <a:xfrm>
            <a:off x="0" y="963038"/>
            <a:ext cx="11070077" cy="5894962"/>
          </a:xfrm>
          <a:prstGeom prst="rect">
            <a:avLst/>
          </a:prstGeom>
        </p:spPr>
      </p:pic>
      <p:sp>
        <p:nvSpPr>
          <p:cNvPr id="5" name="Slide Number Placeholder 4">
            <a:extLst>
              <a:ext uri="{FF2B5EF4-FFF2-40B4-BE49-F238E27FC236}">
                <a16:creationId xmlns:a16="http://schemas.microsoft.com/office/drawing/2014/main" id="{6BBB943F-14ED-ABDA-C9D0-85858AA68BD0}"/>
              </a:ext>
            </a:extLst>
          </p:cNvPr>
          <p:cNvSpPr>
            <a:spLocks noGrp="1"/>
          </p:cNvSpPr>
          <p:nvPr>
            <p:ph type="sldNum" sz="quarter" idx="12"/>
          </p:nvPr>
        </p:nvSpPr>
        <p:spPr/>
        <p:txBody>
          <a:bodyPr/>
          <a:lstStyle/>
          <a:p>
            <a:fld id="{B0C3E88A-0163-48A4-9F34-7D71CA4062C9}" type="slidenum">
              <a:rPr lang="en-US" smtClean="0"/>
              <a:pPr/>
              <a:t>51</a:t>
            </a:fld>
            <a:endParaRPr lang="en-US" dirty="0"/>
          </a:p>
        </p:txBody>
      </p:sp>
      <p:sp>
        <p:nvSpPr>
          <p:cNvPr id="7" name="TextBox 6">
            <a:extLst>
              <a:ext uri="{FF2B5EF4-FFF2-40B4-BE49-F238E27FC236}">
                <a16:creationId xmlns:a16="http://schemas.microsoft.com/office/drawing/2014/main" id="{2901D672-0437-6FB8-9EB8-3E399508B96C}"/>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sp>
        <p:nvSpPr>
          <p:cNvPr id="10" name="Rectangle: Rounded Corners 9">
            <a:extLst>
              <a:ext uri="{FF2B5EF4-FFF2-40B4-BE49-F238E27FC236}">
                <a16:creationId xmlns:a16="http://schemas.microsoft.com/office/drawing/2014/main" id="{AE5A9024-F874-9E9D-19B2-AE4EF62F72B0}"/>
              </a:ext>
            </a:extLst>
          </p:cNvPr>
          <p:cNvSpPr/>
          <p:nvPr/>
        </p:nvSpPr>
        <p:spPr>
          <a:xfrm>
            <a:off x="0" y="2169267"/>
            <a:ext cx="515566" cy="423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3A593-BB0C-B69E-F1F0-D4ABB48EED8B}"/>
              </a:ext>
            </a:extLst>
          </p:cNvPr>
          <p:cNvSpPr/>
          <p:nvPr/>
        </p:nvSpPr>
        <p:spPr>
          <a:xfrm>
            <a:off x="515566" y="2412460"/>
            <a:ext cx="1293779" cy="26044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B5C1468-EA0D-2584-4877-3BF1CEB47FAF}"/>
              </a:ext>
            </a:extLst>
          </p:cNvPr>
          <p:cNvSpPr/>
          <p:nvPr/>
        </p:nvSpPr>
        <p:spPr>
          <a:xfrm>
            <a:off x="7636213" y="3073940"/>
            <a:ext cx="1478604" cy="35506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E5D4269-59DE-0756-3C15-C0A4D5A74DC7}"/>
              </a:ext>
            </a:extLst>
          </p:cNvPr>
          <p:cNvSpPr/>
          <p:nvPr/>
        </p:nvSpPr>
        <p:spPr>
          <a:xfrm>
            <a:off x="10087583" y="4766553"/>
            <a:ext cx="622570"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7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689EC7-A915-E545-8831-964CE7DFC2A5}"/>
              </a:ext>
            </a:extLst>
          </p:cNvPr>
          <p:cNvSpPr>
            <a:spLocks noGrp="1"/>
          </p:cNvSpPr>
          <p:nvPr>
            <p:ph type="sldNum" sz="quarter" idx="12"/>
          </p:nvPr>
        </p:nvSpPr>
        <p:spPr/>
        <p:txBody>
          <a:bodyPr/>
          <a:lstStyle/>
          <a:p>
            <a:fld id="{B0C3E88A-0163-48A4-9F34-7D71CA4062C9}" type="slidenum">
              <a:rPr lang="en-US" smtClean="0"/>
              <a:pPr/>
              <a:t>52</a:t>
            </a:fld>
            <a:endParaRPr lang="en-US" dirty="0"/>
          </a:p>
        </p:txBody>
      </p:sp>
      <p:sp>
        <p:nvSpPr>
          <p:cNvPr id="6" name="TextBox 5">
            <a:extLst>
              <a:ext uri="{FF2B5EF4-FFF2-40B4-BE49-F238E27FC236}">
                <a16:creationId xmlns:a16="http://schemas.microsoft.com/office/drawing/2014/main" id="{DC188777-010F-3D1F-B206-F97CE45B73ED}"/>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pic>
        <p:nvPicPr>
          <p:cNvPr id="8" name="Picture 7">
            <a:extLst>
              <a:ext uri="{FF2B5EF4-FFF2-40B4-BE49-F238E27FC236}">
                <a16:creationId xmlns:a16="http://schemas.microsoft.com/office/drawing/2014/main" id="{E54C96BD-F726-934E-2961-1DBCB55C54B2}"/>
              </a:ext>
            </a:extLst>
          </p:cNvPr>
          <p:cNvPicPr>
            <a:picLocks noChangeAspect="1"/>
          </p:cNvPicPr>
          <p:nvPr/>
        </p:nvPicPr>
        <p:blipFill>
          <a:blip r:embed="rId3"/>
          <a:stretch>
            <a:fillRect/>
          </a:stretch>
        </p:blipFill>
        <p:spPr>
          <a:xfrm>
            <a:off x="0" y="871693"/>
            <a:ext cx="12192000" cy="5114613"/>
          </a:xfrm>
          <a:prstGeom prst="rect">
            <a:avLst/>
          </a:prstGeom>
        </p:spPr>
      </p:pic>
      <p:sp>
        <p:nvSpPr>
          <p:cNvPr id="9" name="Rectangle: Rounded Corners 8">
            <a:extLst>
              <a:ext uri="{FF2B5EF4-FFF2-40B4-BE49-F238E27FC236}">
                <a16:creationId xmlns:a16="http://schemas.microsoft.com/office/drawing/2014/main" id="{BE19DAE7-0033-92C9-E6B6-C61B9C071DE4}"/>
              </a:ext>
            </a:extLst>
          </p:cNvPr>
          <p:cNvSpPr/>
          <p:nvPr/>
        </p:nvSpPr>
        <p:spPr>
          <a:xfrm>
            <a:off x="2762655" y="2402732"/>
            <a:ext cx="612843"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2B5B610-B97C-D355-1DBD-722A4E5E3E83}"/>
              </a:ext>
            </a:extLst>
          </p:cNvPr>
          <p:cNvSpPr/>
          <p:nvPr/>
        </p:nvSpPr>
        <p:spPr>
          <a:xfrm>
            <a:off x="826851" y="2821020"/>
            <a:ext cx="1196502" cy="4961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3249FD8-4C64-C148-7560-418BC2FA682B}"/>
              </a:ext>
            </a:extLst>
          </p:cNvPr>
          <p:cNvSpPr/>
          <p:nvPr/>
        </p:nvSpPr>
        <p:spPr>
          <a:xfrm>
            <a:off x="2130357" y="2801565"/>
            <a:ext cx="1410511" cy="51556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465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53</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72717848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54</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365789" cy="4305384"/>
          </a:xfrm>
        </p:spPr>
        <p:txBody>
          <a:bodyPr>
            <a:normAutofit/>
          </a:bodyPr>
          <a:lstStyle/>
          <a:p>
            <a:pPr marL="457200" indent="-457200">
              <a:buFont typeface="Arial" panose="020B0604020202020204" pitchFamily="34" charset="0"/>
              <a:buChar char="•"/>
            </a:pPr>
            <a:r>
              <a:rPr lang="en-US" sz="2400" dirty="0"/>
              <a:t>Partner Roles: 1 Admin per partner, can have multiple All Access and View Only </a:t>
            </a:r>
          </a:p>
          <a:p>
            <a:endParaRPr lang="en-US" sz="24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If you are an Admin and want to add access, click the Add Team Member… action button</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55</a:t>
            </a:fld>
            <a:endParaRPr lang="en-US" dirty="0"/>
          </a:p>
        </p:txBody>
      </p:sp>
      <p:pic>
        <p:nvPicPr>
          <p:cNvPr id="10" name="Picture 9">
            <a:extLst>
              <a:ext uri="{FF2B5EF4-FFF2-40B4-BE49-F238E27FC236}">
                <a16:creationId xmlns:a16="http://schemas.microsoft.com/office/drawing/2014/main" id="{2DC4F8F6-C8B0-9B00-7C5C-8B7A6B8C70B8}"/>
              </a:ext>
            </a:extLst>
          </p:cNvPr>
          <p:cNvPicPr>
            <a:picLocks noChangeAspect="1"/>
          </p:cNvPicPr>
          <p:nvPr/>
        </p:nvPicPr>
        <p:blipFill>
          <a:blip r:embed="rId3"/>
          <a:stretch>
            <a:fillRect/>
          </a:stretch>
        </p:blipFill>
        <p:spPr>
          <a:xfrm>
            <a:off x="8789062" y="1080557"/>
            <a:ext cx="2304762" cy="590476"/>
          </a:xfrm>
          <a:prstGeom prst="rect">
            <a:avLst/>
          </a:prstGeom>
        </p:spPr>
      </p:pic>
      <p:pic>
        <p:nvPicPr>
          <p:cNvPr id="6" name="Picture 5">
            <a:extLst>
              <a:ext uri="{FF2B5EF4-FFF2-40B4-BE49-F238E27FC236}">
                <a16:creationId xmlns:a16="http://schemas.microsoft.com/office/drawing/2014/main" id="{184A82B4-D1E0-51F6-3E2A-DFDA90C19E03}"/>
              </a:ext>
            </a:extLst>
          </p:cNvPr>
          <p:cNvPicPr>
            <a:picLocks noChangeAspect="1"/>
          </p:cNvPicPr>
          <p:nvPr/>
        </p:nvPicPr>
        <p:blipFill>
          <a:blip r:embed="rId4"/>
          <a:stretch>
            <a:fillRect/>
          </a:stretch>
        </p:blipFill>
        <p:spPr>
          <a:xfrm>
            <a:off x="8395041" y="1919452"/>
            <a:ext cx="3384709" cy="3312948"/>
          </a:xfrm>
          <a:prstGeom prst="rect">
            <a:avLst/>
          </a:prstGeom>
        </p:spPr>
      </p:pic>
      <p:sp>
        <p:nvSpPr>
          <p:cNvPr id="7" name="Rectangle: Rounded Corners 6">
            <a:extLst>
              <a:ext uri="{FF2B5EF4-FFF2-40B4-BE49-F238E27FC236}">
                <a16:creationId xmlns:a16="http://schemas.microsoft.com/office/drawing/2014/main" id="{33F3BE85-E89A-46C4-3651-5987CC9B227E}"/>
              </a:ext>
            </a:extLst>
          </p:cNvPr>
          <p:cNvSpPr/>
          <p:nvPr/>
        </p:nvSpPr>
        <p:spPr>
          <a:xfrm>
            <a:off x="10846965" y="4953000"/>
            <a:ext cx="842394" cy="27940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547100" y="4895081"/>
            <a:ext cx="1600200" cy="33731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A180-F28A-4B45-1540-53D86C399A9A}"/>
              </a:ext>
            </a:extLst>
          </p:cNvPr>
          <p:cNvSpPr>
            <a:spLocks noGrp="1"/>
          </p:cNvSpPr>
          <p:nvPr>
            <p:ph type="title"/>
          </p:nvPr>
        </p:nvSpPr>
        <p:spPr>
          <a:xfrm>
            <a:off x="440636" y="295551"/>
            <a:ext cx="6972300" cy="650875"/>
          </a:xfrm>
        </p:spPr>
        <p:txBody>
          <a:bodyPr/>
          <a:lstStyle/>
          <a:p>
            <a:pPr algn="ctr"/>
            <a:r>
              <a:rPr lang="en-US" dirty="0"/>
              <a:t>My IMRF Team</a:t>
            </a:r>
          </a:p>
        </p:txBody>
      </p:sp>
      <p:sp>
        <p:nvSpPr>
          <p:cNvPr id="3" name="Content Placeholder 2">
            <a:extLst>
              <a:ext uri="{FF2B5EF4-FFF2-40B4-BE49-F238E27FC236}">
                <a16:creationId xmlns:a16="http://schemas.microsoft.com/office/drawing/2014/main" id="{23352CAC-81C2-C54C-5E27-42C123B03FF8}"/>
              </a:ext>
            </a:extLst>
          </p:cNvPr>
          <p:cNvSpPr>
            <a:spLocks noGrp="1"/>
          </p:cNvSpPr>
          <p:nvPr>
            <p:ph idx="1"/>
          </p:nvPr>
        </p:nvSpPr>
        <p:spPr>
          <a:xfrm>
            <a:off x="721294" y="1495818"/>
            <a:ext cx="6972301" cy="4015946"/>
          </a:xfrm>
        </p:spPr>
        <p:txBody>
          <a:bodyPr>
            <a:normAutofit/>
          </a:bodyPr>
          <a:lstStyle/>
          <a:p>
            <a:pPr marL="457200" indent="-457200">
              <a:buFont typeface="Arial" panose="020B0604020202020204" pitchFamily="34" charset="0"/>
              <a:buChar char="•"/>
            </a:pPr>
            <a:r>
              <a:rPr lang="en-US" sz="2400" dirty="0"/>
              <a:t>Find your IMRF Employer Representative in this widget</a:t>
            </a:r>
          </a:p>
          <a:p>
            <a:endParaRPr lang="en-US" sz="2400" dirty="0"/>
          </a:p>
          <a:p>
            <a:pPr marL="457200" indent="-457200">
              <a:buFont typeface="Arial" panose="020B0604020202020204" pitchFamily="34" charset="0"/>
              <a:buChar char="•"/>
            </a:pPr>
            <a:r>
              <a:rPr lang="en-US" sz="2400" dirty="0"/>
              <a:t>Basic IMRF contact information will also be provided: employer-only phone number (1-800-728-7971) and our business address.</a:t>
            </a:r>
          </a:p>
        </p:txBody>
      </p:sp>
      <p:sp>
        <p:nvSpPr>
          <p:cNvPr id="5" name="Slide Number Placeholder 4">
            <a:extLst>
              <a:ext uri="{FF2B5EF4-FFF2-40B4-BE49-F238E27FC236}">
                <a16:creationId xmlns:a16="http://schemas.microsoft.com/office/drawing/2014/main" id="{D46B3CED-6DA0-942A-AF5A-BF9DF4007CBE}"/>
              </a:ext>
            </a:extLst>
          </p:cNvPr>
          <p:cNvSpPr>
            <a:spLocks noGrp="1"/>
          </p:cNvSpPr>
          <p:nvPr>
            <p:ph type="sldNum" sz="quarter" idx="12"/>
          </p:nvPr>
        </p:nvSpPr>
        <p:spPr/>
        <p:txBody>
          <a:bodyPr/>
          <a:lstStyle/>
          <a:p>
            <a:fld id="{B0C3E88A-0163-48A4-9F34-7D71CA4062C9}" type="slidenum">
              <a:rPr lang="en-US" smtClean="0"/>
              <a:pPr/>
              <a:t>56</a:t>
            </a:fld>
            <a:endParaRPr lang="en-US" dirty="0"/>
          </a:p>
        </p:txBody>
      </p:sp>
      <p:pic>
        <p:nvPicPr>
          <p:cNvPr id="7" name="Picture 6">
            <a:extLst>
              <a:ext uri="{FF2B5EF4-FFF2-40B4-BE49-F238E27FC236}">
                <a16:creationId xmlns:a16="http://schemas.microsoft.com/office/drawing/2014/main" id="{9FC4C196-3D0A-1B56-651C-2CB165C36E88}"/>
              </a:ext>
            </a:extLst>
          </p:cNvPr>
          <p:cNvPicPr>
            <a:picLocks noChangeAspect="1"/>
          </p:cNvPicPr>
          <p:nvPr/>
        </p:nvPicPr>
        <p:blipFill>
          <a:blip r:embed="rId3"/>
          <a:stretch>
            <a:fillRect/>
          </a:stretch>
        </p:blipFill>
        <p:spPr>
          <a:xfrm>
            <a:off x="8178291" y="1495818"/>
            <a:ext cx="3745978" cy="3861437"/>
          </a:xfrm>
          <a:prstGeom prst="rect">
            <a:avLst/>
          </a:prstGeom>
          <a:ln>
            <a:solidFill>
              <a:schemeClr val="tx1"/>
            </a:solidFill>
          </a:ln>
        </p:spPr>
      </p:pic>
    </p:spTree>
    <p:extLst>
      <p:ext uri="{BB962C8B-B14F-4D97-AF65-F5344CB8AC3E}">
        <p14:creationId xmlns:p14="http://schemas.microsoft.com/office/powerpoint/2010/main" val="2952872304"/>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57</a:t>
            </a:fld>
            <a:endParaRPr lang="en-US" dirty="0"/>
          </a:p>
        </p:txBody>
      </p:sp>
      <p:pic>
        <p:nvPicPr>
          <p:cNvPr id="15" name="Picture 14">
            <a:extLst>
              <a:ext uri="{FF2B5EF4-FFF2-40B4-BE49-F238E27FC236}">
                <a16:creationId xmlns:a16="http://schemas.microsoft.com/office/drawing/2014/main" id="{3F79C59E-3BD5-919D-9BAE-C175D9FE9F30}"/>
              </a:ext>
            </a:extLst>
          </p:cNvPr>
          <p:cNvPicPr>
            <a:picLocks noChangeAspect="1"/>
          </p:cNvPicPr>
          <p:nvPr/>
        </p:nvPicPr>
        <p:blipFill>
          <a:blip r:embed="rId3"/>
          <a:stretch>
            <a:fillRect/>
          </a:stretch>
        </p:blipFill>
        <p:spPr>
          <a:xfrm>
            <a:off x="8514073" y="1690688"/>
            <a:ext cx="3095599" cy="961979"/>
          </a:xfrm>
          <a:prstGeom prst="rect">
            <a:avLst/>
          </a:prstGeom>
          <a:ln>
            <a:solidFill>
              <a:schemeClr val="tx1"/>
            </a:solidFill>
          </a:ln>
        </p:spPr>
      </p:pic>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4"/>
          <a:stretch>
            <a:fillRect/>
          </a:stretch>
        </p:blipFill>
        <p:spPr>
          <a:xfrm>
            <a:off x="8202194" y="4001294"/>
            <a:ext cx="3892353" cy="852299"/>
          </a:xfrm>
          <a:prstGeom prst="rect">
            <a:avLst/>
          </a:prstGeom>
          <a:ln>
            <a:solidFill>
              <a:schemeClr val="tx1"/>
            </a:solidFill>
          </a:ln>
        </p:spPr>
      </p:pic>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58</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pre-recorded on-demand PowerPoint presentations or to sign up for a webinar, click Learning Center.</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59</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pic>
        <p:nvPicPr>
          <p:cNvPr id="8" name="Picture 7">
            <a:extLst>
              <a:ext uri="{FF2B5EF4-FFF2-40B4-BE49-F238E27FC236}">
                <a16:creationId xmlns:a16="http://schemas.microsoft.com/office/drawing/2014/main" id="{5E6E040D-8FA0-A1A0-72E5-9784477D25DC}"/>
              </a:ext>
            </a:extLst>
          </p:cNvPr>
          <p:cNvPicPr>
            <a:picLocks noChangeAspect="1"/>
          </p:cNvPicPr>
          <p:nvPr/>
        </p:nvPicPr>
        <p:blipFill>
          <a:blip r:embed="rId3"/>
          <a:stretch>
            <a:fillRect/>
          </a:stretch>
        </p:blipFill>
        <p:spPr>
          <a:xfrm>
            <a:off x="6372806" y="1250840"/>
            <a:ext cx="4106351" cy="4106351"/>
          </a:xfrm>
          <a:prstGeom prst="rect">
            <a:avLst/>
          </a:prstGeom>
        </p:spPr>
      </p:pic>
      <p:sp>
        <p:nvSpPr>
          <p:cNvPr id="4" name="Rectangle: Rounded Corners 3">
            <a:extLst>
              <a:ext uri="{FF2B5EF4-FFF2-40B4-BE49-F238E27FC236}">
                <a16:creationId xmlns:a16="http://schemas.microsoft.com/office/drawing/2014/main" id="{BE7E6691-A5DC-2482-B2CA-05FBBEEE7D6B}"/>
              </a:ext>
            </a:extLst>
          </p:cNvPr>
          <p:cNvSpPr/>
          <p:nvPr/>
        </p:nvSpPr>
        <p:spPr>
          <a:xfrm>
            <a:off x="9798756" y="1399822"/>
            <a:ext cx="541866" cy="2908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335745" y="253150"/>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919438" y="1225964"/>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Receive a response within 48 hours</a:t>
            </a:r>
          </a:p>
          <a:p>
            <a:endParaRPr lang="en-US" sz="8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7" name="Picture 6">
            <a:extLst>
              <a:ext uri="{FF2B5EF4-FFF2-40B4-BE49-F238E27FC236}">
                <a16:creationId xmlns:a16="http://schemas.microsoft.com/office/drawing/2014/main" id="{5830A4B7-DC1E-2EB8-0F8F-2F478A921A4F}"/>
              </a:ext>
            </a:extLst>
          </p:cNvPr>
          <p:cNvPicPr>
            <a:picLocks noChangeAspect="1"/>
          </p:cNvPicPr>
          <p:nvPr/>
        </p:nvPicPr>
        <p:blipFill>
          <a:blip r:embed="rId3"/>
          <a:stretch>
            <a:fillRect/>
          </a:stretch>
        </p:blipFill>
        <p:spPr>
          <a:xfrm>
            <a:off x="8264702" y="888149"/>
            <a:ext cx="3697449" cy="3686606"/>
          </a:xfrm>
          <a:prstGeom prst="rect">
            <a:avLst/>
          </a:prstGeom>
          <a:ln>
            <a:solidFill>
              <a:schemeClr val="tx1"/>
            </a:solidFill>
          </a:ln>
        </p:spPr>
      </p:pic>
      <p:pic>
        <p:nvPicPr>
          <p:cNvPr id="9" name="Picture 8">
            <a:extLst>
              <a:ext uri="{FF2B5EF4-FFF2-40B4-BE49-F238E27FC236}">
                <a16:creationId xmlns:a16="http://schemas.microsoft.com/office/drawing/2014/main" id="{8B3E43E9-2AF9-04F0-6880-E0C92C2C2D3C}"/>
              </a:ext>
            </a:extLst>
          </p:cNvPr>
          <p:cNvPicPr>
            <a:picLocks noChangeAspect="1"/>
          </p:cNvPicPr>
          <p:nvPr/>
        </p:nvPicPr>
        <p:blipFill>
          <a:blip r:embed="rId4"/>
          <a:stretch>
            <a:fillRect/>
          </a:stretch>
        </p:blipFill>
        <p:spPr>
          <a:xfrm>
            <a:off x="8264701" y="4852612"/>
            <a:ext cx="3697449" cy="774833"/>
          </a:xfrm>
          <a:prstGeom prst="rect">
            <a:avLst/>
          </a:prstGeom>
          <a:ln>
            <a:solidFill>
              <a:schemeClr val="tx1"/>
            </a:solidFill>
          </a:ln>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324878"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621891" y="1133171"/>
            <a:ext cx="7016575" cy="4591657"/>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 </a:t>
            </a:r>
          </a:p>
          <a:p>
            <a:pPr marL="1143000" lvl="1" indent="-457200">
              <a:buFont typeface="Arial" panose="020B0604020202020204" pitchFamily="34" charset="0"/>
              <a:buChar char="•"/>
            </a:pPr>
            <a:r>
              <a:rPr lang="en-US" sz="1800" dirty="0">
                <a:solidFill>
                  <a:srgbClr val="002060"/>
                </a:solidFill>
              </a:rPr>
              <a:t>no documents will show for Doyle Rowe Ltd.</a:t>
            </a:r>
          </a:p>
          <a:p>
            <a:pPr marL="457200" indent="-457200">
              <a:buFont typeface="Arial" panose="020B0604020202020204" pitchFamily="34" charset="0"/>
              <a:buChar char="•"/>
            </a:pPr>
            <a:endParaRPr lang="en-US" sz="700" dirty="0"/>
          </a:p>
          <a:p>
            <a:pPr marL="457200" indent="-457200">
              <a:buFont typeface="Arial" panose="020B0604020202020204" pitchFamily="34" charset="0"/>
              <a:buChar char="•"/>
            </a:pPr>
            <a:r>
              <a:rPr lang="en-US" sz="2400" dirty="0"/>
              <a:t>Reports is where you find the updated </a:t>
            </a:r>
          </a:p>
          <a:p>
            <a:pPr marL="1143000" lvl="1" indent="-457200">
              <a:buFont typeface="Arial" panose="020B0604020202020204" pitchFamily="34" charset="0"/>
              <a:buChar char="•"/>
            </a:pPr>
            <a:r>
              <a:rPr lang="en-US" sz="2000" dirty="0">
                <a:solidFill>
                  <a:srgbClr val="002060"/>
                </a:solidFill>
              </a:rPr>
              <a:t>Monthly Deduction Summary by Vendor report </a:t>
            </a:r>
          </a:p>
          <a:p>
            <a:pPr marL="1143000" lvl="1" indent="-457200">
              <a:buFont typeface="Arial" panose="020B0604020202020204" pitchFamily="34" charset="0"/>
              <a:buChar char="•"/>
            </a:pPr>
            <a:r>
              <a:rPr lang="en-US" sz="2000" dirty="0">
                <a:solidFill>
                  <a:srgbClr val="002060"/>
                </a:solidFill>
              </a:rPr>
              <a:t>Newly Suspended or Deceased Pensioners report</a:t>
            </a:r>
          </a:p>
          <a:p>
            <a:pPr marL="1143000" lvl="1" indent="-457200">
              <a:buFont typeface="Arial" panose="020B0604020202020204" pitchFamily="34" charset="0"/>
              <a:buChar char="•"/>
            </a:pPr>
            <a:endParaRPr lang="en-US" sz="700" dirty="0">
              <a:solidFill>
                <a:srgbClr val="002060"/>
              </a:solidFill>
            </a:endParaRPr>
          </a:p>
          <a:p>
            <a:pPr marL="457200" indent="-457200">
              <a:buFont typeface="Arial" panose="020B0604020202020204" pitchFamily="34" charset="0"/>
              <a:buChar char="•"/>
            </a:pPr>
            <a:r>
              <a:rPr lang="en-US" sz="2400" dirty="0"/>
              <a:t>Click View All or Reports to select the report</a:t>
            </a:r>
          </a:p>
          <a:p>
            <a:pPr marL="457200" indent="-457200">
              <a:buFont typeface="Arial" panose="020B0604020202020204" pitchFamily="34" charset="0"/>
              <a:buChar char="•"/>
            </a:pPr>
            <a:endParaRPr lang="en-US" sz="700" dirty="0"/>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3"/>
          <a:stretch>
            <a:fillRect/>
          </a:stretch>
        </p:blipFill>
        <p:spPr>
          <a:xfrm>
            <a:off x="9049201" y="4662366"/>
            <a:ext cx="2520908" cy="705855"/>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4"/>
          <a:stretch>
            <a:fillRect/>
          </a:stretch>
        </p:blipFill>
        <p:spPr>
          <a:xfrm>
            <a:off x="8510857" y="1016000"/>
            <a:ext cx="3356265" cy="3364089"/>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597899" y="2004132"/>
            <a:ext cx="790071" cy="25580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0899287" y="2004132"/>
            <a:ext cx="790072" cy="3439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360262"/>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CA0CE7-C2C9-A0D0-06C3-7077A601989F}"/>
              </a:ext>
            </a:extLst>
          </p:cNvPr>
          <p:cNvPicPr>
            <a:picLocks noChangeAspect="1"/>
          </p:cNvPicPr>
          <p:nvPr/>
        </p:nvPicPr>
        <p:blipFill>
          <a:blip r:embed="rId3"/>
          <a:stretch>
            <a:fillRect/>
          </a:stretch>
        </p:blipFill>
        <p:spPr>
          <a:xfrm>
            <a:off x="0" y="1534632"/>
            <a:ext cx="12192000" cy="5292180"/>
          </a:xfrm>
          <a:prstGeom prst="rect">
            <a:avLst/>
          </a:prstGeom>
        </p:spPr>
      </p:pic>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7593233" cy="67710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a:t>
            </a:r>
            <a:r>
              <a:rPr lang="en-US" sz="2000" b="1" dirty="0">
                <a:solidFill>
                  <a:srgbClr val="002060"/>
                </a:solidFill>
                <a:latin typeface="Calibri" panose="020F0502020204030204"/>
              </a:rPr>
              <a:t>Monthly Deduction Summary By Vendor report</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151981" y="598428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2.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customXml/itemProps3.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1360</TotalTime>
  <Words>5786</Words>
  <Application>Microsoft Office PowerPoint</Application>
  <PresentationFormat>Widescreen</PresentationFormat>
  <Paragraphs>484</Paragraphs>
  <Slides>59</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Verdana</vt:lpstr>
      <vt:lpstr>Wingdings</vt:lpstr>
      <vt:lpstr>Office Theme</vt:lpstr>
      <vt:lpstr>1_Office Theme</vt:lpstr>
      <vt:lpstr>Partner Portal Overview</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Report Generator</vt:lpstr>
      <vt:lpstr>Monthly Deduction by Vendor Report</vt:lpstr>
      <vt:lpstr>PowerPoint Presentation</vt:lpstr>
      <vt:lpstr>Report Generator</vt:lpstr>
      <vt:lpstr>Report Generator</vt:lpstr>
      <vt:lpstr>PowerPoint Presentation</vt:lpstr>
      <vt:lpstr>PowerPoint Presentation</vt:lpstr>
      <vt:lpstr>Find a Member</vt:lpstr>
      <vt:lpstr>Requests For Information (RFIs)</vt:lpstr>
      <vt:lpstr>My Data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 Format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My IMRF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Kris Gaitan</cp:lastModifiedBy>
  <cp:revision>36</cp:revision>
  <cp:lastPrinted>2020-01-15T20:53:00Z</cp:lastPrinted>
  <dcterms:created xsi:type="dcterms:W3CDTF">2022-10-03T16:26:46Z</dcterms:created>
  <dcterms:modified xsi:type="dcterms:W3CDTF">2024-08-26T21:00:02Z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