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360" r:id="rId2"/>
    <p:sldId id="546" r:id="rId3"/>
    <p:sldId id="547" r:id="rId4"/>
    <p:sldId id="500" r:id="rId5"/>
    <p:sldId id="534" r:id="rId6"/>
    <p:sldId id="548" r:id="rId7"/>
    <p:sldId id="465" r:id="rId8"/>
    <p:sldId id="541" r:id="rId9"/>
    <p:sldId id="506" r:id="rId10"/>
    <p:sldId id="507" r:id="rId11"/>
    <p:sldId id="521" r:id="rId12"/>
    <p:sldId id="519" r:id="rId13"/>
    <p:sldId id="483" r:id="rId14"/>
    <p:sldId id="545" r:id="rId1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kolas Kurz" initials="NK" lastIdx="2" clrIdx="0">
    <p:extLst>
      <p:ext uri="{19B8F6BF-5375-455C-9EA6-DF929625EA0E}">
        <p15:presenceInfo xmlns:p15="http://schemas.microsoft.com/office/powerpoint/2012/main" userId="S-1-5-21-219090416-80829744-965413785-10339" providerId="AD"/>
      </p:ext>
    </p:extLst>
  </p:cmAuthor>
  <p:cmAuthor id="2" name="John Krupa" initials="JK" lastIdx="42" clrIdx="1">
    <p:extLst>
      <p:ext uri="{19B8F6BF-5375-455C-9EA6-DF929625EA0E}">
        <p15:presenceInfo xmlns:p15="http://schemas.microsoft.com/office/powerpoint/2012/main" userId="S-1-5-21-219090416-80829744-965413785-56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B922"/>
    <a:srgbClr val="F3A025"/>
    <a:srgbClr val="D6A629"/>
    <a:srgbClr val="183D5E"/>
    <a:srgbClr val="FFFFCC"/>
    <a:srgbClr val="002570"/>
    <a:srgbClr val="003399"/>
    <a:srgbClr val="0033CC"/>
    <a:srgbClr val="3333CC"/>
    <a:srgbClr val="1D5C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0" autoAdjust="0"/>
    <p:restoredTop sz="92365" autoAdjust="0"/>
  </p:normalViewPr>
  <p:slideViewPr>
    <p:cSldViewPr snapToGrid="0">
      <p:cViewPr varScale="1">
        <p:scale>
          <a:sx n="70" d="100"/>
          <a:sy n="70" d="100"/>
        </p:scale>
        <p:origin x="90" y="20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0"/>
    </p:cViewPr>
  </p:sorterViewPr>
  <p:notesViewPr>
    <p:cSldViewPr snapToGrid="0">
      <p:cViewPr varScale="1">
        <p:scale>
          <a:sx n="83" d="100"/>
          <a:sy n="83" d="100"/>
        </p:scale>
        <p:origin x="3174"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_rels/drawing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FAE5E3-09DF-49FA-BAB5-CFA755FBF0E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A808E5E-9525-43BC-B512-20F4C30A47DC}">
      <dgm:prSet custT="1"/>
      <dgm:spPr/>
      <dgm:t>
        <a:bodyPr/>
        <a:lstStyle/>
        <a:p>
          <a:r>
            <a:rPr lang="en-US" sz="3600" b="1" dirty="0">
              <a:solidFill>
                <a:schemeClr val="tx1"/>
              </a:solidFill>
            </a:rPr>
            <a:t>Wage Adjustments</a:t>
          </a:r>
        </a:p>
      </dgm:t>
    </dgm:pt>
    <dgm:pt modelId="{761FD1A6-1B09-4977-9A6D-AAFDA80892D8}" type="parTrans" cxnId="{FA408232-7430-410D-BB04-53D4D5A8D426}">
      <dgm:prSet/>
      <dgm:spPr/>
      <dgm:t>
        <a:bodyPr/>
        <a:lstStyle/>
        <a:p>
          <a:endParaRPr lang="en-US"/>
        </a:p>
      </dgm:t>
    </dgm:pt>
    <dgm:pt modelId="{30A44879-81FA-4768-B6A4-E8CB781C94C0}" type="sibTrans" cxnId="{FA408232-7430-410D-BB04-53D4D5A8D426}">
      <dgm:prSet/>
      <dgm:spPr/>
      <dgm:t>
        <a:bodyPr/>
        <a:lstStyle/>
        <a:p>
          <a:endParaRPr lang="en-US"/>
        </a:p>
      </dgm:t>
    </dgm:pt>
    <dgm:pt modelId="{92390612-8E26-455A-872A-8B7EC75FBD04}">
      <dgm:prSet custT="1"/>
      <dgm:spPr/>
      <dgm:t>
        <a:bodyPr/>
        <a:lstStyle/>
        <a:p>
          <a:r>
            <a:rPr lang="en-US" sz="2400" b="0" dirty="0"/>
            <a:t>Data Collection Overview</a:t>
          </a:r>
        </a:p>
      </dgm:t>
    </dgm:pt>
    <dgm:pt modelId="{6D0CDF84-EF58-48FC-AA11-98556EBAD631}" type="parTrans" cxnId="{F66C0087-57AA-4F75-A476-8683666F5264}">
      <dgm:prSet/>
      <dgm:spPr/>
      <dgm:t>
        <a:bodyPr/>
        <a:lstStyle/>
        <a:p>
          <a:endParaRPr lang="en-US"/>
        </a:p>
      </dgm:t>
    </dgm:pt>
    <dgm:pt modelId="{87024CA1-CDB5-44B3-A1B3-68505C7B52FC}" type="sibTrans" cxnId="{F66C0087-57AA-4F75-A476-8683666F5264}">
      <dgm:prSet/>
      <dgm:spPr/>
      <dgm:t>
        <a:bodyPr/>
        <a:lstStyle/>
        <a:p>
          <a:endParaRPr lang="en-US"/>
        </a:p>
      </dgm:t>
    </dgm:pt>
    <dgm:pt modelId="{F3284B30-6883-4248-973C-68BC1CF57DD2}">
      <dgm:prSet custT="1"/>
      <dgm:spPr/>
      <dgm:t>
        <a:bodyPr/>
        <a:lstStyle/>
        <a:p>
          <a:r>
            <a:rPr lang="en-US" sz="2400" b="0" dirty="0"/>
            <a:t>Data Collection Creation</a:t>
          </a:r>
        </a:p>
      </dgm:t>
    </dgm:pt>
    <dgm:pt modelId="{8EAB8C4B-ADEF-44D0-92C4-16A56D5E320B}" type="parTrans" cxnId="{CDD99773-92F6-43DC-B782-41B4C9D3B578}">
      <dgm:prSet/>
      <dgm:spPr/>
      <dgm:t>
        <a:bodyPr/>
        <a:lstStyle/>
        <a:p>
          <a:endParaRPr lang="en-US"/>
        </a:p>
      </dgm:t>
    </dgm:pt>
    <dgm:pt modelId="{C9C133AC-3883-4C26-9EE5-B94BB81BDBBD}" type="sibTrans" cxnId="{CDD99773-92F6-43DC-B782-41B4C9D3B578}">
      <dgm:prSet/>
      <dgm:spPr/>
      <dgm:t>
        <a:bodyPr/>
        <a:lstStyle/>
        <a:p>
          <a:endParaRPr lang="en-US"/>
        </a:p>
      </dgm:t>
    </dgm:pt>
    <dgm:pt modelId="{AA184830-3C53-475E-BAE9-B1B33D1053D5}">
      <dgm:prSet custT="1"/>
      <dgm:spPr/>
      <dgm:t>
        <a:bodyPr/>
        <a:lstStyle/>
        <a:p>
          <a:r>
            <a:rPr lang="en-US" sz="2400" b="0" dirty="0"/>
            <a:t>Upload File Process</a:t>
          </a:r>
        </a:p>
      </dgm:t>
    </dgm:pt>
    <dgm:pt modelId="{521789F7-BC10-46F5-B0F8-3519E074A380}" type="parTrans" cxnId="{D896757D-B3CE-4E4B-9BA5-83FFD6273BF0}">
      <dgm:prSet/>
      <dgm:spPr/>
      <dgm:t>
        <a:bodyPr/>
        <a:lstStyle/>
        <a:p>
          <a:endParaRPr lang="en-US"/>
        </a:p>
      </dgm:t>
    </dgm:pt>
    <dgm:pt modelId="{C637FE43-6F03-4920-B835-9F15DC5A4168}" type="sibTrans" cxnId="{D896757D-B3CE-4E4B-9BA5-83FFD6273BF0}">
      <dgm:prSet/>
      <dgm:spPr/>
      <dgm:t>
        <a:bodyPr/>
        <a:lstStyle/>
        <a:p>
          <a:endParaRPr lang="en-US"/>
        </a:p>
      </dgm:t>
    </dgm:pt>
    <dgm:pt modelId="{54D0DE1B-2A15-45EE-BF63-A8B635A0D338}">
      <dgm:prSet custT="1"/>
      <dgm:spPr/>
      <dgm:t>
        <a:bodyPr/>
        <a:lstStyle/>
        <a:p>
          <a:r>
            <a:rPr lang="en-US" sz="2400" b="0" dirty="0"/>
            <a:t>Validation Process</a:t>
          </a:r>
        </a:p>
      </dgm:t>
    </dgm:pt>
    <dgm:pt modelId="{EAAC3843-89F0-4546-86C3-8DE6854F946A}" type="parTrans" cxnId="{96DC6D7B-AAAA-4BFE-A728-F5638DE63491}">
      <dgm:prSet/>
      <dgm:spPr/>
      <dgm:t>
        <a:bodyPr/>
        <a:lstStyle/>
        <a:p>
          <a:endParaRPr lang="en-US"/>
        </a:p>
      </dgm:t>
    </dgm:pt>
    <dgm:pt modelId="{DB549A45-9E42-4640-9E97-F14444218E1A}" type="sibTrans" cxnId="{96DC6D7B-AAAA-4BFE-A728-F5638DE63491}">
      <dgm:prSet/>
      <dgm:spPr/>
      <dgm:t>
        <a:bodyPr/>
        <a:lstStyle/>
        <a:p>
          <a:endParaRPr lang="en-US"/>
        </a:p>
      </dgm:t>
    </dgm:pt>
    <dgm:pt modelId="{1EB2434F-2228-48B5-8473-9AB33E2E38BD}">
      <dgm:prSet custT="1"/>
      <dgm:spPr/>
      <dgm:t>
        <a:bodyPr/>
        <a:lstStyle/>
        <a:p>
          <a:r>
            <a:rPr lang="en-US" sz="2400" b="0" dirty="0"/>
            <a:t>Review and Submit</a:t>
          </a:r>
        </a:p>
      </dgm:t>
    </dgm:pt>
    <dgm:pt modelId="{EC6EA174-5C8F-478B-88F6-271831E3A928}" type="parTrans" cxnId="{D148FD10-616D-40E7-9B5E-088E0C0BD17A}">
      <dgm:prSet/>
      <dgm:spPr/>
      <dgm:t>
        <a:bodyPr/>
        <a:lstStyle/>
        <a:p>
          <a:endParaRPr lang="en-US"/>
        </a:p>
      </dgm:t>
    </dgm:pt>
    <dgm:pt modelId="{6957373E-BFF9-43C0-8C18-C43181E5C2EC}" type="sibTrans" cxnId="{D148FD10-616D-40E7-9B5E-088E0C0BD17A}">
      <dgm:prSet/>
      <dgm:spPr/>
      <dgm:t>
        <a:bodyPr/>
        <a:lstStyle/>
        <a:p>
          <a:endParaRPr lang="en-US"/>
        </a:p>
      </dgm:t>
    </dgm:pt>
    <dgm:pt modelId="{BE29FB80-03C4-4C3D-9FC1-92D6A6A640A1}">
      <dgm:prSet custT="1"/>
      <dgm:spPr/>
      <dgm:t>
        <a:bodyPr/>
        <a:lstStyle/>
        <a:p>
          <a:r>
            <a:rPr lang="en-US" sz="2400" b="0" dirty="0"/>
            <a:t>Wage Adjustment Overview</a:t>
          </a:r>
        </a:p>
      </dgm:t>
    </dgm:pt>
    <dgm:pt modelId="{0BEAE549-04E0-4BD8-99FD-120914B8C7C8}" type="parTrans" cxnId="{BB4DD5ED-65B1-4B94-8B83-3165734B828C}">
      <dgm:prSet/>
      <dgm:spPr/>
      <dgm:t>
        <a:bodyPr/>
        <a:lstStyle/>
        <a:p>
          <a:endParaRPr lang="en-US"/>
        </a:p>
      </dgm:t>
    </dgm:pt>
    <dgm:pt modelId="{45BA947F-E40B-4065-99A4-26B19FCDA9D2}" type="sibTrans" cxnId="{BB4DD5ED-65B1-4B94-8B83-3165734B828C}">
      <dgm:prSet/>
      <dgm:spPr/>
      <dgm:t>
        <a:bodyPr/>
        <a:lstStyle/>
        <a:p>
          <a:endParaRPr lang="en-US"/>
        </a:p>
      </dgm:t>
    </dgm:pt>
    <dgm:pt modelId="{BD46FEA6-312F-4FB4-A26E-4B456928D1E6}" type="pres">
      <dgm:prSet presAssocID="{DEFAE5E3-09DF-49FA-BAB5-CFA755FBF0ED}" presName="linear" presStyleCnt="0">
        <dgm:presLayoutVars>
          <dgm:dir/>
          <dgm:animLvl val="lvl"/>
          <dgm:resizeHandles val="exact"/>
        </dgm:presLayoutVars>
      </dgm:prSet>
      <dgm:spPr/>
    </dgm:pt>
    <dgm:pt modelId="{6C654804-B5A9-4730-8CDC-6D74ADAC9BF3}" type="pres">
      <dgm:prSet presAssocID="{AA808E5E-9525-43BC-B512-20F4C30A47DC}" presName="parentLin" presStyleCnt="0"/>
      <dgm:spPr/>
    </dgm:pt>
    <dgm:pt modelId="{2D91FFF4-3979-4EF8-90A0-1F0DBF4265F9}" type="pres">
      <dgm:prSet presAssocID="{AA808E5E-9525-43BC-B512-20F4C30A47DC}" presName="parentLeftMargin" presStyleLbl="node1" presStyleIdx="0" presStyleCnt="1"/>
      <dgm:spPr/>
    </dgm:pt>
    <dgm:pt modelId="{96FC0618-FAAB-4CE0-AFB9-00589DA648B8}" type="pres">
      <dgm:prSet presAssocID="{AA808E5E-9525-43BC-B512-20F4C30A47DC}" presName="parentText" presStyleLbl="node1" presStyleIdx="0" presStyleCnt="1" custScaleY="43152" custLinFactNeighborX="15345" custLinFactNeighborY="-4542">
        <dgm:presLayoutVars>
          <dgm:chMax val="0"/>
          <dgm:bulletEnabled val="1"/>
        </dgm:presLayoutVars>
      </dgm:prSet>
      <dgm:spPr/>
    </dgm:pt>
    <dgm:pt modelId="{B05A004C-6FFA-4582-98CF-C9BF4639C08A}" type="pres">
      <dgm:prSet presAssocID="{AA808E5E-9525-43BC-B512-20F4C30A47DC}" presName="negativeSpace" presStyleCnt="0"/>
      <dgm:spPr/>
    </dgm:pt>
    <dgm:pt modelId="{9CA56169-D798-4E42-A4EB-0F09B9AAD6B9}" type="pres">
      <dgm:prSet presAssocID="{AA808E5E-9525-43BC-B512-20F4C30A47DC}" presName="childText" presStyleLbl="conFgAcc1" presStyleIdx="0" presStyleCnt="1" custScaleY="86506" custLinFactNeighborX="-377" custLinFactNeighborY="53412">
        <dgm:presLayoutVars>
          <dgm:bulletEnabled val="1"/>
        </dgm:presLayoutVars>
      </dgm:prSet>
      <dgm:spPr/>
    </dgm:pt>
  </dgm:ptLst>
  <dgm:cxnLst>
    <dgm:cxn modelId="{D148FD10-616D-40E7-9B5E-088E0C0BD17A}" srcId="{AA808E5E-9525-43BC-B512-20F4C30A47DC}" destId="{1EB2434F-2228-48B5-8473-9AB33E2E38BD}" srcOrd="5" destOrd="0" parTransId="{EC6EA174-5C8F-478B-88F6-271831E3A928}" sibTransId="{6957373E-BFF9-43C0-8C18-C43181E5C2EC}"/>
    <dgm:cxn modelId="{A0317A2F-5291-4A16-A73A-64223880CABB}" type="presOf" srcId="{F3284B30-6883-4248-973C-68BC1CF57DD2}" destId="{9CA56169-D798-4E42-A4EB-0F09B9AAD6B9}" srcOrd="0" destOrd="2" presId="urn:microsoft.com/office/officeart/2005/8/layout/list1"/>
    <dgm:cxn modelId="{7E45BD31-2F47-4D99-A6C9-66F983C98A8C}" type="presOf" srcId="{AA808E5E-9525-43BC-B512-20F4C30A47DC}" destId="{96FC0618-FAAB-4CE0-AFB9-00589DA648B8}" srcOrd="1" destOrd="0" presId="urn:microsoft.com/office/officeart/2005/8/layout/list1"/>
    <dgm:cxn modelId="{FA408232-7430-410D-BB04-53D4D5A8D426}" srcId="{DEFAE5E3-09DF-49FA-BAB5-CFA755FBF0ED}" destId="{AA808E5E-9525-43BC-B512-20F4C30A47DC}" srcOrd="0" destOrd="0" parTransId="{761FD1A6-1B09-4977-9A6D-AAFDA80892D8}" sibTransId="{30A44879-81FA-4768-B6A4-E8CB781C94C0}"/>
    <dgm:cxn modelId="{DD72AC49-4F92-4B8F-BE03-F2DC88144C4F}" type="presOf" srcId="{AA184830-3C53-475E-BAE9-B1B33D1053D5}" destId="{9CA56169-D798-4E42-A4EB-0F09B9AAD6B9}" srcOrd="0" destOrd="3" presId="urn:microsoft.com/office/officeart/2005/8/layout/list1"/>
    <dgm:cxn modelId="{62C9BF4A-B1FB-4107-9AC3-2CB3D00DA5E5}" type="presOf" srcId="{DEFAE5E3-09DF-49FA-BAB5-CFA755FBF0ED}" destId="{BD46FEA6-312F-4FB4-A26E-4B456928D1E6}" srcOrd="0" destOrd="0" presId="urn:microsoft.com/office/officeart/2005/8/layout/list1"/>
    <dgm:cxn modelId="{19A5444B-EF99-42C7-8D5F-4A5167C8B6CB}" type="presOf" srcId="{BE29FB80-03C4-4C3D-9FC1-92D6A6A640A1}" destId="{9CA56169-D798-4E42-A4EB-0F09B9AAD6B9}" srcOrd="0" destOrd="1" presId="urn:microsoft.com/office/officeart/2005/8/layout/list1"/>
    <dgm:cxn modelId="{D838374F-63CE-4E38-89B9-671F9236F2EE}" type="presOf" srcId="{92390612-8E26-455A-872A-8B7EC75FBD04}" destId="{9CA56169-D798-4E42-A4EB-0F09B9AAD6B9}" srcOrd="0" destOrd="0" presId="urn:microsoft.com/office/officeart/2005/8/layout/list1"/>
    <dgm:cxn modelId="{CDD99773-92F6-43DC-B782-41B4C9D3B578}" srcId="{AA808E5E-9525-43BC-B512-20F4C30A47DC}" destId="{F3284B30-6883-4248-973C-68BC1CF57DD2}" srcOrd="2" destOrd="0" parTransId="{8EAB8C4B-ADEF-44D0-92C4-16A56D5E320B}" sibTransId="{C9C133AC-3883-4C26-9EE5-B94BB81BDBBD}"/>
    <dgm:cxn modelId="{96DC6D7B-AAAA-4BFE-A728-F5638DE63491}" srcId="{AA808E5E-9525-43BC-B512-20F4C30A47DC}" destId="{54D0DE1B-2A15-45EE-BF63-A8B635A0D338}" srcOrd="4" destOrd="0" parTransId="{EAAC3843-89F0-4546-86C3-8DE6854F946A}" sibTransId="{DB549A45-9E42-4640-9E97-F14444218E1A}"/>
    <dgm:cxn modelId="{D896757D-B3CE-4E4B-9BA5-83FFD6273BF0}" srcId="{AA808E5E-9525-43BC-B512-20F4C30A47DC}" destId="{AA184830-3C53-475E-BAE9-B1B33D1053D5}" srcOrd="3" destOrd="0" parTransId="{521789F7-BC10-46F5-B0F8-3519E074A380}" sibTransId="{C637FE43-6F03-4920-B835-9F15DC5A4168}"/>
    <dgm:cxn modelId="{C97CCE7D-40DC-4B9C-807F-D2701961EECF}" type="presOf" srcId="{1EB2434F-2228-48B5-8473-9AB33E2E38BD}" destId="{9CA56169-D798-4E42-A4EB-0F09B9AAD6B9}" srcOrd="0" destOrd="5" presId="urn:microsoft.com/office/officeart/2005/8/layout/list1"/>
    <dgm:cxn modelId="{7A7C3B82-71EC-48CF-A0C2-9782A5B8525B}" type="presOf" srcId="{54D0DE1B-2A15-45EE-BF63-A8B635A0D338}" destId="{9CA56169-D798-4E42-A4EB-0F09B9AAD6B9}" srcOrd="0" destOrd="4" presId="urn:microsoft.com/office/officeart/2005/8/layout/list1"/>
    <dgm:cxn modelId="{F66C0087-57AA-4F75-A476-8683666F5264}" srcId="{AA808E5E-9525-43BC-B512-20F4C30A47DC}" destId="{92390612-8E26-455A-872A-8B7EC75FBD04}" srcOrd="0" destOrd="0" parTransId="{6D0CDF84-EF58-48FC-AA11-98556EBAD631}" sibTransId="{87024CA1-CDB5-44B3-A1B3-68505C7B52FC}"/>
    <dgm:cxn modelId="{4140A5B0-81A1-4E1C-8581-C04A190B4F4A}" type="presOf" srcId="{AA808E5E-9525-43BC-B512-20F4C30A47DC}" destId="{2D91FFF4-3979-4EF8-90A0-1F0DBF4265F9}" srcOrd="0" destOrd="0" presId="urn:microsoft.com/office/officeart/2005/8/layout/list1"/>
    <dgm:cxn modelId="{BB4DD5ED-65B1-4B94-8B83-3165734B828C}" srcId="{AA808E5E-9525-43BC-B512-20F4C30A47DC}" destId="{BE29FB80-03C4-4C3D-9FC1-92D6A6A640A1}" srcOrd="1" destOrd="0" parTransId="{0BEAE549-04E0-4BD8-99FD-120914B8C7C8}" sibTransId="{45BA947F-E40B-4065-99A4-26B19FCDA9D2}"/>
    <dgm:cxn modelId="{D9A0E7B6-B9A6-442C-865B-33AB2ADB6752}" type="presParOf" srcId="{BD46FEA6-312F-4FB4-A26E-4B456928D1E6}" destId="{6C654804-B5A9-4730-8CDC-6D74ADAC9BF3}" srcOrd="0" destOrd="0" presId="urn:microsoft.com/office/officeart/2005/8/layout/list1"/>
    <dgm:cxn modelId="{4810C04E-33FE-4C60-A033-C6AF322C6D72}" type="presParOf" srcId="{6C654804-B5A9-4730-8CDC-6D74ADAC9BF3}" destId="{2D91FFF4-3979-4EF8-90A0-1F0DBF4265F9}" srcOrd="0" destOrd="0" presId="urn:microsoft.com/office/officeart/2005/8/layout/list1"/>
    <dgm:cxn modelId="{3792346F-E135-4B26-8FE1-4441EA2CE9CA}" type="presParOf" srcId="{6C654804-B5A9-4730-8CDC-6D74ADAC9BF3}" destId="{96FC0618-FAAB-4CE0-AFB9-00589DA648B8}" srcOrd="1" destOrd="0" presId="urn:microsoft.com/office/officeart/2005/8/layout/list1"/>
    <dgm:cxn modelId="{B1E1DD8E-1199-4CC8-AE32-87AC988B1DE1}" type="presParOf" srcId="{BD46FEA6-312F-4FB4-A26E-4B456928D1E6}" destId="{B05A004C-6FFA-4582-98CF-C9BF4639C08A}" srcOrd="1" destOrd="0" presId="urn:microsoft.com/office/officeart/2005/8/layout/list1"/>
    <dgm:cxn modelId="{87C3C7BA-F505-4AC6-AD3D-BFD42C3E8D8B}" type="presParOf" srcId="{BD46FEA6-312F-4FB4-A26E-4B456928D1E6}" destId="{9CA56169-D798-4E42-A4EB-0F09B9AAD6B9}" srcOrd="2"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46D997-0865-4355-882E-72E397AB87E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F7CEB7A-60C0-4F9D-9F38-0EB872A3CF4C}">
      <dgm:prSet/>
      <dgm:spPr/>
      <dgm:t>
        <a:bodyPr/>
        <a:lstStyle/>
        <a:p>
          <a:pPr>
            <a:lnSpc>
              <a:spcPct val="100000"/>
            </a:lnSpc>
          </a:pPr>
          <a:r>
            <a:rPr lang="en-US" b="1" dirty="0"/>
            <a:t>What is a Data Collection?</a:t>
          </a:r>
          <a:endParaRPr lang="en-US" dirty="0"/>
        </a:p>
      </dgm:t>
    </dgm:pt>
    <dgm:pt modelId="{FCD84E8B-13F2-44F8-BECA-93120DFA3716}" type="parTrans" cxnId="{B1CA0C43-9C1C-4A72-B3F0-1E9C1EE0BBAC}">
      <dgm:prSet/>
      <dgm:spPr/>
      <dgm:t>
        <a:bodyPr/>
        <a:lstStyle/>
        <a:p>
          <a:endParaRPr lang="en-US"/>
        </a:p>
      </dgm:t>
    </dgm:pt>
    <dgm:pt modelId="{42248527-DF3B-4243-AE18-9E018BF7E835}" type="sibTrans" cxnId="{B1CA0C43-9C1C-4A72-B3F0-1E9C1EE0BBAC}">
      <dgm:prSet/>
      <dgm:spPr/>
      <dgm:t>
        <a:bodyPr/>
        <a:lstStyle/>
        <a:p>
          <a:endParaRPr lang="en-US"/>
        </a:p>
      </dgm:t>
    </dgm:pt>
    <dgm:pt modelId="{DC9A5CC4-6460-46B3-987F-809C54067924}">
      <dgm:prSet/>
      <dgm:spPr/>
      <dgm:t>
        <a:bodyPr/>
        <a:lstStyle/>
        <a:p>
          <a:pPr>
            <a:lnSpc>
              <a:spcPct val="100000"/>
            </a:lnSpc>
          </a:pPr>
          <a:r>
            <a:rPr lang="en-US" b="1" dirty="0"/>
            <a:t>Information is sent in via Employer Access as a Data Collection using a new file format, Comma-separated Value or .CSV.  </a:t>
          </a:r>
          <a:endParaRPr lang="en-US" dirty="0"/>
        </a:p>
      </dgm:t>
    </dgm:pt>
    <dgm:pt modelId="{70DA713D-3CBF-45B7-A1EF-17D54632B950}" type="parTrans" cxnId="{593CA2E7-AF35-4977-89E7-A2051C679C70}">
      <dgm:prSet/>
      <dgm:spPr/>
      <dgm:t>
        <a:bodyPr/>
        <a:lstStyle/>
        <a:p>
          <a:endParaRPr lang="en-US"/>
        </a:p>
      </dgm:t>
    </dgm:pt>
    <dgm:pt modelId="{1F566574-B6B3-4062-A3A5-54BDB9B0A9FA}" type="sibTrans" cxnId="{593CA2E7-AF35-4977-89E7-A2051C679C70}">
      <dgm:prSet/>
      <dgm:spPr/>
      <dgm:t>
        <a:bodyPr/>
        <a:lstStyle/>
        <a:p>
          <a:endParaRPr lang="en-US"/>
        </a:p>
      </dgm:t>
    </dgm:pt>
    <dgm:pt modelId="{DC775463-94A3-4F64-8108-1815E5EDB492}">
      <dgm:prSet/>
      <dgm:spPr/>
      <dgm:t>
        <a:bodyPr/>
        <a:lstStyle/>
        <a:p>
          <a:pPr>
            <a:lnSpc>
              <a:spcPct val="100000"/>
            </a:lnSpc>
          </a:pPr>
          <a:r>
            <a:rPr lang="en-US" b="1" dirty="0"/>
            <a:t>Filing is Simple</a:t>
          </a:r>
          <a:r>
            <a:rPr lang="en-US" b="1" i="1" dirty="0"/>
            <a:t>, Fast, </a:t>
          </a:r>
          <a:r>
            <a:rPr lang="en-US" b="1" dirty="0"/>
            <a:t>Easy and Web-Centric replacing 90% of all previous forms. </a:t>
          </a:r>
          <a:endParaRPr lang="en-US" dirty="0"/>
        </a:p>
      </dgm:t>
    </dgm:pt>
    <dgm:pt modelId="{D7663ABA-3575-45F7-A3D4-2DD6C22DA4E0}" type="parTrans" cxnId="{76A54160-8311-4F0E-8878-95998FD7822B}">
      <dgm:prSet/>
      <dgm:spPr/>
      <dgm:t>
        <a:bodyPr/>
        <a:lstStyle/>
        <a:p>
          <a:endParaRPr lang="en-US"/>
        </a:p>
      </dgm:t>
    </dgm:pt>
    <dgm:pt modelId="{BFE6C8D5-A97D-4AA9-9E80-079818466C37}" type="sibTrans" cxnId="{76A54160-8311-4F0E-8878-95998FD7822B}">
      <dgm:prSet/>
      <dgm:spPr/>
      <dgm:t>
        <a:bodyPr/>
        <a:lstStyle/>
        <a:p>
          <a:endParaRPr lang="en-US"/>
        </a:p>
      </dgm:t>
    </dgm:pt>
    <dgm:pt modelId="{144B4B74-3CED-4486-B96C-69E8AEFFF3F8}">
      <dgm:prSet/>
      <dgm:spPr/>
      <dgm:t>
        <a:bodyPr/>
        <a:lstStyle/>
        <a:p>
          <a:pPr>
            <a:lnSpc>
              <a:spcPct val="100000"/>
            </a:lnSpc>
          </a:pPr>
          <a:r>
            <a:rPr lang="en-US" b="1" dirty="0"/>
            <a:t>For smaller employers the Upload File method is quick, it prompts the user for information, responds interactively to prevent errors, and creates the new file format that is then submitted to IMRF.</a:t>
          </a:r>
          <a:endParaRPr lang="en-US" dirty="0"/>
        </a:p>
      </dgm:t>
    </dgm:pt>
    <dgm:pt modelId="{E7E67BB5-F675-4DBD-980B-72AC8A17DD84}" type="parTrans" cxnId="{1C73DA0A-AEA5-48FB-8A0D-9B4959745920}">
      <dgm:prSet/>
      <dgm:spPr/>
      <dgm:t>
        <a:bodyPr/>
        <a:lstStyle/>
        <a:p>
          <a:endParaRPr lang="en-US"/>
        </a:p>
      </dgm:t>
    </dgm:pt>
    <dgm:pt modelId="{689E2CE5-DC8C-4B27-9FD5-514295E63470}" type="sibTrans" cxnId="{1C73DA0A-AEA5-48FB-8A0D-9B4959745920}">
      <dgm:prSet/>
      <dgm:spPr/>
      <dgm:t>
        <a:bodyPr/>
        <a:lstStyle/>
        <a:p>
          <a:endParaRPr lang="en-US"/>
        </a:p>
      </dgm:t>
    </dgm:pt>
    <dgm:pt modelId="{63EDBC00-4624-4276-A876-975AF7193F88}">
      <dgm:prSet/>
      <dgm:spPr/>
      <dgm:t>
        <a:bodyPr/>
        <a:lstStyle/>
        <a:p>
          <a:pPr>
            <a:lnSpc>
              <a:spcPct val="100000"/>
            </a:lnSpc>
          </a:pPr>
          <a:r>
            <a:rPr lang="en-US" b="1" dirty="0"/>
            <a:t>IMRF is asking for the information you supplied to us before and some new information. This allows the employer more control over the entire life cycle of their members from enrollment through retirement.</a:t>
          </a:r>
          <a:endParaRPr lang="en-US" dirty="0"/>
        </a:p>
      </dgm:t>
    </dgm:pt>
    <dgm:pt modelId="{959EBD3B-6E80-4312-A151-C3FD9C9B00BB}" type="parTrans" cxnId="{3A5E2F76-B758-4F86-A2EF-AB0D03633D1D}">
      <dgm:prSet/>
      <dgm:spPr/>
      <dgm:t>
        <a:bodyPr/>
        <a:lstStyle/>
        <a:p>
          <a:endParaRPr lang="en-US"/>
        </a:p>
      </dgm:t>
    </dgm:pt>
    <dgm:pt modelId="{04903465-69D3-4FFF-B0C2-C47B25E437A8}" type="sibTrans" cxnId="{3A5E2F76-B758-4F86-A2EF-AB0D03633D1D}">
      <dgm:prSet/>
      <dgm:spPr/>
      <dgm:t>
        <a:bodyPr/>
        <a:lstStyle/>
        <a:p>
          <a:endParaRPr lang="en-US"/>
        </a:p>
      </dgm:t>
    </dgm:pt>
    <dgm:pt modelId="{EF5F4CE0-D249-4CC6-B3E1-C0279A541908}" type="pres">
      <dgm:prSet presAssocID="{6846D997-0865-4355-882E-72E397AB87E8}" presName="root" presStyleCnt="0">
        <dgm:presLayoutVars>
          <dgm:dir/>
          <dgm:resizeHandles val="exact"/>
        </dgm:presLayoutVars>
      </dgm:prSet>
      <dgm:spPr/>
    </dgm:pt>
    <dgm:pt modelId="{B17BCEFC-03B3-426A-8C2A-E7E6178946A5}" type="pres">
      <dgm:prSet presAssocID="{0F7CEB7A-60C0-4F9D-9F38-0EB872A3CF4C}" presName="compNode" presStyleCnt="0"/>
      <dgm:spPr/>
    </dgm:pt>
    <dgm:pt modelId="{DBE869CA-A40A-410B-9073-8B8F0622BB17}" type="pres">
      <dgm:prSet presAssocID="{0F7CEB7A-60C0-4F9D-9F38-0EB872A3CF4C}" presName="bgRect" presStyleLbl="bgShp" presStyleIdx="0" presStyleCnt="5"/>
      <dgm:spPr>
        <a:ln>
          <a:solidFill>
            <a:schemeClr val="tx1"/>
          </a:solidFill>
        </a:ln>
      </dgm:spPr>
    </dgm:pt>
    <dgm:pt modelId="{583065B5-C342-4523-8338-E659279001FD}" type="pres">
      <dgm:prSet presAssocID="{0F7CEB7A-60C0-4F9D-9F38-0EB872A3CF4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402EF399-1328-4750-8CFA-04CAEB5C98BA}" type="pres">
      <dgm:prSet presAssocID="{0F7CEB7A-60C0-4F9D-9F38-0EB872A3CF4C}" presName="spaceRect" presStyleCnt="0"/>
      <dgm:spPr/>
    </dgm:pt>
    <dgm:pt modelId="{3F96A83C-3F7D-44D6-BA04-B82EEA501982}" type="pres">
      <dgm:prSet presAssocID="{0F7CEB7A-60C0-4F9D-9F38-0EB872A3CF4C}" presName="parTx" presStyleLbl="revTx" presStyleIdx="0" presStyleCnt="5">
        <dgm:presLayoutVars>
          <dgm:chMax val="0"/>
          <dgm:chPref val="0"/>
        </dgm:presLayoutVars>
      </dgm:prSet>
      <dgm:spPr/>
    </dgm:pt>
    <dgm:pt modelId="{5EC2E4F0-01C4-432C-9AD7-248C98E6FF33}" type="pres">
      <dgm:prSet presAssocID="{42248527-DF3B-4243-AE18-9E018BF7E835}" presName="sibTrans" presStyleCnt="0"/>
      <dgm:spPr/>
    </dgm:pt>
    <dgm:pt modelId="{DCEC3F98-975A-4074-8042-D709B008501E}" type="pres">
      <dgm:prSet presAssocID="{DC9A5CC4-6460-46B3-987F-809C54067924}" presName="compNode" presStyleCnt="0"/>
      <dgm:spPr/>
    </dgm:pt>
    <dgm:pt modelId="{777A489C-86E2-44CE-AC8D-B055AA58AE2D}" type="pres">
      <dgm:prSet presAssocID="{DC9A5CC4-6460-46B3-987F-809C54067924}" presName="bgRect" presStyleLbl="bgShp" presStyleIdx="1" presStyleCnt="5"/>
      <dgm:spPr>
        <a:ln>
          <a:solidFill>
            <a:schemeClr val="tx1"/>
          </a:solidFill>
        </a:ln>
      </dgm:spPr>
    </dgm:pt>
    <dgm:pt modelId="{86D3B9B5-C9E9-49E3-8938-E15F5E9B2570}" type="pres">
      <dgm:prSet presAssocID="{DC9A5CC4-6460-46B3-987F-809C5406792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are"/>
        </a:ext>
      </dgm:extLst>
    </dgm:pt>
    <dgm:pt modelId="{1F55F1F3-7063-4F0E-9EF1-1B4E1C338E26}" type="pres">
      <dgm:prSet presAssocID="{DC9A5CC4-6460-46B3-987F-809C54067924}" presName="spaceRect" presStyleCnt="0"/>
      <dgm:spPr/>
    </dgm:pt>
    <dgm:pt modelId="{B8B3A325-B316-4331-BD06-7BFD5EDFEBE2}" type="pres">
      <dgm:prSet presAssocID="{DC9A5CC4-6460-46B3-987F-809C54067924}" presName="parTx" presStyleLbl="revTx" presStyleIdx="1" presStyleCnt="5">
        <dgm:presLayoutVars>
          <dgm:chMax val="0"/>
          <dgm:chPref val="0"/>
        </dgm:presLayoutVars>
      </dgm:prSet>
      <dgm:spPr/>
    </dgm:pt>
    <dgm:pt modelId="{F0A0F8F2-48D0-4FCD-85E3-57E19FB325AE}" type="pres">
      <dgm:prSet presAssocID="{1F566574-B6B3-4062-A3A5-54BDB9B0A9FA}" presName="sibTrans" presStyleCnt="0"/>
      <dgm:spPr/>
    </dgm:pt>
    <dgm:pt modelId="{0BA36864-8DB2-4EBF-B1FB-5876B80D271D}" type="pres">
      <dgm:prSet presAssocID="{DC775463-94A3-4F64-8108-1815E5EDB492}" presName="compNode" presStyleCnt="0"/>
      <dgm:spPr/>
    </dgm:pt>
    <dgm:pt modelId="{35595210-F279-4F69-BE99-545E43C3F3E7}" type="pres">
      <dgm:prSet presAssocID="{DC775463-94A3-4F64-8108-1815E5EDB492}" presName="bgRect" presStyleLbl="bgShp" presStyleIdx="2" presStyleCnt="5"/>
      <dgm:spPr>
        <a:ln>
          <a:solidFill>
            <a:schemeClr val="tx1"/>
          </a:solidFill>
        </a:ln>
      </dgm:spPr>
    </dgm:pt>
    <dgm:pt modelId="{256D405A-4F88-4D66-B24E-49819A75FFD3}" type="pres">
      <dgm:prSet presAssocID="{DC775463-94A3-4F64-8108-1815E5EDB49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Folder"/>
        </a:ext>
      </dgm:extLst>
    </dgm:pt>
    <dgm:pt modelId="{AD32B9CF-A97E-4B1C-AD0C-165CDC01F1A1}" type="pres">
      <dgm:prSet presAssocID="{DC775463-94A3-4F64-8108-1815E5EDB492}" presName="spaceRect" presStyleCnt="0"/>
      <dgm:spPr/>
    </dgm:pt>
    <dgm:pt modelId="{72543AE4-8685-481D-98F4-87B882FB4647}" type="pres">
      <dgm:prSet presAssocID="{DC775463-94A3-4F64-8108-1815E5EDB492}" presName="parTx" presStyleLbl="revTx" presStyleIdx="2" presStyleCnt="5">
        <dgm:presLayoutVars>
          <dgm:chMax val="0"/>
          <dgm:chPref val="0"/>
        </dgm:presLayoutVars>
      </dgm:prSet>
      <dgm:spPr/>
    </dgm:pt>
    <dgm:pt modelId="{514BBE70-2723-4526-9F7F-A172A32F5738}" type="pres">
      <dgm:prSet presAssocID="{BFE6C8D5-A97D-4AA9-9E80-079818466C37}" presName="sibTrans" presStyleCnt="0"/>
      <dgm:spPr/>
    </dgm:pt>
    <dgm:pt modelId="{952A3557-0530-49AE-A474-73CA34EE0584}" type="pres">
      <dgm:prSet presAssocID="{144B4B74-3CED-4486-B96C-69E8AEFFF3F8}" presName="compNode" presStyleCnt="0"/>
      <dgm:spPr/>
    </dgm:pt>
    <dgm:pt modelId="{9F2E8B47-DF4B-417B-ACEB-F34B6E80108A}" type="pres">
      <dgm:prSet presAssocID="{144B4B74-3CED-4486-B96C-69E8AEFFF3F8}" presName="bgRect" presStyleLbl="bgShp" presStyleIdx="3" presStyleCnt="5"/>
      <dgm:spPr>
        <a:ln>
          <a:solidFill>
            <a:schemeClr val="tx1"/>
          </a:solidFill>
        </a:ln>
      </dgm:spPr>
    </dgm:pt>
    <dgm:pt modelId="{1770E3CF-98F1-4876-BA14-AD38F089E29E}" type="pres">
      <dgm:prSet presAssocID="{144B4B74-3CED-4486-B96C-69E8AEFFF3F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lowchart"/>
        </a:ext>
      </dgm:extLst>
    </dgm:pt>
    <dgm:pt modelId="{B8A21B8C-C2AD-415B-89CC-43FADF8ACDA0}" type="pres">
      <dgm:prSet presAssocID="{144B4B74-3CED-4486-B96C-69E8AEFFF3F8}" presName="spaceRect" presStyleCnt="0"/>
      <dgm:spPr/>
    </dgm:pt>
    <dgm:pt modelId="{134033C7-0D95-4929-8956-22FFA14E00FE}" type="pres">
      <dgm:prSet presAssocID="{144B4B74-3CED-4486-B96C-69E8AEFFF3F8}" presName="parTx" presStyleLbl="revTx" presStyleIdx="3" presStyleCnt="5">
        <dgm:presLayoutVars>
          <dgm:chMax val="0"/>
          <dgm:chPref val="0"/>
        </dgm:presLayoutVars>
      </dgm:prSet>
      <dgm:spPr/>
    </dgm:pt>
    <dgm:pt modelId="{BFAA48ED-B5EF-4316-82FE-CFBCF2ADE8F0}" type="pres">
      <dgm:prSet presAssocID="{689E2CE5-DC8C-4B27-9FD5-514295E63470}" presName="sibTrans" presStyleCnt="0"/>
      <dgm:spPr/>
    </dgm:pt>
    <dgm:pt modelId="{810FDA31-4899-419E-B5F7-799008B39C0E}" type="pres">
      <dgm:prSet presAssocID="{63EDBC00-4624-4276-A876-975AF7193F88}" presName="compNode" presStyleCnt="0"/>
      <dgm:spPr/>
    </dgm:pt>
    <dgm:pt modelId="{00F403DC-976D-4218-A373-D86D47982EC0}" type="pres">
      <dgm:prSet presAssocID="{63EDBC00-4624-4276-A876-975AF7193F88}" presName="bgRect" presStyleLbl="bgShp" presStyleIdx="4" presStyleCnt="5"/>
      <dgm:spPr>
        <a:ln>
          <a:solidFill>
            <a:schemeClr val="tx1"/>
          </a:solidFill>
        </a:ln>
      </dgm:spPr>
    </dgm:pt>
    <dgm:pt modelId="{EBC33E05-B533-477E-9097-426A4275CD25}" type="pres">
      <dgm:prSet presAssocID="{63EDBC00-4624-4276-A876-975AF7193F8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ranching Diagram"/>
        </a:ext>
      </dgm:extLst>
    </dgm:pt>
    <dgm:pt modelId="{CB7AE8A7-67C7-407B-931D-72A3A4280F2D}" type="pres">
      <dgm:prSet presAssocID="{63EDBC00-4624-4276-A876-975AF7193F88}" presName="spaceRect" presStyleCnt="0"/>
      <dgm:spPr/>
    </dgm:pt>
    <dgm:pt modelId="{0E29B5B2-12E5-43B9-B82B-8D95C3F90EB0}" type="pres">
      <dgm:prSet presAssocID="{63EDBC00-4624-4276-A876-975AF7193F88}" presName="parTx" presStyleLbl="revTx" presStyleIdx="4" presStyleCnt="5">
        <dgm:presLayoutVars>
          <dgm:chMax val="0"/>
          <dgm:chPref val="0"/>
        </dgm:presLayoutVars>
      </dgm:prSet>
      <dgm:spPr/>
    </dgm:pt>
  </dgm:ptLst>
  <dgm:cxnLst>
    <dgm:cxn modelId="{1C73DA0A-AEA5-48FB-8A0D-9B4959745920}" srcId="{6846D997-0865-4355-882E-72E397AB87E8}" destId="{144B4B74-3CED-4486-B96C-69E8AEFFF3F8}" srcOrd="3" destOrd="0" parTransId="{E7E67BB5-F675-4DBD-980B-72AC8A17DD84}" sibTransId="{689E2CE5-DC8C-4B27-9FD5-514295E63470}"/>
    <dgm:cxn modelId="{0EA4E50C-1678-4FB3-8A44-9D3D09DAD4E5}" type="presOf" srcId="{144B4B74-3CED-4486-B96C-69E8AEFFF3F8}" destId="{134033C7-0D95-4929-8956-22FFA14E00FE}" srcOrd="0" destOrd="0" presId="urn:microsoft.com/office/officeart/2018/2/layout/IconVerticalSolidList"/>
    <dgm:cxn modelId="{5159BD20-72B6-4D59-B6DB-D5D57112055C}" type="presOf" srcId="{DC9A5CC4-6460-46B3-987F-809C54067924}" destId="{B8B3A325-B316-4331-BD06-7BFD5EDFEBE2}" srcOrd="0" destOrd="0" presId="urn:microsoft.com/office/officeart/2018/2/layout/IconVerticalSolidList"/>
    <dgm:cxn modelId="{76A54160-8311-4F0E-8878-95998FD7822B}" srcId="{6846D997-0865-4355-882E-72E397AB87E8}" destId="{DC775463-94A3-4F64-8108-1815E5EDB492}" srcOrd="2" destOrd="0" parTransId="{D7663ABA-3575-45F7-A3D4-2DD6C22DA4E0}" sibTransId="{BFE6C8D5-A97D-4AA9-9E80-079818466C37}"/>
    <dgm:cxn modelId="{FBE0DE42-D156-4029-99A8-D16396E34329}" type="presOf" srcId="{63EDBC00-4624-4276-A876-975AF7193F88}" destId="{0E29B5B2-12E5-43B9-B82B-8D95C3F90EB0}" srcOrd="0" destOrd="0" presId="urn:microsoft.com/office/officeart/2018/2/layout/IconVerticalSolidList"/>
    <dgm:cxn modelId="{B1CA0C43-9C1C-4A72-B3F0-1E9C1EE0BBAC}" srcId="{6846D997-0865-4355-882E-72E397AB87E8}" destId="{0F7CEB7A-60C0-4F9D-9F38-0EB872A3CF4C}" srcOrd="0" destOrd="0" parTransId="{FCD84E8B-13F2-44F8-BECA-93120DFA3716}" sibTransId="{42248527-DF3B-4243-AE18-9E018BF7E835}"/>
    <dgm:cxn modelId="{3A5E2F76-B758-4F86-A2EF-AB0D03633D1D}" srcId="{6846D997-0865-4355-882E-72E397AB87E8}" destId="{63EDBC00-4624-4276-A876-975AF7193F88}" srcOrd="4" destOrd="0" parTransId="{959EBD3B-6E80-4312-A151-C3FD9C9B00BB}" sibTransId="{04903465-69D3-4FFF-B0C2-C47B25E437A8}"/>
    <dgm:cxn modelId="{A2586AC2-E202-457A-8A54-3049F0957C1A}" type="presOf" srcId="{0F7CEB7A-60C0-4F9D-9F38-0EB872A3CF4C}" destId="{3F96A83C-3F7D-44D6-BA04-B82EEA501982}" srcOrd="0" destOrd="0" presId="urn:microsoft.com/office/officeart/2018/2/layout/IconVerticalSolidList"/>
    <dgm:cxn modelId="{E1E957E4-4098-43E3-A48D-C7FCE7505F80}" type="presOf" srcId="{DC775463-94A3-4F64-8108-1815E5EDB492}" destId="{72543AE4-8685-481D-98F4-87B882FB4647}" srcOrd="0" destOrd="0" presId="urn:microsoft.com/office/officeart/2018/2/layout/IconVerticalSolidList"/>
    <dgm:cxn modelId="{593CA2E7-AF35-4977-89E7-A2051C679C70}" srcId="{6846D997-0865-4355-882E-72E397AB87E8}" destId="{DC9A5CC4-6460-46B3-987F-809C54067924}" srcOrd="1" destOrd="0" parTransId="{70DA713D-3CBF-45B7-A1EF-17D54632B950}" sibTransId="{1F566574-B6B3-4062-A3A5-54BDB9B0A9FA}"/>
    <dgm:cxn modelId="{2BDDDEF0-ADDF-4A11-850F-3E625290988D}" type="presOf" srcId="{6846D997-0865-4355-882E-72E397AB87E8}" destId="{EF5F4CE0-D249-4CC6-B3E1-C0279A541908}" srcOrd="0" destOrd="0" presId="urn:microsoft.com/office/officeart/2018/2/layout/IconVerticalSolidList"/>
    <dgm:cxn modelId="{A80167B1-0C8C-4EA2-80DA-3055C3B45410}" type="presParOf" srcId="{EF5F4CE0-D249-4CC6-B3E1-C0279A541908}" destId="{B17BCEFC-03B3-426A-8C2A-E7E6178946A5}" srcOrd="0" destOrd="0" presId="urn:microsoft.com/office/officeart/2018/2/layout/IconVerticalSolidList"/>
    <dgm:cxn modelId="{6B964388-2A83-4DE9-99CC-7D507C98D2B9}" type="presParOf" srcId="{B17BCEFC-03B3-426A-8C2A-E7E6178946A5}" destId="{DBE869CA-A40A-410B-9073-8B8F0622BB17}" srcOrd="0" destOrd="0" presId="urn:microsoft.com/office/officeart/2018/2/layout/IconVerticalSolidList"/>
    <dgm:cxn modelId="{452485EC-7650-411B-917A-4024EE1BEE8D}" type="presParOf" srcId="{B17BCEFC-03B3-426A-8C2A-E7E6178946A5}" destId="{583065B5-C342-4523-8338-E659279001FD}" srcOrd="1" destOrd="0" presId="urn:microsoft.com/office/officeart/2018/2/layout/IconVerticalSolidList"/>
    <dgm:cxn modelId="{29990796-1D5D-4367-A6C8-20D7378867D2}" type="presParOf" srcId="{B17BCEFC-03B3-426A-8C2A-E7E6178946A5}" destId="{402EF399-1328-4750-8CFA-04CAEB5C98BA}" srcOrd="2" destOrd="0" presId="urn:microsoft.com/office/officeart/2018/2/layout/IconVerticalSolidList"/>
    <dgm:cxn modelId="{36D1CE39-8BF8-43E7-B6C8-47EF7F6F7489}" type="presParOf" srcId="{B17BCEFC-03B3-426A-8C2A-E7E6178946A5}" destId="{3F96A83C-3F7D-44D6-BA04-B82EEA501982}" srcOrd="3" destOrd="0" presId="urn:microsoft.com/office/officeart/2018/2/layout/IconVerticalSolidList"/>
    <dgm:cxn modelId="{4A7FBCFD-0BE9-46F6-A2DC-E29A2761C3D2}" type="presParOf" srcId="{EF5F4CE0-D249-4CC6-B3E1-C0279A541908}" destId="{5EC2E4F0-01C4-432C-9AD7-248C98E6FF33}" srcOrd="1" destOrd="0" presId="urn:microsoft.com/office/officeart/2018/2/layout/IconVerticalSolidList"/>
    <dgm:cxn modelId="{82A6C4A0-38BB-4761-8951-0F19D87E51AB}" type="presParOf" srcId="{EF5F4CE0-D249-4CC6-B3E1-C0279A541908}" destId="{DCEC3F98-975A-4074-8042-D709B008501E}" srcOrd="2" destOrd="0" presId="urn:microsoft.com/office/officeart/2018/2/layout/IconVerticalSolidList"/>
    <dgm:cxn modelId="{0C07ACE9-2858-43D2-B4D9-B9D6A11B6A26}" type="presParOf" srcId="{DCEC3F98-975A-4074-8042-D709B008501E}" destId="{777A489C-86E2-44CE-AC8D-B055AA58AE2D}" srcOrd="0" destOrd="0" presId="urn:microsoft.com/office/officeart/2018/2/layout/IconVerticalSolidList"/>
    <dgm:cxn modelId="{83BBC136-E074-40B3-87E6-A411194DC0E3}" type="presParOf" srcId="{DCEC3F98-975A-4074-8042-D709B008501E}" destId="{86D3B9B5-C9E9-49E3-8938-E15F5E9B2570}" srcOrd="1" destOrd="0" presId="urn:microsoft.com/office/officeart/2018/2/layout/IconVerticalSolidList"/>
    <dgm:cxn modelId="{32C13B11-A47E-43C7-BD63-3E4A018F9737}" type="presParOf" srcId="{DCEC3F98-975A-4074-8042-D709B008501E}" destId="{1F55F1F3-7063-4F0E-9EF1-1B4E1C338E26}" srcOrd="2" destOrd="0" presId="urn:microsoft.com/office/officeart/2018/2/layout/IconVerticalSolidList"/>
    <dgm:cxn modelId="{B1928995-09E0-4D50-B216-4C433BEE25AE}" type="presParOf" srcId="{DCEC3F98-975A-4074-8042-D709B008501E}" destId="{B8B3A325-B316-4331-BD06-7BFD5EDFEBE2}" srcOrd="3" destOrd="0" presId="urn:microsoft.com/office/officeart/2018/2/layout/IconVerticalSolidList"/>
    <dgm:cxn modelId="{5A369F40-6D6C-4B4C-AD67-6454F87C5181}" type="presParOf" srcId="{EF5F4CE0-D249-4CC6-B3E1-C0279A541908}" destId="{F0A0F8F2-48D0-4FCD-85E3-57E19FB325AE}" srcOrd="3" destOrd="0" presId="urn:microsoft.com/office/officeart/2018/2/layout/IconVerticalSolidList"/>
    <dgm:cxn modelId="{DC861DBC-E1B9-4C81-92DC-C16B89860A3B}" type="presParOf" srcId="{EF5F4CE0-D249-4CC6-B3E1-C0279A541908}" destId="{0BA36864-8DB2-4EBF-B1FB-5876B80D271D}" srcOrd="4" destOrd="0" presId="urn:microsoft.com/office/officeart/2018/2/layout/IconVerticalSolidList"/>
    <dgm:cxn modelId="{F9524F62-DBDF-4F2A-8C2C-8B02A1249F2A}" type="presParOf" srcId="{0BA36864-8DB2-4EBF-B1FB-5876B80D271D}" destId="{35595210-F279-4F69-BE99-545E43C3F3E7}" srcOrd="0" destOrd="0" presId="urn:microsoft.com/office/officeart/2018/2/layout/IconVerticalSolidList"/>
    <dgm:cxn modelId="{54D36A99-0BAA-447D-A895-C4AB4AF69BF9}" type="presParOf" srcId="{0BA36864-8DB2-4EBF-B1FB-5876B80D271D}" destId="{256D405A-4F88-4D66-B24E-49819A75FFD3}" srcOrd="1" destOrd="0" presId="urn:microsoft.com/office/officeart/2018/2/layout/IconVerticalSolidList"/>
    <dgm:cxn modelId="{F9EF8EC8-21F9-4167-81FC-0AA1FF0BABCA}" type="presParOf" srcId="{0BA36864-8DB2-4EBF-B1FB-5876B80D271D}" destId="{AD32B9CF-A97E-4B1C-AD0C-165CDC01F1A1}" srcOrd="2" destOrd="0" presId="urn:microsoft.com/office/officeart/2018/2/layout/IconVerticalSolidList"/>
    <dgm:cxn modelId="{497B81A8-DC93-4F4D-A41B-5CC13EBAC420}" type="presParOf" srcId="{0BA36864-8DB2-4EBF-B1FB-5876B80D271D}" destId="{72543AE4-8685-481D-98F4-87B882FB4647}" srcOrd="3" destOrd="0" presId="urn:microsoft.com/office/officeart/2018/2/layout/IconVerticalSolidList"/>
    <dgm:cxn modelId="{226C0E6D-4553-42AF-AC8F-9D507CD765E9}" type="presParOf" srcId="{EF5F4CE0-D249-4CC6-B3E1-C0279A541908}" destId="{514BBE70-2723-4526-9F7F-A172A32F5738}" srcOrd="5" destOrd="0" presId="urn:microsoft.com/office/officeart/2018/2/layout/IconVerticalSolidList"/>
    <dgm:cxn modelId="{84B32098-31FC-461B-A00C-EC269ED1745B}" type="presParOf" srcId="{EF5F4CE0-D249-4CC6-B3E1-C0279A541908}" destId="{952A3557-0530-49AE-A474-73CA34EE0584}" srcOrd="6" destOrd="0" presId="urn:microsoft.com/office/officeart/2018/2/layout/IconVerticalSolidList"/>
    <dgm:cxn modelId="{870DEE46-EB6E-408A-B723-FA3DAEB87B8D}" type="presParOf" srcId="{952A3557-0530-49AE-A474-73CA34EE0584}" destId="{9F2E8B47-DF4B-417B-ACEB-F34B6E80108A}" srcOrd="0" destOrd="0" presId="urn:microsoft.com/office/officeart/2018/2/layout/IconVerticalSolidList"/>
    <dgm:cxn modelId="{4A80CB6A-51D4-4640-8874-38039F19C4A3}" type="presParOf" srcId="{952A3557-0530-49AE-A474-73CA34EE0584}" destId="{1770E3CF-98F1-4876-BA14-AD38F089E29E}" srcOrd="1" destOrd="0" presId="urn:microsoft.com/office/officeart/2018/2/layout/IconVerticalSolidList"/>
    <dgm:cxn modelId="{8F0B627D-2086-4447-BC16-92988CBC4A39}" type="presParOf" srcId="{952A3557-0530-49AE-A474-73CA34EE0584}" destId="{B8A21B8C-C2AD-415B-89CC-43FADF8ACDA0}" srcOrd="2" destOrd="0" presId="urn:microsoft.com/office/officeart/2018/2/layout/IconVerticalSolidList"/>
    <dgm:cxn modelId="{5BC78E92-BFE8-430F-A442-AFC879FD2DB9}" type="presParOf" srcId="{952A3557-0530-49AE-A474-73CA34EE0584}" destId="{134033C7-0D95-4929-8956-22FFA14E00FE}" srcOrd="3" destOrd="0" presId="urn:microsoft.com/office/officeart/2018/2/layout/IconVerticalSolidList"/>
    <dgm:cxn modelId="{C3375A26-831E-4999-AA11-4F733C384EC8}" type="presParOf" srcId="{EF5F4CE0-D249-4CC6-B3E1-C0279A541908}" destId="{BFAA48ED-B5EF-4316-82FE-CFBCF2ADE8F0}" srcOrd="7" destOrd="0" presId="urn:microsoft.com/office/officeart/2018/2/layout/IconVerticalSolidList"/>
    <dgm:cxn modelId="{17F3A23E-DE78-4E91-BEED-B728E3B990C1}" type="presParOf" srcId="{EF5F4CE0-D249-4CC6-B3E1-C0279A541908}" destId="{810FDA31-4899-419E-B5F7-799008B39C0E}" srcOrd="8" destOrd="0" presId="urn:microsoft.com/office/officeart/2018/2/layout/IconVerticalSolidList"/>
    <dgm:cxn modelId="{2755C172-EC86-464B-A80C-912DE9DFDE83}" type="presParOf" srcId="{810FDA31-4899-419E-B5F7-799008B39C0E}" destId="{00F403DC-976D-4218-A373-D86D47982EC0}" srcOrd="0" destOrd="0" presId="urn:microsoft.com/office/officeart/2018/2/layout/IconVerticalSolidList"/>
    <dgm:cxn modelId="{79C62DF5-7CE9-4802-9CD2-B24139F3F34F}" type="presParOf" srcId="{810FDA31-4899-419E-B5F7-799008B39C0E}" destId="{EBC33E05-B533-477E-9097-426A4275CD25}" srcOrd="1" destOrd="0" presId="urn:microsoft.com/office/officeart/2018/2/layout/IconVerticalSolidList"/>
    <dgm:cxn modelId="{30F0F3E1-7C9E-440B-98F2-F8A0A777C2A0}" type="presParOf" srcId="{810FDA31-4899-419E-B5F7-799008B39C0E}" destId="{CB7AE8A7-67C7-407B-931D-72A3A4280F2D}" srcOrd="2" destOrd="0" presId="urn:microsoft.com/office/officeart/2018/2/layout/IconVerticalSolidList"/>
    <dgm:cxn modelId="{0B46D26A-E5B9-4EFA-B5AF-F1B16EAE4D09}" type="presParOf" srcId="{810FDA31-4899-419E-B5F7-799008B39C0E}" destId="{0E29B5B2-12E5-43B9-B82B-8D95C3F90EB0}"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6A5E49-7FD3-442F-9D4A-FF411868EA49}"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01E10962-78DB-40E4-BABE-C0E1431CD46A}">
      <dgm:prSet/>
      <dgm:spPr/>
      <dgm:t>
        <a:bodyPr/>
        <a:lstStyle/>
        <a:p>
          <a:r>
            <a:rPr lang="en-US" dirty="0"/>
            <a:t>Start the Data Collection by clicking the </a:t>
          </a:r>
          <a:r>
            <a:rPr lang="en-CA" dirty="0"/>
            <a:t>Business Functions icon on the left-hand toolbar and select Data Collections. </a:t>
          </a:r>
          <a:endParaRPr lang="en-US" dirty="0"/>
        </a:p>
      </dgm:t>
    </dgm:pt>
    <dgm:pt modelId="{2D9A23B7-B3BD-4066-B979-02837659EC7F}" type="parTrans" cxnId="{2C36912D-299E-47E6-91D5-117F41255014}">
      <dgm:prSet/>
      <dgm:spPr/>
      <dgm:t>
        <a:bodyPr/>
        <a:lstStyle/>
        <a:p>
          <a:endParaRPr lang="en-US"/>
        </a:p>
      </dgm:t>
    </dgm:pt>
    <dgm:pt modelId="{215E8BBD-2AD7-443E-867B-40F4714427DE}" type="sibTrans" cxnId="{2C36912D-299E-47E6-91D5-117F41255014}">
      <dgm:prSet/>
      <dgm:spPr/>
      <dgm:t>
        <a:bodyPr/>
        <a:lstStyle/>
        <a:p>
          <a:endParaRPr lang="en-US"/>
        </a:p>
      </dgm:t>
    </dgm:pt>
    <dgm:pt modelId="{195E8A5A-4FE8-4FD7-972D-F73116621A79}">
      <dgm:prSet/>
      <dgm:spPr/>
      <dgm:t>
        <a:bodyPr/>
        <a:lstStyle/>
        <a:p>
          <a:r>
            <a:rPr lang="en-CA" dirty="0"/>
            <a:t>You may also us the widget “My Data Collections” and  click New Data Collection to get started. </a:t>
          </a:r>
          <a:endParaRPr lang="en-US" dirty="0"/>
        </a:p>
      </dgm:t>
    </dgm:pt>
    <dgm:pt modelId="{7FA5CFB9-19F0-4EC6-A1B6-A869F09B8DDD}" type="parTrans" cxnId="{6773F8AD-B9EE-4BE0-8C3B-F774E292B0BD}">
      <dgm:prSet/>
      <dgm:spPr/>
      <dgm:t>
        <a:bodyPr/>
        <a:lstStyle/>
        <a:p>
          <a:endParaRPr lang="en-US"/>
        </a:p>
      </dgm:t>
    </dgm:pt>
    <dgm:pt modelId="{0164839C-887D-48DE-9A25-DE22AAC7DFE2}" type="sibTrans" cxnId="{6773F8AD-B9EE-4BE0-8C3B-F774E292B0BD}">
      <dgm:prSet/>
      <dgm:spPr/>
      <dgm:t>
        <a:bodyPr/>
        <a:lstStyle/>
        <a:p>
          <a:endParaRPr lang="en-US"/>
        </a:p>
      </dgm:t>
    </dgm:pt>
    <dgm:pt modelId="{C92A4D39-F87E-4B14-83D2-1F55C6BD6B37}" type="pres">
      <dgm:prSet presAssocID="{856A5E49-7FD3-442F-9D4A-FF411868EA49}" presName="linear" presStyleCnt="0">
        <dgm:presLayoutVars>
          <dgm:animLvl val="lvl"/>
          <dgm:resizeHandles val="exact"/>
        </dgm:presLayoutVars>
      </dgm:prSet>
      <dgm:spPr/>
    </dgm:pt>
    <dgm:pt modelId="{CA9F9537-9FAD-4B0D-BCB8-3DA8E6827AE6}" type="pres">
      <dgm:prSet presAssocID="{01E10962-78DB-40E4-BABE-C0E1431CD46A}" presName="parentText" presStyleLbl="node1" presStyleIdx="0" presStyleCnt="2" custLinFactY="-8940" custLinFactNeighborY="-100000">
        <dgm:presLayoutVars>
          <dgm:chMax val="0"/>
          <dgm:bulletEnabled val="1"/>
        </dgm:presLayoutVars>
      </dgm:prSet>
      <dgm:spPr/>
    </dgm:pt>
    <dgm:pt modelId="{16E0AF5A-D352-40C5-B46F-0FA3FA9F3670}" type="pres">
      <dgm:prSet presAssocID="{215E8BBD-2AD7-443E-867B-40F4714427DE}" presName="spacer" presStyleCnt="0"/>
      <dgm:spPr/>
    </dgm:pt>
    <dgm:pt modelId="{A1CE5D65-E78F-47E9-842D-FC86FDD0A505}" type="pres">
      <dgm:prSet presAssocID="{195E8A5A-4FE8-4FD7-972D-F73116621A79}" presName="parentText" presStyleLbl="node1" presStyleIdx="1" presStyleCnt="2" custLinFactY="21312" custLinFactNeighborY="100000">
        <dgm:presLayoutVars>
          <dgm:chMax val="0"/>
          <dgm:bulletEnabled val="1"/>
        </dgm:presLayoutVars>
      </dgm:prSet>
      <dgm:spPr/>
    </dgm:pt>
  </dgm:ptLst>
  <dgm:cxnLst>
    <dgm:cxn modelId="{2C36912D-299E-47E6-91D5-117F41255014}" srcId="{856A5E49-7FD3-442F-9D4A-FF411868EA49}" destId="{01E10962-78DB-40E4-BABE-C0E1431CD46A}" srcOrd="0" destOrd="0" parTransId="{2D9A23B7-B3BD-4066-B979-02837659EC7F}" sibTransId="{215E8BBD-2AD7-443E-867B-40F4714427DE}"/>
    <dgm:cxn modelId="{774E263E-82A8-44DB-AD57-7BB8F8EA7625}" type="presOf" srcId="{856A5E49-7FD3-442F-9D4A-FF411868EA49}" destId="{C92A4D39-F87E-4B14-83D2-1F55C6BD6B37}" srcOrd="0" destOrd="0" presId="urn:microsoft.com/office/officeart/2005/8/layout/vList2"/>
    <dgm:cxn modelId="{F410C573-4ED0-4F97-98BF-4305B4FBE2E1}" type="presOf" srcId="{195E8A5A-4FE8-4FD7-972D-F73116621A79}" destId="{A1CE5D65-E78F-47E9-842D-FC86FDD0A505}" srcOrd="0" destOrd="0" presId="urn:microsoft.com/office/officeart/2005/8/layout/vList2"/>
    <dgm:cxn modelId="{6773F8AD-B9EE-4BE0-8C3B-F774E292B0BD}" srcId="{856A5E49-7FD3-442F-9D4A-FF411868EA49}" destId="{195E8A5A-4FE8-4FD7-972D-F73116621A79}" srcOrd="1" destOrd="0" parTransId="{7FA5CFB9-19F0-4EC6-A1B6-A869F09B8DDD}" sibTransId="{0164839C-887D-48DE-9A25-DE22AAC7DFE2}"/>
    <dgm:cxn modelId="{C4B7C3DC-5DC3-4802-813B-361D5CCE905E}" type="presOf" srcId="{01E10962-78DB-40E4-BABE-C0E1431CD46A}" destId="{CA9F9537-9FAD-4B0D-BCB8-3DA8E6827AE6}" srcOrd="0" destOrd="0" presId="urn:microsoft.com/office/officeart/2005/8/layout/vList2"/>
    <dgm:cxn modelId="{06BBD6B1-EA80-49D0-A1F4-E0D2B67B2884}" type="presParOf" srcId="{C92A4D39-F87E-4B14-83D2-1F55C6BD6B37}" destId="{CA9F9537-9FAD-4B0D-BCB8-3DA8E6827AE6}" srcOrd="0" destOrd="0" presId="urn:microsoft.com/office/officeart/2005/8/layout/vList2"/>
    <dgm:cxn modelId="{C02F0828-48F8-4A7E-837E-CDB566D39360}" type="presParOf" srcId="{C92A4D39-F87E-4B14-83D2-1F55C6BD6B37}" destId="{16E0AF5A-D352-40C5-B46F-0FA3FA9F3670}" srcOrd="1" destOrd="0" presId="urn:microsoft.com/office/officeart/2005/8/layout/vList2"/>
    <dgm:cxn modelId="{B9C7E652-01D0-4887-BC06-A2C4AA04048A}" type="presParOf" srcId="{C92A4D39-F87E-4B14-83D2-1F55C6BD6B37}" destId="{A1CE5D65-E78F-47E9-842D-FC86FDD0A505}" srcOrd="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77BD15-3A45-40DA-889E-39C00EAD2ED4}"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CBD75C13-4AEE-46E9-AF6F-35EA6E03A562}">
      <dgm:prSet/>
      <dgm:spPr/>
      <dgm:t>
        <a:bodyPr/>
        <a:lstStyle/>
        <a:p>
          <a:pPr algn="ctr"/>
          <a:r>
            <a:rPr lang="en-US" dirty="0"/>
            <a:t>Click on the </a:t>
          </a:r>
          <a:r>
            <a:rPr lang="en-US" b="1" dirty="0"/>
            <a:t>Upload File </a:t>
          </a:r>
          <a:r>
            <a:rPr lang="en-US" dirty="0"/>
            <a:t>button to enter the member data. </a:t>
          </a:r>
        </a:p>
      </dgm:t>
    </dgm:pt>
    <dgm:pt modelId="{FBFD3495-F944-4B13-B760-FECC647EC6AA}" type="parTrans" cxnId="{9F964E21-4FB2-4961-9DD6-09BB62B5CC88}">
      <dgm:prSet/>
      <dgm:spPr/>
      <dgm:t>
        <a:bodyPr/>
        <a:lstStyle/>
        <a:p>
          <a:endParaRPr lang="en-US"/>
        </a:p>
      </dgm:t>
    </dgm:pt>
    <dgm:pt modelId="{9AE01E1F-7C22-45C9-BFED-2D1D2FD9BA13}" type="sibTrans" cxnId="{9F964E21-4FB2-4961-9DD6-09BB62B5CC88}">
      <dgm:prSet/>
      <dgm:spPr/>
      <dgm:t>
        <a:bodyPr/>
        <a:lstStyle/>
        <a:p>
          <a:endParaRPr lang="en-US"/>
        </a:p>
      </dgm:t>
    </dgm:pt>
    <dgm:pt modelId="{EE6AC8A8-88B9-407D-B84C-3C1766EA98FB}" type="pres">
      <dgm:prSet presAssocID="{9B77BD15-3A45-40DA-889E-39C00EAD2ED4}" presName="linear" presStyleCnt="0">
        <dgm:presLayoutVars>
          <dgm:animLvl val="lvl"/>
          <dgm:resizeHandles val="exact"/>
        </dgm:presLayoutVars>
      </dgm:prSet>
      <dgm:spPr/>
    </dgm:pt>
    <dgm:pt modelId="{A3487916-75CE-4C06-98A9-39D803A3394D}" type="pres">
      <dgm:prSet presAssocID="{CBD75C13-4AEE-46E9-AF6F-35EA6E03A562}" presName="parentText" presStyleLbl="node1" presStyleIdx="0" presStyleCnt="1" custScaleY="102656" custLinFactNeighborX="332" custLinFactNeighborY="81911">
        <dgm:presLayoutVars>
          <dgm:chMax val="0"/>
          <dgm:bulletEnabled val="1"/>
        </dgm:presLayoutVars>
      </dgm:prSet>
      <dgm:spPr/>
    </dgm:pt>
  </dgm:ptLst>
  <dgm:cxnLst>
    <dgm:cxn modelId="{9F964E21-4FB2-4961-9DD6-09BB62B5CC88}" srcId="{9B77BD15-3A45-40DA-889E-39C00EAD2ED4}" destId="{CBD75C13-4AEE-46E9-AF6F-35EA6E03A562}" srcOrd="0" destOrd="0" parTransId="{FBFD3495-F944-4B13-B760-FECC647EC6AA}" sibTransId="{9AE01E1F-7C22-45C9-BFED-2D1D2FD9BA13}"/>
    <dgm:cxn modelId="{0A485E9C-2066-41C6-8746-D04627320F4F}" type="presOf" srcId="{CBD75C13-4AEE-46E9-AF6F-35EA6E03A562}" destId="{A3487916-75CE-4C06-98A9-39D803A3394D}" srcOrd="0" destOrd="0" presId="urn:microsoft.com/office/officeart/2005/8/layout/vList2"/>
    <dgm:cxn modelId="{07331CDA-2758-4252-8A09-7114D1E540B2}" type="presOf" srcId="{9B77BD15-3A45-40DA-889E-39C00EAD2ED4}" destId="{EE6AC8A8-88B9-407D-B84C-3C1766EA98FB}" srcOrd="0" destOrd="0" presId="urn:microsoft.com/office/officeart/2005/8/layout/vList2"/>
    <dgm:cxn modelId="{41C707DB-5AF9-4D16-AB6B-896BE5C59F31}" type="presParOf" srcId="{EE6AC8A8-88B9-407D-B84C-3C1766EA98FB}" destId="{A3487916-75CE-4C06-98A9-39D803A3394D}"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034DA8-A056-42C5-AB34-AD5F45D93E61}"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n-US"/>
        </a:p>
      </dgm:t>
    </dgm:pt>
    <dgm:pt modelId="{765A5A74-A678-434E-A939-CC8AED25A44E}">
      <dgm:prSet/>
      <dgm:spPr/>
      <dgm:t>
        <a:bodyPr/>
        <a:lstStyle/>
        <a:p>
          <a:r>
            <a:rPr lang="en-US"/>
            <a:t>Click </a:t>
          </a:r>
          <a:r>
            <a:rPr lang="en-US" b="1"/>
            <a:t>Validate </a:t>
          </a:r>
          <a:r>
            <a:rPr lang="en-US"/>
            <a:t>to move to Step </a:t>
          </a:r>
          <a:r>
            <a:rPr lang="en-US" b="1"/>
            <a:t>3. Validate Member Data</a:t>
          </a:r>
          <a:r>
            <a:rPr lang="en-US"/>
            <a:t> tab. In this step data is validated against formatting and business requirements.  </a:t>
          </a:r>
        </a:p>
      </dgm:t>
    </dgm:pt>
    <dgm:pt modelId="{FDE6712F-D371-425D-9512-DF893A0E44DD}" type="parTrans" cxnId="{6F6ADEA5-EF81-4F93-B5C3-027EAA37A8FD}">
      <dgm:prSet/>
      <dgm:spPr/>
      <dgm:t>
        <a:bodyPr/>
        <a:lstStyle/>
        <a:p>
          <a:endParaRPr lang="en-US"/>
        </a:p>
      </dgm:t>
    </dgm:pt>
    <dgm:pt modelId="{2564AD1A-F071-4210-B9BE-9944CF1F96A1}" type="sibTrans" cxnId="{6F6ADEA5-EF81-4F93-B5C3-027EAA37A8FD}">
      <dgm:prSet/>
      <dgm:spPr/>
      <dgm:t>
        <a:bodyPr/>
        <a:lstStyle/>
        <a:p>
          <a:endParaRPr lang="en-US"/>
        </a:p>
      </dgm:t>
    </dgm:pt>
    <dgm:pt modelId="{9362CD1B-5D66-417F-953E-0818A6BCC215}" type="pres">
      <dgm:prSet presAssocID="{44034DA8-A056-42C5-AB34-AD5F45D93E61}" presName="linear" presStyleCnt="0">
        <dgm:presLayoutVars>
          <dgm:animLvl val="lvl"/>
          <dgm:resizeHandles val="exact"/>
        </dgm:presLayoutVars>
      </dgm:prSet>
      <dgm:spPr/>
    </dgm:pt>
    <dgm:pt modelId="{4A482B82-1381-41E8-9ABB-2BDA9E0D1B5F}" type="pres">
      <dgm:prSet presAssocID="{765A5A74-A678-434E-A939-CC8AED25A44E}" presName="parentText" presStyleLbl="node1" presStyleIdx="0" presStyleCnt="1">
        <dgm:presLayoutVars>
          <dgm:chMax val="0"/>
          <dgm:bulletEnabled val="1"/>
        </dgm:presLayoutVars>
      </dgm:prSet>
      <dgm:spPr/>
    </dgm:pt>
  </dgm:ptLst>
  <dgm:cxnLst>
    <dgm:cxn modelId="{F0267B43-367E-4F2D-90ED-FDC2852DC2E3}" type="presOf" srcId="{765A5A74-A678-434E-A939-CC8AED25A44E}" destId="{4A482B82-1381-41E8-9ABB-2BDA9E0D1B5F}" srcOrd="0" destOrd="0" presId="urn:microsoft.com/office/officeart/2005/8/layout/vList2"/>
    <dgm:cxn modelId="{5B4EAA7A-93B7-434D-96DC-DAD891909E85}" type="presOf" srcId="{44034DA8-A056-42C5-AB34-AD5F45D93E61}" destId="{9362CD1B-5D66-417F-953E-0818A6BCC215}" srcOrd="0" destOrd="0" presId="urn:microsoft.com/office/officeart/2005/8/layout/vList2"/>
    <dgm:cxn modelId="{6F6ADEA5-EF81-4F93-B5C3-027EAA37A8FD}" srcId="{44034DA8-A056-42C5-AB34-AD5F45D93E61}" destId="{765A5A74-A678-434E-A939-CC8AED25A44E}" srcOrd="0" destOrd="0" parTransId="{FDE6712F-D371-425D-9512-DF893A0E44DD}" sibTransId="{2564AD1A-F071-4210-B9BE-9944CF1F96A1}"/>
    <dgm:cxn modelId="{57DF84E4-4694-4354-9E49-7D10B88898A4}" type="presParOf" srcId="{9362CD1B-5D66-417F-953E-0818A6BCC215}" destId="{4A482B82-1381-41E8-9ABB-2BDA9E0D1B5F}"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51B43E8-07F0-49A1-8F55-C83CEC5E3F85}"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n-US"/>
        </a:p>
      </dgm:t>
    </dgm:pt>
    <dgm:pt modelId="{2EA169E2-DA4B-4660-B21B-CBA4DE535FB9}">
      <dgm:prSet/>
      <dgm:spPr/>
      <dgm:t>
        <a:bodyPr/>
        <a:lstStyle/>
        <a:p>
          <a:r>
            <a:rPr lang="en-US" dirty="0"/>
            <a:t>Once any warnings and errors have been resolved and validated, it will show no results found. Click </a:t>
          </a:r>
          <a:r>
            <a:rPr lang="en-US" b="1" dirty="0"/>
            <a:t>Continue</a:t>
          </a:r>
          <a:r>
            <a:rPr lang="en-US" dirty="0"/>
            <a:t> to move to </a:t>
          </a:r>
          <a:r>
            <a:rPr lang="en-US" b="1" dirty="0"/>
            <a:t>Step 4. Review &amp; Submit</a:t>
          </a:r>
          <a:r>
            <a:rPr lang="en-US" dirty="0"/>
            <a:t>.</a:t>
          </a:r>
        </a:p>
      </dgm:t>
    </dgm:pt>
    <dgm:pt modelId="{DFB55089-CB02-4448-82A3-78AD58C46B73}" type="parTrans" cxnId="{0205E88A-37F5-40D7-8186-DCEF9206EF1A}">
      <dgm:prSet/>
      <dgm:spPr/>
      <dgm:t>
        <a:bodyPr/>
        <a:lstStyle/>
        <a:p>
          <a:endParaRPr lang="en-US"/>
        </a:p>
      </dgm:t>
    </dgm:pt>
    <dgm:pt modelId="{C9EC1646-68A0-4178-A8BF-BEA2EA84A702}" type="sibTrans" cxnId="{0205E88A-37F5-40D7-8186-DCEF9206EF1A}">
      <dgm:prSet/>
      <dgm:spPr/>
      <dgm:t>
        <a:bodyPr/>
        <a:lstStyle/>
        <a:p>
          <a:endParaRPr lang="en-US"/>
        </a:p>
      </dgm:t>
    </dgm:pt>
    <dgm:pt modelId="{2F5150FD-35EE-45AE-9C2B-0323D3A85B4E}" type="pres">
      <dgm:prSet presAssocID="{051B43E8-07F0-49A1-8F55-C83CEC5E3F85}" presName="linear" presStyleCnt="0">
        <dgm:presLayoutVars>
          <dgm:animLvl val="lvl"/>
          <dgm:resizeHandles val="exact"/>
        </dgm:presLayoutVars>
      </dgm:prSet>
      <dgm:spPr/>
    </dgm:pt>
    <dgm:pt modelId="{C7FC9EE6-2963-4C08-8DC4-4C48B9BC919B}" type="pres">
      <dgm:prSet presAssocID="{2EA169E2-DA4B-4660-B21B-CBA4DE535FB9}" presName="parentText" presStyleLbl="node1" presStyleIdx="0" presStyleCnt="1" custLinFactNeighborY="-15803">
        <dgm:presLayoutVars>
          <dgm:chMax val="0"/>
          <dgm:bulletEnabled val="1"/>
        </dgm:presLayoutVars>
      </dgm:prSet>
      <dgm:spPr/>
    </dgm:pt>
  </dgm:ptLst>
  <dgm:cxnLst>
    <dgm:cxn modelId="{15D15A52-76D6-4C24-9774-04F0FEC343B4}" type="presOf" srcId="{2EA169E2-DA4B-4660-B21B-CBA4DE535FB9}" destId="{C7FC9EE6-2963-4C08-8DC4-4C48B9BC919B}" srcOrd="0" destOrd="0" presId="urn:microsoft.com/office/officeart/2005/8/layout/vList2"/>
    <dgm:cxn modelId="{0205E88A-37F5-40D7-8186-DCEF9206EF1A}" srcId="{051B43E8-07F0-49A1-8F55-C83CEC5E3F85}" destId="{2EA169E2-DA4B-4660-B21B-CBA4DE535FB9}" srcOrd="0" destOrd="0" parTransId="{DFB55089-CB02-4448-82A3-78AD58C46B73}" sibTransId="{C9EC1646-68A0-4178-A8BF-BEA2EA84A702}"/>
    <dgm:cxn modelId="{3D914FB1-2FFF-40AC-BDB2-EBE5499A6E75}" type="presOf" srcId="{051B43E8-07F0-49A1-8F55-C83CEC5E3F85}" destId="{2F5150FD-35EE-45AE-9C2B-0323D3A85B4E}" srcOrd="0" destOrd="0" presId="urn:microsoft.com/office/officeart/2005/8/layout/vList2"/>
    <dgm:cxn modelId="{AD24EBF8-6897-40AC-92BE-E9B070E2CEF1}" type="presParOf" srcId="{2F5150FD-35EE-45AE-9C2B-0323D3A85B4E}" destId="{C7FC9EE6-2963-4C08-8DC4-4C48B9BC919B}"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9025F24-438C-4612-9D28-16D24331EE6B}"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51A625E9-4335-4F92-9824-DB7342597999}">
      <dgm:prSet/>
      <dgm:spPr/>
      <dgm:t>
        <a:bodyPr/>
        <a:lstStyle/>
        <a:p>
          <a:r>
            <a:rPr lang="en-US" b="0" dirty="0"/>
            <a:t>Review</a:t>
          </a:r>
          <a:r>
            <a:rPr lang="en-US" dirty="0"/>
            <a:t> the listed </a:t>
          </a:r>
          <a:r>
            <a:rPr lang="en-US" b="1" dirty="0"/>
            <a:t>Data Collection Summary, Entry Summary and Reports</a:t>
          </a:r>
          <a:r>
            <a:rPr lang="en-US" dirty="0"/>
            <a:t>.  Upon review, click </a:t>
          </a:r>
          <a:r>
            <a:rPr lang="en-US" b="1" dirty="0"/>
            <a:t>Submit </a:t>
          </a:r>
          <a:r>
            <a:rPr lang="en-US" b="0" dirty="0"/>
            <a:t>then in the pop-up box click </a:t>
          </a:r>
          <a:r>
            <a:rPr lang="en-US" b="1" dirty="0"/>
            <a:t>Confirm.  </a:t>
          </a:r>
          <a:endParaRPr lang="en-US" dirty="0"/>
        </a:p>
      </dgm:t>
    </dgm:pt>
    <dgm:pt modelId="{4AA20A4D-E72E-4A33-84AF-79A139B00F2F}" type="parTrans" cxnId="{E4D2AB21-73F7-4890-9CD8-3527507FCEDE}">
      <dgm:prSet/>
      <dgm:spPr/>
      <dgm:t>
        <a:bodyPr/>
        <a:lstStyle/>
        <a:p>
          <a:endParaRPr lang="en-US"/>
        </a:p>
      </dgm:t>
    </dgm:pt>
    <dgm:pt modelId="{8F24A14F-2AAC-417E-9C65-02812F7B8F61}" type="sibTrans" cxnId="{E4D2AB21-73F7-4890-9CD8-3527507FCEDE}">
      <dgm:prSet/>
      <dgm:spPr/>
      <dgm:t>
        <a:bodyPr/>
        <a:lstStyle/>
        <a:p>
          <a:endParaRPr lang="en-US"/>
        </a:p>
      </dgm:t>
    </dgm:pt>
    <dgm:pt modelId="{AA49DA02-748A-4D89-8DDE-0700603A4CB8}" type="pres">
      <dgm:prSet presAssocID="{49025F24-438C-4612-9D28-16D24331EE6B}" presName="linear" presStyleCnt="0">
        <dgm:presLayoutVars>
          <dgm:animLvl val="lvl"/>
          <dgm:resizeHandles val="exact"/>
        </dgm:presLayoutVars>
      </dgm:prSet>
      <dgm:spPr/>
    </dgm:pt>
    <dgm:pt modelId="{4347A932-BE49-463E-812A-034346455C41}" type="pres">
      <dgm:prSet presAssocID="{51A625E9-4335-4F92-9824-DB7342597999}" presName="parentText" presStyleLbl="node1" presStyleIdx="0" presStyleCnt="1" custScaleY="36869">
        <dgm:presLayoutVars>
          <dgm:chMax val="0"/>
          <dgm:bulletEnabled val="1"/>
        </dgm:presLayoutVars>
      </dgm:prSet>
      <dgm:spPr/>
    </dgm:pt>
  </dgm:ptLst>
  <dgm:cxnLst>
    <dgm:cxn modelId="{E4D2AB21-73F7-4890-9CD8-3527507FCEDE}" srcId="{49025F24-438C-4612-9D28-16D24331EE6B}" destId="{51A625E9-4335-4F92-9824-DB7342597999}" srcOrd="0" destOrd="0" parTransId="{4AA20A4D-E72E-4A33-84AF-79A139B00F2F}" sibTransId="{8F24A14F-2AAC-417E-9C65-02812F7B8F61}"/>
    <dgm:cxn modelId="{5F63929D-DDFB-40E9-8113-51A64891F02D}" type="presOf" srcId="{51A625E9-4335-4F92-9824-DB7342597999}" destId="{4347A932-BE49-463E-812A-034346455C41}" srcOrd="0" destOrd="0" presId="urn:microsoft.com/office/officeart/2005/8/layout/vList2"/>
    <dgm:cxn modelId="{4A9FB3F9-43E0-4EFB-B26C-858C9C252587}" type="presOf" srcId="{49025F24-438C-4612-9D28-16D24331EE6B}" destId="{AA49DA02-748A-4D89-8DDE-0700603A4CB8}" srcOrd="0" destOrd="0" presId="urn:microsoft.com/office/officeart/2005/8/layout/vList2"/>
    <dgm:cxn modelId="{1BAA8C3B-E5F5-45C2-A3B3-6D1C6153414D}" type="presParOf" srcId="{AA49DA02-748A-4D89-8DDE-0700603A4CB8}" destId="{4347A932-BE49-463E-812A-034346455C41}"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56169-D798-4E42-A4EB-0F09B9AAD6B9}">
      <dsp:nvSpPr>
        <dsp:cNvPr id="0" name=""/>
        <dsp:cNvSpPr/>
      </dsp:nvSpPr>
      <dsp:spPr>
        <a:xfrm>
          <a:off x="0" y="1600132"/>
          <a:ext cx="6296581" cy="33135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8685" tIns="853948" rIns="488685" bIns="170688" numCol="1" spcCol="1270" anchor="t" anchorCtr="0">
          <a:noAutofit/>
        </a:bodyPr>
        <a:lstStyle/>
        <a:p>
          <a:pPr marL="228600" lvl="1" indent="-228600" algn="l" defTabSz="1066800">
            <a:lnSpc>
              <a:spcPct val="90000"/>
            </a:lnSpc>
            <a:spcBef>
              <a:spcPct val="0"/>
            </a:spcBef>
            <a:spcAft>
              <a:spcPct val="15000"/>
            </a:spcAft>
            <a:buChar char="•"/>
          </a:pPr>
          <a:r>
            <a:rPr lang="en-US" sz="2400" b="0" kern="1200" dirty="0"/>
            <a:t>Data Collection Overview</a:t>
          </a:r>
        </a:p>
        <a:p>
          <a:pPr marL="228600" lvl="1" indent="-228600" algn="l" defTabSz="1066800">
            <a:lnSpc>
              <a:spcPct val="90000"/>
            </a:lnSpc>
            <a:spcBef>
              <a:spcPct val="0"/>
            </a:spcBef>
            <a:spcAft>
              <a:spcPct val="15000"/>
            </a:spcAft>
            <a:buChar char="•"/>
          </a:pPr>
          <a:r>
            <a:rPr lang="en-US" sz="2400" b="0" kern="1200" dirty="0"/>
            <a:t>Wage Adjustment Overview</a:t>
          </a:r>
        </a:p>
        <a:p>
          <a:pPr marL="228600" lvl="1" indent="-228600" algn="l" defTabSz="1066800">
            <a:lnSpc>
              <a:spcPct val="90000"/>
            </a:lnSpc>
            <a:spcBef>
              <a:spcPct val="0"/>
            </a:spcBef>
            <a:spcAft>
              <a:spcPct val="15000"/>
            </a:spcAft>
            <a:buChar char="•"/>
          </a:pPr>
          <a:r>
            <a:rPr lang="en-US" sz="2400" b="0" kern="1200" dirty="0"/>
            <a:t>Data Collection Creation</a:t>
          </a:r>
        </a:p>
        <a:p>
          <a:pPr marL="228600" lvl="1" indent="-228600" algn="l" defTabSz="1066800">
            <a:lnSpc>
              <a:spcPct val="90000"/>
            </a:lnSpc>
            <a:spcBef>
              <a:spcPct val="0"/>
            </a:spcBef>
            <a:spcAft>
              <a:spcPct val="15000"/>
            </a:spcAft>
            <a:buChar char="•"/>
          </a:pPr>
          <a:r>
            <a:rPr lang="en-US" sz="2400" b="0" kern="1200" dirty="0"/>
            <a:t>Upload File Process</a:t>
          </a:r>
        </a:p>
        <a:p>
          <a:pPr marL="228600" lvl="1" indent="-228600" algn="l" defTabSz="1066800">
            <a:lnSpc>
              <a:spcPct val="90000"/>
            </a:lnSpc>
            <a:spcBef>
              <a:spcPct val="0"/>
            </a:spcBef>
            <a:spcAft>
              <a:spcPct val="15000"/>
            </a:spcAft>
            <a:buChar char="•"/>
          </a:pPr>
          <a:r>
            <a:rPr lang="en-US" sz="2400" b="0" kern="1200" dirty="0"/>
            <a:t>Validation Process</a:t>
          </a:r>
        </a:p>
        <a:p>
          <a:pPr marL="228600" lvl="1" indent="-228600" algn="l" defTabSz="1066800">
            <a:lnSpc>
              <a:spcPct val="90000"/>
            </a:lnSpc>
            <a:spcBef>
              <a:spcPct val="0"/>
            </a:spcBef>
            <a:spcAft>
              <a:spcPct val="15000"/>
            </a:spcAft>
            <a:buChar char="•"/>
          </a:pPr>
          <a:r>
            <a:rPr lang="en-US" sz="2400" b="0" kern="1200" dirty="0"/>
            <a:t>Review and Submit</a:t>
          </a:r>
        </a:p>
      </dsp:txBody>
      <dsp:txXfrm>
        <a:off x="0" y="1600132"/>
        <a:ext cx="6296581" cy="3313525"/>
      </dsp:txXfrm>
    </dsp:sp>
    <dsp:sp modelId="{96FC0618-FAAB-4CE0-AFB9-00589DA648B8}">
      <dsp:nvSpPr>
        <dsp:cNvPr id="0" name=""/>
        <dsp:cNvSpPr/>
      </dsp:nvSpPr>
      <dsp:spPr>
        <a:xfrm>
          <a:off x="363139" y="1139147"/>
          <a:ext cx="4407606" cy="8152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597" tIns="0" rIns="166597" bIns="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tx1"/>
              </a:solidFill>
            </a:rPr>
            <a:t>Wage Adjustments</a:t>
          </a:r>
        </a:p>
      </dsp:txBody>
      <dsp:txXfrm>
        <a:off x="402937" y="1178945"/>
        <a:ext cx="4328010" cy="7356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E869CA-A40A-410B-9073-8B8F0622BB17}">
      <dsp:nvSpPr>
        <dsp:cNvPr id="0" name=""/>
        <dsp:cNvSpPr/>
      </dsp:nvSpPr>
      <dsp:spPr>
        <a:xfrm>
          <a:off x="0" y="4606"/>
          <a:ext cx="6588691" cy="9812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583065B5-C342-4523-8338-E659279001FD}">
      <dsp:nvSpPr>
        <dsp:cNvPr id="0" name=""/>
        <dsp:cNvSpPr/>
      </dsp:nvSpPr>
      <dsp:spPr>
        <a:xfrm>
          <a:off x="296829" y="225389"/>
          <a:ext cx="539690" cy="5396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96A83C-3F7D-44D6-BA04-B82EEA501982}">
      <dsp:nvSpPr>
        <dsp:cNvPr id="0" name=""/>
        <dsp:cNvSpPr/>
      </dsp:nvSpPr>
      <dsp:spPr>
        <a:xfrm>
          <a:off x="1133349" y="4606"/>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622300">
            <a:lnSpc>
              <a:spcPct val="100000"/>
            </a:lnSpc>
            <a:spcBef>
              <a:spcPct val="0"/>
            </a:spcBef>
            <a:spcAft>
              <a:spcPct val="35000"/>
            </a:spcAft>
            <a:buNone/>
          </a:pPr>
          <a:r>
            <a:rPr lang="en-US" sz="1400" b="1" kern="1200" dirty="0"/>
            <a:t>What is a Data Collection?</a:t>
          </a:r>
          <a:endParaRPr lang="en-US" sz="1400" kern="1200" dirty="0"/>
        </a:p>
      </dsp:txBody>
      <dsp:txXfrm>
        <a:off x="1133349" y="4606"/>
        <a:ext cx="5455341" cy="981254"/>
      </dsp:txXfrm>
    </dsp:sp>
    <dsp:sp modelId="{777A489C-86E2-44CE-AC8D-B055AA58AE2D}">
      <dsp:nvSpPr>
        <dsp:cNvPr id="0" name=""/>
        <dsp:cNvSpPr/>
      </dsp:nvSpPr>
      <dsp:spPr>
        <a:xfrm>
          <a:off x="0" y="1231175"/>
          <a:ext cx="6588691" cy="9812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86D3B9B5-C9E9-49E3-8938-E15F5E9B2570}">
      <dsp:nvSpPr>
        <dsp:cNvPr id="0" name=""/>
        <dsp:cNvSpPr/>
      </dsp:nvSpPr>
      <dsp:spPr>
        <a:xfrm>
          <a:off x="296829" y="1451957"/>
          <a:ext cx="539690" cy="5396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B3A325-B316-4331-BD06-7BFD5EDFEBE2}">
      <dsp:nvSpPr>
        <dsp:cNvPr id="0" name=""/>
        <dsp:cNvSpPr/>
      </dsp:nvSpPr>
      <dsp:spPr>
        <a:xfrm>
          <a:off x="1133349" y="1231175"/>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622300">
            <a:lnSpc>
              <a:spcPct val="100000"/>
            </a:lnSpc>
            <a:spcBef>
              <a:spcPct val="0"/>
            </a:spcBef>
            <a:spcAft>
              <a:spcPct val="35000"/>
            </a:spcAft>
            <a:buNone/>
          </a:pPr>
          <a:r>
            <a:rPr lang="en-US" sz="1400" b="1" kern="1200" dirty="0"/>
            <a:t>Information is sent in via Employer Access as a Data Collection using a new file format, Comma-separated Value or .CSV.  </a:t>
          </a:r>
          <a:endParaRPr lang="en-US" sz="1400" kern="1200" dirty="0"/>
        </a:p>
      </dsp:txBody>
      <dsp:txXfrm>
        <a:off x="1133349" y="1231175"/>
        <a:ext cx="5455341" cy="981254"/>
      </dsp:txXfrm>
    </dsp:sp>
    <dsp:sp modelId="{35595210-F279-4F69-BE99-545E43C3F3E7}">
      <dsp:nvSpPr>
        <dsp:cNvPr id="0" name=""/>
        <dsp:cNvSpPr/>
      </dsp:nvSpPr>
      <dsp:spPr>
        <a:xfrm>
          <a:off x="0" y="2457744"/>
          <a:ext cx="6588691" cy="9812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256D405A-4F88-4D66-B24E-49819A75FFD3}">
      <dsp:nvSpPr>
        <dsp:cNvPr id="0" name=""/>
        <dsp:cNvSpPr/>
      </dsp:nvSpPr>
      <dsp:spPr>
        <a:xfrm>
          <a:off x="296829" y="2678526"/>
          <a:ext cx="539690" cy="5396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543AE4-8685-481D-98F4-87B882FB4647}">
      <dsp:nvSpPr>
        <dsp:cNvPr id="0" name=""/>
        <dsp:cNvSpPr/>
      </dsp:nvSpPr>
      <dsp:spPr>
        <a:xfrm>
          <a:off x="1133349" y="2457744"/>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622300">
            <a:lnSpc>
              <a:spcPct val="100000"/>
            </a:lnSpc>
            <a:spcBef>
              <a:spcPct val="0"/>
            </a:spcBef>
            <a:spcAft>
              <a:spcPct val="35000"/>
            </a:spcAft>
            <a:buNone/>
          </a:pPr>
          <a:r>
            <a:rPr lang="en-US" sz="1400" b="1" kern="1200" dirty="0"/>
            <a:t>Filing is Simple</a:t>
          </a:r>
          <a:r>
            <a:rPr lang="en-US" sz="1400" b="1" i="1" kern="1200" dirty="0"/>
            <a:t>, Fast, </a:t>
          </a:r>
          <a:r>
            <a:rPr lang="en-US" sz="1400" b="1" kern="1200" dirty="0"/>
            <a:t>Easy and Web-Centric replacing 90% of all previous forms. </a:t>
          </a:r>
          <a:endParaRPr lang="en-US" sz="1400" kern="1200" dirty="0"/>
        </a:p>
      </dsp:txBody>
      <dsp:txXfrm>
        <a:off x="1133349" y="2457744"/>
        <a:ext cx="5455341" cy="981254"/>
      </dsp:txXfrm>
    </dsp:sp>
    <dsp:sp modelId="{9F2E8B47-DF4B-417B-ACEB-F34B6E80108A}">
      <dsp:nvSpPr>
        <dsp:cNvPr id="0" name=""/>
        <dsp:cNvSpPr/>
      </dsp:nvSpPr>
      <dsp:spPr>
        <a:xfrm>
          <a:off x="0" y="3684312"/>
          <a:ext cx="6588691" cy="9812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1770E3CF-98F1-4876-BA14-AD38F089E29E}">
      <dsp:nvSpPr>
        <dsp:cNvPr id="0" name=""/>
        <dsp:cNvSpPr/>
      </dsp:nvSpPr>
      <dsp:spPr>
        <a:xfrm>
          <a:off x="296829" y="3905095"/>
          <a:ext cx="539690" cy="5396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4033C7-0D95-4929-8956-22FFA14E00FE}">
      <dsp:nvSpPr>
        <dsp:cNvPr id="0" name=""/>
        <dsp:cNvSpPr/>
      </dsp:nvSpPr>
      <dsp:spPr>
        <a:xfrm>
          <a:off x="1133349" y="3684312"/>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622300">
            <a:lnSpc>
              <a:spcPct val="100000"/>
            </a:lnSpc>
            <a:spcBef>
              <a:spcPct val="0"/>
            </a:spcBef>
            <a:spcAft>
              <a:spcPct val="35000"/>
            </a:spcAft>
            <a:buNone/>
          </a:pPr>
          <a:r>
            <a:rPr lang="en-US" sz="1400" b="1" kern="1200" dirty="0"/>
            <a:t>For smaller employers the Upload File method is quick, it prompts the user for information, responds interactively to prevent errors, and creates the new file format that is then submitted to IMRF.</a:t>
          </a:r>
          <a:endParaRPr lang="en-US" sz="1400" kern="1200" dirty="0"/>
        </a:p>
      </dsp:txBody>
      <dsp:txXfrm>
        <a:off x="1133349" y="3684312"/>
        <a:ext cx="5455341" cy="981254"/>
      </dsp:txXfrm>
    </dsp:sp>
    <dsp:sp modelId="{00F403DC-976D-4218-A373-D86D47982EC0}">
      <dsp:nvSpPr>
        <dsp:cNvPr id="0" name=""/>
        <dsp:cNvSpPr/>
      </dsp:nvSpPr>
      <dsp:spPr>
        <a:xfrm>
          <a:off x="0" y="4910881"/>
          <a:ext cx="6588691" cy="9812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EBC33E05-B533-477E-9097-426A4275CD25}">
      <dsp:nvSpPr>
        <dsp:cNvPr id="0" name=""/>
        <dsp:cNvSpPr/>
      </dsp:nvSpPr>
      <dsp:spPr>
        <a:xfrm>
          <a:off x="296829" y="5131663"/>
          <a:ext cx="539690" cy="53969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29B5B2-12E5-43B9-B82B-8D95C3F90EB0}">
      <dsp:nvSpPr>
        <dsp:cNvPr id="0" name=""/>
        <dsp:cNvSpPr/>
      </dsp:nvSpPr>
      <dsp:spPr>
        <a:xfrm>
          <a:off x="1133349" y="4910881"/>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622300">
            <a:lnSpc>
              <a:spcPct val="100000"/>
            </a:lnSpc>
            <a:spcBef>
              <a:spcPct val="0"/>
            </a:spcBef>
            <a:spcAft>
              <a:spcPct val="35000"/>
            </a:spcAft>
            <a:buNone/>
          </a:pPr>
          <a:r>
            <a:rPr lang="en-US" sz="1400" b="1" kern="1200" dirty="0"/>
            <a:t>IMRF is asking for the information you supplied to us before and some new information. This allows the employer more control over the entire life cycle of their members from enrollment through retirement.</a:t>
          </a:r>
          <a:endParaRPr lang="en-US" sz="1400" kern="1200" dirty="0"/>
        </a:p>
      </dsp:txBody>
      <dsp:txXfrm>
        <a:off x="1133349" y="4910881"/>
        <a:ext cx="5455341" cy="9812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9F9537-9FAD-4B0D-BCB8-3DA8E6827AE6}">
      <dsp:nvSpPr>
        <dsp:cNvPr id="0" name=""/>
        <dsp:cNvSpPr/>
      </dsp:nvSpPr>
      <dsp:spPr>
        <a:xfrm>
          <a:off x="0" y="0"/>
          <a:ext cx="3455014" cy="190476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Start the Data Collection by clicking the </a:t>
          </a:r>
          <a:r>
            <a:rPr lang="en-CA" sz="2200" kern="1200" dirty="0"/>
            <a:t>Business Functions icon on the left-hand toolbar and select Data Collections. </a:t>
          </a:r>
          <a:endParaRPr lang="en-US" sz="2200" kern="1200" dirty="0"/>
        </a:p>
      </dsp:txBody>
      <dsp:txXfrm>
        <a:off x="92983" y="92983"/>
        <a:ext cx="3269048" cy="1718794"/>
      </dsp:txXfrm>
    </dsp:sp>
    <dsp:sp modelId="{A1CE5D65-E78F-47E9-842D-FC86FDD0A505}">
      <dsp:nvSpPr>
        <dsp:cNvPr id="0" name=""/>
        <dsp:cNvSpPr/>
      </dsp:nvSpPr>
      <dsp:spPr>
        <a:xfrm>
          <a:off x="0" y="2065557"/>
          <a:ext cx="3455014" cy="190476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CA" sz="2200" kern="1200" dirty="0"/>
            <a:t>You may also us the widget “My Data Collections” and  click New Data Collection to get started. </a:t>
          </a:r>
          <a:endParaRPr lang="en-US" sz="2200" kern="1200" dirty="0"/>
        </a:p>
      </dsp:txBody>
      <dsp:txXfrm>
        <a:off x="92983" y="2158540"/>
        <a:ext cx="3269048" cy="17187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487916-75CE-4C06-98A9-39D803A3394D}">
      <dsp:nvSpPr>
        <dsp:cNvPr id="0" name=""/>
        <dsp:cNvSpPr/>
      </dsp:nvSpPr>
      <dsp:spPr>
        <a:xfrm>
          <a:off x="0" y="67885"/>
          <a:ext cx="7160821" cy="541684"/>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Click on the </a:t>
          </a:r>
          <a:r>
            <a:rPr lang="en-US" sz="2200" b="1" kern="1200" dirty="0"/>
            <a:t>Upload File </a:t>
          </a:r>
          <a:r>
            <a:rPr lang="en-US" sz="2200" kern="1200" dirty="0"/>
            <a:t>button to enter the member data. </a:t>
          </a:r>
        </a:p>
      </dsp:txBody>
      <dsp:txXfrm>
        <a:off x="26443" y="94328"/>
        <a:ext cx="7107935" cy="4887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482B82-1381-41E8-9ABB-2BDA9E0D1B5F}">
      <dsp:nvSpPr>
        <dsp:cNvPr id="0" name=""/>
        <dsp:cNvSpPr/>
      </dsp:nvSpPr>
      <dsp:spPr>
        <a:xfrm>
          <a:off x="0" y="4925"/>
          <a:ext cx="9797529" cy="63648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Click </a:t>
          </a:r>
          <a:r>
            <a:rPr lang="en-US" sz="1600" b="1" kern="1200"/>
            <a:t>Validate </a:t>
          </a:r>
          <a:r>
            <a:rPr lang="en-US" sz="1600" kern="1200"/>
            <a:t>to move to Step </a:t>
          </a:r>
          <a:r>
            <a:rPr lang="en-US" sz="1600" b="1" kern="1200"/>
            <a:t>3. Validate Member Data</a:t>
          </a:r>
          <a:r>
            <a:rPr lang="en-US" sz="1600" kern="1200"/>
            <a:t> tab. In this step data is validated against formatting and business requirements.  </a:t>
          </a:r>
        </a:p>
      </dsp:txBody>
      <dsp:txXfrm>
        <a:off x="31070" y="35995"/>
        <a:ext cx="9735389" cy="5743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C9EE6-2963-4C08-8DC4-4C48B9BC919B}">
      <dsp:nvSpPr>
        <dsp:cNvPr id="0" name=""/>
        <dsp:cNvSpPr/>
      </dsp:nvSpPr>
      <dsp:spPr>
        <a:xfrm>
          <a:off x="0" y="0"/>
          <a:ext cx="9924159" cy="63648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Once any warnings and errors have been resolved and validated, it will show no results found. Click </a:t>
          </a:r>
          <a:r>
            <a:rPr lang="en-US" sz="1600" b="1" kern="1200" dirty="0"/>
            <a:t>Continue</a:t>
          </a:r>
          <a:r>
            <a:rPr lang="en-US" sz="1600" kern="1200" dirty="0"/>
            <a:t> to move to </a:t>
          </a:r>
          <a:r>
            <a:rPr lang="en-US" sz="1600" b="1" kern="1200" dirty="0"/>
            <a:t>Step 4. Review &amp; Submit</a:t>
          </a:r>
          <a:r>
            <a:rPr lang="en-US" sz="1600" kern="1200" dirty="0"/>
            <a:t>.</a:t>
          </a:r>
        </a:p>
      </dsp:txBody>
      <dsp:txXfrm>
        <a:off x="31070" y="31070"/>
        <a:ext cx="9862019" cy="5743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7A932-BE49-463E-812A-034346455C41}">
      <dsp:nvSpPr>
        <dsp:cNvPr id="0" name=""/>
        <dsp:cNvSpPr/>
      </dsp:nvSpPr>
      <dsp:spPr>
        <a:xfrm>
          <a:off x="0" y="8914"/>
          <a:ext cx="9509953" cy="628502"/>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kern="1200" dirty="0"/>
            <a:t>Review</a:t>
          </a:r>
          <a:r>
            <a:rPr lang="en-US" sz="1500" kern="1200" dirty="0"/>
            <a:t> the listed </a:t>
          </a:r>
          <a:r>
            <a:rPr lang="en-US" sz="1500" b="1" kern="1200" dirty="0"/>
            <a:t>Data Collection Summary, Entry Summary and Reports</a:t>
          </a:r>
          <a:r>
            <a:rPr lang="en-US" sz="1500" kern="1200" dirty="0"/>
            <a:t>.  Upon review, click </a:t>
          </a:r>
          <a:r>
            <a:rPr lang="en-US" sz="1500" b="1" kern="1200" dirty="0"/>
            <a:t>Submit </a:t>
          </a:r>
          <a:r>
            <a:rPr lang="en-US" sz="1500" b="0" kern="1200" dirty="0"/>
            <a:t>then in the pop-up box click </a:t>
          </a:r>
          <a:r>
            <a:rPr lang="en-US" sz="1500" b="1" kern="1200" dirty="0"/>
            <a:t>Confirm.  </a:t>
          </a:r>
          <a:endParaRPr lang="en-US" sz="1500" kern="1200" dirty="0"/>
        </a:p>
      </dsp:txBody>
      <dsp:txXfrm>
        <a:off x="30681" y="39595"/>
        <a:ext cx="9448591" cy="56714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063CE14-F338-4FD1-A38B-B0F93ACBCE05}" type="datetimeFigureOut">
              <a:rPr lang="en-US" smtClean="0"/>
              <a:t>3/6/2023</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05E1A2B-3A2E-4D89-A7BC-0F24D4DA7FAC}" type="slidenum">
              <a:rPr lang="en-US" smtClean="0"/>
              <a:t>‹#›</a:t>
            </a:fld>
            <a:endParaRPr lang="en-US"/>
          </a:p>
        </p:txBody>
      </p:sp>
    </p:spTree>
    <p:extLst>
      <p:ext uri="{BB962C8B-B14F-4D97-AF65-F5344CB8AC3E}">
        <p14:creationId xmlns:p14="http://schemas.microsoft.com/office/powerpoint/2010/main" val="3625924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FFD1B0D-6FE7-4EC5-B940-53B7764A9C2D}" type="datetimeFigureOut">
              <a:rPr lang="en-US" smtClean="0"/>
              <a:t>3/6/2023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8667444-59A6-4CE5-9378-8B67F2C73D03}" type="slidenum">
              <a:rPr lang="en-US" smtClean="0"/>
              <a:t>‹#›</a:t>
            </a:fld>
            <a:endParaRPr lang="en-US"/>
          </a:p>
        </p:txBody>
      </p:sp>
    </p:spTree>
    <p:extLst>
      <p:ext uri="{BB962C8B-B14F-4D97-AF65-F5344CB8AC3E}">
        <p14:creationId xmlns:p14="http://schemas.microsoft.com/office/powerpoint/2010/main" val="1282110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1</a:t>
            </a:fld>
            <a:endParaRPr lang="en-US"/>
          </a:p>
        </p:txBody>
      </p:sp>
    </p:spTree>
    <p:extLst>
      <p:ext uri="{BB962C8B-B14F-4D97-AF65-F5344CB8AC3E}">
        <p14:creationId xmlns:p14="http://schemas.microsoft.com/office/powerpoint/2010/main" val="225005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records with warnings or errors must be addressed. Errors will be Red are a hard stop, with a number representing</a:t>
            </a:r>
            <a:r>
              <a:rPr lang="en-US" baseline="0" dirty="0"/>
              <a:t> how many with a detailed explanation. Errors must be corrected prior to submission. Warnings will be in orange are a soft stop and will ask questions to approve them before submission. </a:t>
            </a:r>
          </a:p>
          <a:p>
            <a:r>
              <a:rPr lang="en-US" baseline="0" dirty="0"/>
              <a:t>You may:</a:t>
            </a:r>
          </a:p>
          <a:p>
            <a:r>
              <a:rPr lang="en-US" dirty="0"/>
              <a:t>Click </a:t>
            </a:r>
            <a:r>
              <a:rPr lang="en-US" b="1" dirty="0"/>
              <a:t>View Member Data </a:t>
            </a:r>
            <a:r>
              <a:rPr lang="en-US" dirty="0"/>
              <a:t>to make corrections.</a:t>
            </a:r>
            <a:endParaRPr lang="en-US" sz="1000" dirty="0"/>
          </a:p>
          <a:p>
            <a:r>
              <a:rPr lang="en-US" dirty="0"/>
              <a:t>Click </a:t>
            </a:r>
            <a:r>
              <a:rPr lang="en-US" b="1" dirty="0"/>
              <a:t>Postpone</a:t>
            </a:r>
            <a:r>
              <a:rPr lang="en-US" dirty="0"/>
              <a:t> to save them in a new Data Collection to submit later.</a:t>
            </a:r>
          </a:p>
          <a:p>
            <a:r>
              <a:rPr lang="en-US" dirty="0"/>
              <a:t>Click </a:t>
            </a:r>
            <a:r>
              <a:rPr lang="en-US" b="1" dirty="0"/>
              <a:t>Reject </a:t>
            </a:r>
            <a:r>
              <a:rPr lang="en-US" dirty="0"/>
              <a:t>to delete them from the Data Collection.</a:t>
            </a:r>
          </a:p>
          <a:p>
            <a:r>
              <a:rPr lang="en-US" dirty="0"/>
              <a:t>Click the </a:t>
            </a:r>
            <a:r>
              <a:rPr lang="en-US" b="1" dirty="0"/>
              <a:t>X </a:t>
            </a:r>
            <a:r>
              <a:rPr lang="en-US" dirty="0"/>
              <a:t>to close the </a:t>
            </a:r>
            <a:r>
              <a:rPr lang="en-US" b="1" dirty="0"/>
              <a:t>Member Summary</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Upon resolving any warnings or errors click </a:t>
            </a:r>
            <a:r>
              <a:rPr lang="en-US" b="1" dirty="0"/>
              <a:t>Validate</a:t>
            </a:r>
            <a:r>
              <a:rPr lang="en-US" dirty="0"/>
              <a:t> again. </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10</a:t>
            </a:fld>
            <a:endParaRPr lang="en-US"/>
          </a:p>
        </p:txBody>
      </p:sp>
    </p:spTree>
    <p:extLst>
      <p:ext uri="{BB962C8B-B14F-4D97-AF65-F5344CB8AC3E}">
        <p14:creationId xmlns:p14="http://schemas.microsoft.com/office/powerpoint/2010/main" val="1946999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any warnings and errors have been resolved and validated, it will show no results found. Click </a:t>
            </a:r>
            <a:r>
              <a:rPr lang="en-US" b="1" dirty="0"/>
              <a:t>Continue</a:t>
            </a:r>
            <a:r>
              <a:rPr lang="en-US" dirty="0"/>
              <a:t> to move to </a:t>
            </a:r>
            <a:r>
              <a:rPr lang="en-US" b="1" dirty="0"/>
              <a:t>Step 4. Review &amp; Submit</a:t>
            </a:r>
            <a:r>
              <a:rPr lang="en-US" dirty="0"/>
              <a:t>.</a:t>
            </a:r>
          </a:p>
          <a:p>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11</a:t>
            </a:fld>
            <a:endParaRPr lang="en-US"/>
          </a:p>
        </p:txBody>
      </p:sp>
    </p:spTree>
    <p:extLst>
      <p:ext uri="{BB962C8B-B14F-4D97-AF65-F5344CB8AC3E}">
        <p14:creationId xmlns:p14="http://schemas.microsoft.com/office/powerpoint/2010/main" val="1693559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sections:</a:t>
            </a:r>
          </a:p>
          <a:p>
            <a:r>
              <a:rPr lang="en-US" b="1" dirty="0"/>
              <a:t>Data Collection Summary, Data Entry</a:t>
            </a:r>
            <a:r>
              <a:rPr lang="en-US" b="1" baseline="0" dirty="0"/>
              <a:t> Summary </a:t>
            </a:r>
            <a:r>
              <a:rPr lang="en-US" b="0" baseline="0" dirty="0"/>
              <a:t>and </a:t>
            </a:r>
            <a:r>
              <a:rPr lang="en-US" b="1" baseline="0" dirty="0"/>
              <a:t>Reports</a:t>
            </a:r>
            <a:r>
              <a:rPr lang="en-US" baseline="0" dirty="0"/>
              <a:t>.</a:t>
            </a:r>
          </a:p>
          <a:p>
            <a:r>
              <a:rPr lang="en-US" baseline="0" dirty="0"/>
              <a:t>Once review is complete, click </a:t>
            </a:r>
            <a:r>
              <a:rPr lang="en-US" b="1" baseline="0" dirty="0"/>
              <a:t>Submit, </a:t>
            </a:r>
            <a:r>
              <a:rPr lang="en-US" dirty="0"/>
              <a:t>you will get a pop-up box to confirm. Click confirm </a:t>
            </a:r>
            <a:r>
              <a:rPr lang="en-US" baseline="0" dirty="0"/>
              <a:t>to file your wage adjustment via </a:t>
            </a:r>
            <a:r>
              <a:rPr lang="en-US" b="1" baseline="0" dirty="0"/>
              <a:t>Add Record Manual Entry</a:t>
            </a:r>
            <a:r>
              <a:rPr lang="en-US" baseline="0" dirty="0"/>
              <a:t> method. </a:t>
            </a:r>
            <a:endParaRPr lang="en-US" dirty="0"/>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12</a:t>
            </a:fld>
            <a:endParaRPr lang="en-US"/>
          </a:p>
        </p:txBody>
      </p:sp>
    </p:spTree>
    <p:extLst>
      <p:ext uri="{BB962C8B-B14F-4D97-AF65-F5344CB8AC3E}">
        <p14:creationId xmlns:p14="http://schemas.microsoft.com/office/powerpoint/2010/main" val="1071704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check the status of a submitted data collection, click on the collection to highlight it in </a:t>
            </a:r>
            <a:r>
              <a:rPr lang="en-US" b="1" dirty="0">
                <a:solidFill>
                  <a:srgbClr val="669B41"/>
                </a:solidFill>
              </a:rPr>
              <a:t>green </a:t>
            </a:r>
            <a:r>
              <a:rPr lang="en-US" dirty="0"/>
              <a:t>and click the </a:t>
            </a:r>
            <a:r>
              <a:rPr lang="en-US" b="1" dirty="0"/>
              <a:t>Refresh </a:t>
            </a:r>
            <a:r>
              <a:rPr lang="en-US" dirty="0"/>
              <a:t>button to see the updated status or return later to check  the status has changed to </a:t>
            </a:r>
            <a:r>
              <a:rPr lang="en-US" b="1" dirty="0"/>
              <a:t>Completed. </a:t>
            </a:r>
          </a:p>
          <a:p>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13</a:t>
            </a:fld>
            <a:endParaRPr lang="en-US" dirty="0"/>
          </a:p>
        </p:txBody>
      </p:sp>
    </p:spTree>
    <p:extLst>
      <p:ext uri="{BB962C8B-B14F-4D97-AF65-F5344CB8AC3E}">
        <p14:creationId xmlns:p14="http://schemas.microsoft.com/office/powerpoint/2010/main" val="2777679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viewing.  If you still have questions, please reach out to IMRF via Secure Message.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also reach us by phone at 800-728-7971.  Thanks again.</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14</a:t>
            </a:fld>
            <a:endParaRPr lang="en-US" dirty="0"/>
          </a:p>
        </p:txBody>
      </p:sp>
    </p:spTree>
    <p:extLst>
      <p:ext uri="{BB962C8B-B14F-4D97-AF65-F5344CB8AC3E}">
        <p14:creationId xmlns:p14="http://schemas.microsoft.com/office/powerpoint/2010/main" val="700238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605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What is a Data Collection ?</a:t>
            </a:r>
          </a:p>
          <a:p>
            <a:r>
              <a:rPr lang="en-US" sz="1100" dirty="0"/>
              <a:t>Information is sent in via employer Access as a Data Collection using a new file format, Comma-separated Value or .CSV.  </a:t>
            </a:r>
          </a:p>
          <a:p>
            <a:r>
              <a:rPr lang="en-US" sz="1100" dirty="0"/>
              <a:t>Filing is Simple, Fast, Easy and Web-Centric replacing 90% of all previous forms.  i.e., monthly wage report, wage adjustments, enrollments, terminations, disability, etc. </a:t>
            </a:r>
          </a:p>
          <a:p>
            <a:r>
              <a:rPr lang="en-US" sz="1100" dirty="0"/>
              <a:t>For smaller employers the upload file method is quick, it prompts the user for information, responds interactively to prevent errors, and creates the new file format that is then submitted to IMRF.</a:t>
            </a:r>
          </a:p>
          <a:p>
            <a:endParaRPr lang="en-US" sz="1100" dirty="0"/>
          </a:p>
          <a:p>
            <a:r>
              <a:rPr lang="en-US" sz="1100" dirty="0"/>
              <a:t>IMRF is asking for the information you supplied to us before and some new information. The new functionality allows the employer more control over the entire life cycle of their members from enrollment through retirement.</a:t>
            </a:r>
          </a:p>
          <a:p>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3</a:t>
            </a:fld>
            <a:endParaRPr lang="en-US" dirty="0"/>
          </a:p>
        </p:txBody>
      </p:sp>
    </p:spTree>
    <p:extLst>
      <p:ext uri="{BB962C8B-B14F-4D97-AF65-F5344CB8AC3E}">
        <p14:creationId xmlns:p14="http://schemas.microsoft.com/office/powerpoint/2010/main" val="2976586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4</a:t>
            </a:fld>
            <a:endParaRPr lang="en-US"/>
          </a:p>
        </p:txBody>
      </p:sp>
    </p:spTree>
    <p:extLst>
      <p:ext uri="{BB962C8B-B14F-4D97-AF65-F5344CB8AC3E}">
        <p14:creationId xmlns:p14="http://schemas.microsoft.com/office/powerpoint/2010/main" val="3994487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process a wage adjustment a data collection must be created. Use the left-hand toolbar and select the business functions icon and then Data collections. You may also create a data collection from the My Data Collections widget but clicking on, New data Collection. </a:t>
            </a:r>
          </a:p>
        </p:txBody>
      </p:sp>
      <p:sp>
        <p:nvSpPr>
          <p:cNvPr id="4" name="Slide Number Placeholder 3"/>
          <p:cNvSpPr>
            <a:spLocks noGrp="1"/>
          </p:cNvSpPr>
          <p:nvPr>
            <p:ph type="sldNum" sz="quarter" idx="10"/>
          </p:nvPr>
        </p:nvSpPr>
        <p:spPr/>
        <p:txBody>
          <a:bodyPr/>
          <a:lstStyle/>
          <a:p>
            <a:fld id="{98667444-59A6-4CE5-9378-8B67F2C73D03}" type="slidenum">
              <a:rPr lang="en-US" smtClean="0"/>
              <a:t>5</a:t>
            </a:fld>
            <a:endParaRPr lang="en-US" dirty="0"/>
          </a:p>
        </p:txBody>
      </p:sp>
    </p:spTree>
    <p:extLst>
      <p:ext uri="{BB962C8B-B14F-4D97-AF65-F5344CB8AC3E}">
        <p14:creationId xmlns:p14="http://schemas.microsoft.com/office/powerpoint/2010/main" val="4220336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Arial" panose="020B0604020202020204" pitchFamily="34" charset="0"/>
                <a:cs typeface="Times New Roman" panose="02020603050405020304" pitchFamily="18" charset="0"/>
              </a:rPr>
              <a:t>We are now at Step 1 Definition. You will need to select Wage Adjustments as the Data Type from the drop-down menu. Enter Partner code, also known as, employer number. Enter the start date and end date of the month or months you need to do a wage adjustment. The Data Collection Name is prepopulated for convenience; however, you may edit this field.  </a:t>
            </a:r>
          </a:p>
          <a:p>
            <a:r>
              <a:rPr lang="en-US" sz="1200" dirty="0">
                <a:effectLst/>
                <a:latin typeface="Arial" panose="020B0604020202020204" pitchFamily="34" charset="0"/>
                <a:ea typeface="Arial" panose="020B0604020202020204" pitchFamily="34" charset="0"/>
                <a:cs typeface="Times New Roman" panose="02020603050405020304" pitchFamily="18" charset="0"/>
              </a:rPr>
              <a:t>Click Save and Continue to bring you to step 2. Add Member Data. </a:t>
            </a:r>
            <a:endParaRPr lang="en-US" sz="1200" dirty="0"/>
          </a:p>
          <a:p>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6</a:t>
            </a:fld>
            <a:endParaRPr lang="en-US"/>
          </a:p>
        </p:txBody>
      </p:sp>
    </p:spTree>
    <p:extLst>
      <p:ext uri="{BB962C8B-B14F-4D97-AF65-F5344CB8AC3E}">
        <p14:creationId xmlns:p14="http://schemas.microsoft.com/office/powerpoint/2010/main" val="3540588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To file with the Upload File method Click on the </a:t>
            </a:r>
            <a:r>
              <a:rPr lang="en-US" b="1" baseline="0" dirty="0"/>
              <a:t>Upload File </a:t>
            </a:r>
            <a:r>
              <a:rPr lang="en-US" b="0" baseline="0" dirty="0"/>
              <a:t>button </a:t>
            </a:r>
            <a:r>
              <a:rPr lang="en-US" baseline="0" dirty="0"/>
              <a:t>to </a:t>
            </a:r>
            <a:r>
              <a:rPr lang="en-US" b="0" baseline="0" dirty="0"/>
              <a:t>enter the member data. </a:t>
            </a:r>
          </a:p>
          <a:p>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7</a:t>
            </a:fld>
            <a:endParaRPr lang="en-US"/>
          </a:p>
        </p:txBody>
      </p:sp>
    </p:spTree>
    <p:extLst>
      <p:ext uri="{BB962C8B-B14F-4D97-AF65-F5344CB8AC3E}">
        <p14:creationId xmlns:p14="http://schemas.microsoft.com/office/powerpoint/2010/main" val="92012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141414"/>
                </a:solidFill>
                <a:effectLst/>
                <a:latin typeface="Arial" panose="020B0604020202020204" pitchFamily="34" charset="0"/>
                <a:ea typeface="Arial" panose="020B0604020202020204" pitchFamily="34" charset="0"/>
              </a:rPr>
              <a:t>This is the screen where data file is uploaded.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141414"/>
                </a:solidFill>
                <a:effectLst/>
                <a:latin typeface="Arial" panose="020B0604020202020204" pitchFamily="34" charset="0"/>
                <a:ea typeface="Arial" panose="020B0604020202020204" pitchFamily="34" charset="0"/>
              </a:rPr>
              <a:t>The link [Download a template file (CSV)] is available to generate an </a:t>
            </a:r>
            <a:r>
              <a:rPr lang="en-CA" sz="1800" b="1" dirty="0">
                <a:solidFill>
                  <a:srgbClr val="141414"/>
                </a:solidFill>
                <a:effectLst/>
                <a:latin typeface="Arial" panose="020B0604020202020204" pitchFamily="34" charset="0"/>
                <a:ea typeface="Arial" panose="020B0604020202020204" pitchFamily="34" charset="0"/>
              </a:rPr>
              <a:t>empty</a:t>
            </a:r>
            <a:r>
              <a:rPr lang="en-CA" sz="1800" dirty="0">
                <a:solidFill>
                  <a:srgbClr val="141414"/>
                </a:solidFill>
                <a:effectLst/>
                <a:latin typeface="Arial" panose="020B0604020202020204" pitchFamily="34" charset="0"/>
                <a:ea typeface="Arial" panose="020B0604020202020204" pitchFamily="34" charset="0"/>
              </a:rPr>
              <a:t> import file in the format required. </a:t>
            </a:r>
            <a:r>
              <a:rPr lang="en-CA" sz="1800" dirty="0">
                <a:solidFill>
                  <a:srgbClr val="141414"/>
                </a:solidFill>
                <a:effectLst/>
                <a:latin typeface="Arial" panose="020B0604020202020204" pitchFamily="34" charset="0"/>
              </a:rPr>
              <a:t>If the file is saved as an icon on your desktop, you may </a:t>
            </a:r>
            <a:r>
              <a:rPr lang="en-CA" sz="1800" b="1" dirty="0">
                <a:solidFill>
                  <a:srgbClr val="141414"/>
                </a:solidFill>
                <a:effectLst/>
                <a:latin typeface="Arial" panose="020B0604020202020204" pitchFamily="34" charset="0"/>
              </a:rPr>
              <a:t>drag and drop </a:t>
            </a:r>
            <a:r>
              <a:rPr lang="en-CA" sz="1800" dirty="0">
                <a:solidFill>
                  <a:srgbClr val="141414"/>
                </a:solidFill>
                <a:effectLst/>
                <a:latin typeface="Arial" panose="020B0604020202020204" pitchFamily="34" charset="0"/>
              </a:rPr>
              <a:t>the file in the white box or click </a:t>
            </a:r>
            <a:r>
              <a:rPr lang="en-CA" sz="1800" b="1" dirty="0">
                <a:solidFill>
                  <a:srgbClr val="141414"/>
                </a:solidFill>
                <a:effectLst/>
                <a:latin typeface="Arial" panose="020B0604020202020204" pitchFamily="34" charset="0"/>
              </a:rPr>
              <a:t>Select files from your computer to choose which file to upload.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Once the file appears under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Upload Files</a:t>
            </a:r>
            <a:r>
              <a:rPr lang="en-US" sz="1800" dirty="0">
                <a:effectLst/>
                <a:latin typeface="Calibri" panose="020F0502020204030204" pitchFamily="34" charset="0"/>
                <a:ea typeface="Calibri" panose="020F0502020204030204" pitchFamily="34" charset="0"/>
                <a:cs typeface="Times New Roman" panose="02020603050405020304" pitchFamily="18" charset="0"/>
              </a:rPr>
              <a:t> section of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Add Member Data</a:t>
            </a:r>
            <a:r>
              <a:rPr lang="en-US" sz="1800" dirty="0">
                <a:effectLst/>
                <a:latin typeface="Calibri" panose="020F0502020204030204" pitchFamily="34" charset="0"/>
                <a:ea typeface="Calibri" panose="020F0502020204030204" pitchFamily="34" charset="0"/>
                <a:cs typeface="Times New Roman" panose="02020603050405020304" pitchFamily="18" charset="0"/>
              </a:rPr>
              <a:t> page, click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Import</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this step, data is reviewed against formatting requirements. </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8</a:t>
            </a:fld>
            <a:endParaRPr lang="en-US" dirty="0"/>
          </a:p>
        </p:txBody>
      </p:sp>
    </p:spTree>
    <p:extLst>
      <p:ext uri="{BB962C8B-B14F-4D97-AF65-F5344CB8AC3E}">
        <p14:creationId xmlns:p14="http://schemas.microsoft.com/office/powerpoint/2010/main" val="1668601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all members are entered, they will be displayed. Click Validate and this step will validate the information entered against formatting and business requirements to show any errors or warnings, if applicable. </a:t>
            </a:r>
          </a:p>
        </p:txBody>
      </p:sp>
      <p:sp>
        <p:nvSpPr>
          <p:cNvPr id="4" name="Slide Number Placeholder 3"/>
          <p:cNvSpPr>
            <a:spLocks noGrp="1"/>
          </p:cNvSpPr>
          <p:nvPr>
            <p:ph type="sldNum" sz="quarter" idx="10"/>
          </p:nvPr>
        </p:nvSpPr>
        <p:spPr/>
        <p:txBody>
          <a:bodyPr/>
          <a:lstStyle/>
          <a:p>
            <a:fld id="{98667444-59A6-4CE5-9378-8B67F2C73D03}" type="slidenum">
              <a:rPr lang="en-US" smtClean="0"/>
              <a:t>9</a:t>
            </a:fld>
            <a:endParaRPr lang="en-US"/>
          </a:p>
        </p:txBody>
      </p:sp>
    </p:spTree>
    <p:extLst>
      <p:ext uri="{BB962C8B-B14F-4D97-AF65-F5344CB8AC3E}">
        <p14:creationId xmlns:p14="http://schemas.microsoft.com/office/powerpoint/2010/main" val="25721651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407588"/>
            <a:ext cx="9144000" cy="2387600"/>
          </a:xfrm>
        </p:spPr>
        <p:txBody>
          <a:bodyPr anchor="ctr">
            <a:normAutofit/>
          </a:bodyPr>
          <a:lstStyle>
            <a:lvl1pPr algn="ctr">
              <a:defRPr sz="4000"/>
            </a:lvl1pPr>
          </a:lstStyle>
          <a:p>
            <a:r>
              <a:rPr lang="en-US" dirty="0"/>
              <a:t>Click to edit Master title style</a:t>
            </a:r>
          </a:p>
        </p:txBody>
      </p:sp>
      <p:sp>
        <p:nvSpPr>
          <p:cNvPr id="3" name="Subtitle 2"/>
          <p:cNvSpPr>
            <a:spLocks noGrp="1"/>
          </p:cNvSpPr>
          <p:nvPr>
            <p:ph type="subTitle" idx="1"/>
          </p:nvPr>
        </p:nvSpPr>
        <p:spPr>
          <a:xfrm>
            <a:off x="1524000" y="3887263"/>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45774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72949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07961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42468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2177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97582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332827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4638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7810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874032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04149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430085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029069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620261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7083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829367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4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014694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32616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980009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474524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253608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93504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5763" t="11186" b="18887"/>
          <a:stretch/>
        </p:blipFill>
        <p:spPr>
          <a:xfrm>
            <a:off x="-10758" y="-1587"/>
            <a:ext cx="12201732" cy="3345628"/>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825490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752977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9919991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19335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396436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2223909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6"/>
            <a:ext cx="12192000" cy="6858000"/>
          </a:xfrm>
          <a:prstGeom prst="rect">
            <a:avLst/>
          </a:prstGeom>
        </p:spPr>
      </p:pic>
      <p:sp>
        <p:nvSpPr>
          <p:cNvPr id="2" name="Title 1"/>
          <p:cNvSpPr>
            <a:spLocks noGrp="1"/>
          </p:cNvSpPr>
          <p:nvPr>
            <p:ph type="title"/>
          </p:nvPr>
        </p:nvSpPr>
        <p:spPr>
          <a:xfrm>
            <a:off x="838200" y="365125"/>
            <a:ext cx="4830233"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48302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6767377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2834488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1670"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8" name="Content Placeholder 2"/>
          <p:cNvSpPr>
            <a:spLocks noGrp="1"/>
          </p:cNvSpPr>
          <p:nvPr>
            <p:ph idx="13"/>
          </p:nvPr>
        </p:nvSpPr>
        <p:spPr>
          <a:xfrm>
            <a:off x="4246227"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4"/>
          </p:nvPr>
        </p:nvSpPr>
        <p:spPr>
          <a:xfrm>
            <a:off x="8323276"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5589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1325563"/>
          </a:xfrm>
        </p:spPr>
        <p:txBody>
          <a:bodyPr/>
          <a:lstStyle>
            <a:lvl1pPr algn="ctr">
              <a:defRPr/>
            </a:lvl1pPr>
          </a:lstStyle>
          <a:p>
            <a:r>
              <a:rPr lang="en-US"/>
              <a:t>Click to edit Master title style</a:t>
            </a:r>
          </a:p>
        </p:txBody>
      </p:sp>
      <p:sp>
        <p:nvSpPr>
          <p:cNvPr id="3" name="Content Placeholder 2"/>
          <p:cNvSpPr>
            <a:spLocks noGrp="1"/>
          </p:cNvSpPr>
          <p:nvPr>
            <p:ph idx="1"/>
          </p:nvPr>
        </p:nvSpPr>
        <p:spPr/>
        <p:txBody>
          <a:bodyPr/>
          <a:lstStyle>
            <a:lvl1pPr algn="ctr">
              <a:defRPr/>
            </a:lvl1pPr>
            <a:lvl2pPr algn="ctr">
              <a:defRPr/>
            </a:lvl2pPr>
            <a:lvl3pPr algn="ctr">
              <a:defRPr/>
            </a:lvl3pPr>
            <a:lvl4pPr algn="ctr">
              <a:defRPr/>
            </a:lvl4pPr>
            <a:lvl5pPr algn="ct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9967884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58441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30464" b="27109"/>
          <a:stretch/>
        </p:blipFill>
        <p:spPr>
          <a:xfrm>
            <a:off x="0" y="-2"/>
            <a:ext cx="12200292" cy="3450771"/>
          </a:xfrm>
          <a:prstGeom prst="rect">
            <a:avLst/>
          </a:prstGeom>
        </p:spPr>
      </p:pic>
      <p:sp>
        <p:nvSpPr>
          <p:cNvPr id="2" name="Rectangle 1"/>
          <p:cNvSpPr/>
          <p:nvPr userDrawn="1"/>
        </p:nvSpPr>
        <p:spPr>
          <a:xfrm>
            <a:off x="0" y="-2"/>
            <a:ext cx="12192000" cy="3526973"/>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4891839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4011252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4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84059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581914"/>
            <a:ext cx="9463481" cy="1087495"/>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5988497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581914"/>
            <a:ext cx="9463481" cy="1087495"/>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206516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solidFill>
                  <a:srgbClr val="D29F13"/>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69B4ED4-71EA-A14C-A230-E83F4977F423}" type="datetimeFigureOut">
              <a:rPr lang="en-US" smtClean="0"/>
              <a:pPr/>
              <a:t>3/6/2023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366EBF-D70D-F74F-AD38-9FF77C106F62}" type="slidenum">
              <a:rPr lang="en-US" smtClean="0"/>
              <a:pPr/>
              <a:t>‹#›</a:t>
            </a:fld>
            <a:endParaRPr lang="en-US" dirty="0"/>
          </a:p>
        </p:txBody>
      </p:sp>
    </p:spTree>
    <p:extLst>
      <p:ext uri="{BB962C8B-B14F-4D97-AF65-F5344CB8AC3E}">
        <p14:creationId xmlns:p14="http://schemas.microsoft.com/office/powerpoint/2010/main" val="35909343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304800" y="159308"/>
            <a:ext cx="10363200" cy="304800"/>
          </a:xfrm>
        </p:spPr>
        <p:txBody>
          <a:bodyPr>
            <a:noAutofit/>
          </a:bodyPr>
          <a:lstStyle>
            <a:lvl1pPr>
              <a:defRPr b="0" i="1">
                <a:solidFill>
                  <a:schemeClr val="bg1"/>
                </a:solidFill>
                <a:latin typeface="Calibri Light" panose="020F0302020204030204" pitchFamily="34" charset="0"/>
                <a:cs typeface="Calibri Light" panose="020F0302020204030204" pitchFamily="34" charset="0"/>
              </a:defRPr>
            </a:lvl1pPr>
          </a:lstStyle>
          <a:p>
            <a:r>
              <a:rPr lang="en-US" dirty="0"/>
              <a:t>Introductions</a:t>
            </a:r>
          </a:p>
        </p:txBody>
      </p:sp>
      <p:sp>
        <p:nvSpPr>
          <p:cNvPr id="3" name="Content Placeholder 2"/>
          <p:cNvSpPr>
            <a:spLocks noGrp="1"/>
          </p:cNvSpPr>
          <p:nvPr>
            <p:ph idx="1"/>
          </p:nvPr>
        </p:nvSpPr>
        <p:spPr>
          <a:xfrm>
            <a:off x="321275" y="1446738"/>
            <a:ext cx="11464324" cy="4953000"/>
          </a:xfr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24520" y="570969"/>
            <a:ext cx="826529" cy="304800"/>
          </a:xfrm>
        </p:spPr>
        <p:txBody>
          <a:bodyPr/>
          <a:lstStyle>
            <a:lvl1pPr algn="ctr">
              <a:defRPr>
                <a:solidFill>
                  <a:schemeClr val="bg1"/>
                </a:solidFill>
              </a:defRPr>
            </a:lvl1pPr>
          </a:lstStyle>
          <a:p>
            <a:fld id="{43772060-687E-41FA-8469-646A9B0E4024}" type="slidenum">
              <a:rPr lang="en-US" smtClean="0"/>
              <a:pPr/>
              <a:t>‹#›</a:t>
            </a:fld>
            <a:endParaRPr lang="en-US" dirty="0"/>
          </a:p>
        </p:txBody>
      </p:sp>
      <p:sp>
        <p:nvSpPr>
          <p:cNvPr id="11" name="Text Placeholder 10"/>
          <p:cNvSpPr>
            <a:spLocks noGrp="1"/>
          </p:cNvSpPr>
          <p:nvPr>
            <p:ph type="body" sz="quarter" idx="13"/>
          </p:nvPr>
        </p:nvSpPr>
        <p:spPr>
          <a:xfrm>
            <a:off x="304800" y="529782"/>
            <a:ext cx="10363200" cy="560034"/>
          </a:xfrm>
        </p:spPr>
        <p:txBody>
          <a:bodyPr lIns="0" tIns="0" rIns="0" bIns="0">
            <a:noAutofit/>
          </a:bodyPr>
          <a:lstStyle>
            <a:lvl1pPr marL="0" indent="0">
              <a:lnSpc>
                <a:spcPts val="2200"/>
              </a:lnSpc>
              <a:spcBef>
                <a:spcPts val="0"/>
              </a:spcBef>
              <a:buNone/>
              <a:defRPr sz="2200" b="1" cap="all"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4266935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304800" y="159308"/>
            <a:ext cx="10363200" cy="304800"/>
          </a:xfrm>
        </p:spPr>
        <p:txBody>
          <a:bodyPr>
            <a:noAutofit/>
          </a:bodyPr>
          <a:lstStyle>
            <a:lvl1pPr>
              <a:defRPr b="0" i="1">
                <a:solidFill>
                  <a:schemeClr val="bg1"/>
                </a:solidFill>
                <a:latin typeface="Calibri Light" panose="020F0302020204030204" pitchFamily="34" charset="0"/>
                <a:cs typeface="Calibri Light" panose="020F0302020204030204" pitchFamily="34" charset="0"/>
              </a:defRPr>
            </a:lvl1pPr>
          </a:lstStyle>
          <a:p>
            <a:r>
              <a:rPr lang="en-US" dirty="0"/>
              <a:t>Introductions</a:t>
            </a:r>
          </a:p>
        </p:txBody>
      </p:sp>
      <p:sp>
        <p:nvSpPr>
          <p:cNvPr id="3" name="Content Placeholder 2"/>
          <p:cNvSpPr>
            <a:spLocks noGrp="1"/>
          </p:cNvSpPr>
          <p:nvPr>
            <p:ph idx="1"/>
          </p:nvPr>
        </p:nvSpPr>
        <p:spPr>
          <a:xfrm>
            <a:off x="321275" y="1446738"/>
            <a:ext cx="11464324" cy="4953000"/>
          </a:xfr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24520" y="570969"/>
            <a:ext cx="826529" cy="304800"/>
          </a:xfrm>
        </p:spPr>
        <p:txBody>
          <a:bodyPr/>
          <a:lstStyle>
            <a:lvl1pPr algn="ctr">
              <a:defRPr>
                <a:solidFill>
                  <a:schemeClr val="bg1"/>
                </a:solidFill>
              </a:defRPr>
            </a:lvl1pPr>
          </a:lstStyle>
          <a:p>
            <a:fld id="{43772060-687E-41FA-8469-646A9B0E4024}" type="slidenum">
              <a:rPr lang="en-US" smtClean="0"/>
              <a:pPr/>
              <a:t>‹#›</a:t>
            </a:fld>
            <a:endParaRPr lang="en-US" dirty="0"/>
          </a:p>
        </p:txBody>
      </p:sp>
      <p:sp>
        <p:nvSpPr>
          <p:cNvPr id="11" name="Text Placeholder 10"/>
          <p:cNvSpPr>
            <a:spLocks noGrp="1"/>
          </p:cNvSpPr>
          <p:nvPr>
            <p:ph type="body" sz="quarter" idx="13"/>
          </p:nvPr>
        </p:nvSpPr>
        <p:spPr>
          <a:xfrm>
            <a:off x="304800" y="529782"/>
            <a:ext cx="10363200" cy="560034"/>
          </a:xfrm>
        </p:spPr>
        <p:txBody>
          <a:bodyPr lIns="0" tIns="0" rIns="0" bIns="0">
            <a:noAutofit/>
          </a:bodyPr>
          <a:lstStyle>
            <a:lvl1pPr marL="0" indent="0">
              <a:lnSpc>
                <a:spcPts val="2200"/>
              </a:lnSpc>
              <a:spcBef>
                <a:spcPts val="0"/>
              </a:spcBef>
              <a:buNone/>
              <a:defRPr sz="2200" b="1" cap="all"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5312729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12" name="Rectangle 11"/>
          <p:cNvSpPr/>
          <p:nvPr userDrawn="1"/>
        </p:nvSpPr>
        <p:spPr>
          <a:xfrm>
            <a:off x="2336800" y="2819400"/>
            <a:ext cx="4978400" cy="3429000"/>
          </a:xfrm>
          <a:prstGeom prst="rect">
            <a:avLst/>
          </a:prstGeom>
          <a:solidFill>
            <a:srgbClr val="F6E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p:cNvSpPr/>
          <p:nvPr userDrawn="1"/>
        </p:nvSpPr>
        <p:spPr>
          <a:xfrm>
            <a:off x="7315200" y="2819400"/>
            <a:ext cx="4876800" cy="3429000"/>
          </a:xfrm>
          <a:prstGeom prst="rect">
            <a:avLst/>
          </a:prstGeom>
          <a:solidFill>
            <a:srgbClr val="E4C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946400" y="609600"/>
            <a:ext cx="9042400" cy="1066800"/>
          </a:xfrm>
        </p:spPr>
        <p:txBody>
          <a:bodyPr>
            <a:normAutofit/>
          </a:bodyPr>
          <a:lstStyle>
            <a:lvl1pPr algn="l">
              <a:defRPr sz="2800" b="1" i="0">
                <a:solidFill>
                  <a:schemeClr val="bg2">
                    <a:lumMod val="10000"/>
                  </a:schemeClr>
                </a:solidFill>
              </a:defRPr>
            </a:lvl1pPr>
          </a:lstStyle>
          <a:p>
            <a:r>
              <a:rPr lang="en-US" dirty="0"/>
              <a:t>Click to edit Master title style</a:t>
            </a:r>
          </a:p>
        </p:txBody>
      </p:sp>
      <p:sp>
        <p:nvSpPr>
          <p:cNvPr id="4" name="Date Placeholder 3"/>
          <p:cNvSpPr>
            <a:spLocks noGrp="1"/>
          </p:cNvSpPr>
          <p:nvPr>
            <p:ph type="dt" sz="half" idx="10"/>
          </p:nvPr>
        </p:nvSpPr>
        <p:spPr>
          <a:xfrm>
            <a:off x="304800" y="6340476"/>
            <a:ext cx="4064000" cy="365125"/>
          </a:xfrm>
        </p:spPr>
        <p:txBody>
          <a:bodyPr/>
          <a:lstStyle>
            <a:lvl1pPr>
              <a:defRPr b="1" i="1">
                <a:solidFill>
                  <a:schemeClr val="tx2"/>
                </a:solidFill>
              </a:defRPr>
            </a:lvl1pPr>
          </a:lstStyle>
          <a:p>
            <a:r>
              <a:rPr lang="en-US" dirty="0"/>
              <a:t>Locally funded, financially sound.</a:t>
            </a:r>
          </a:p>
        </p:txBody>
      </p:sp>
      <p:sp>
        <p:nvSpPr>
          <p:cNvPr id="6" name="Slide Number Placeholder 5"/>
          <p:cNvSpPr>
            <a:spLocks noGrp="1"/>
          </p:cNvSpPr>
          <p:nvPr>
            <p:ph type="sldNum" sz="quarter" idx="12"/>
          </p:nvPr>
        </p:nvSpPr>
        <p:spPr>
          <a:xfrm>
            <a:off x="7213600" y="6356351"/>
            <a:ext cx="2844800" cy="365125"/>
          </a:xfrm>
        </p:spPr>
        <p:txBody>
          <a:bodyPr/>
          <a:lstStyle>
            <a:lvl1pPr>
              <a:defRPr sz="1600" b="1" i="1">
                <a:solidFill>
                  <a:schemeClr val="bg1"/>
                </a:solidFill>
              </a:defRPr>
            </a:lvl1pPr>
          </a:lstStyle>
          <a:p>
            <a:fld id="{891AD2F2-AD7A-4868-AE1B-B0038D16F3B0}" type="slidenum">
              <a:rPr lang="en-US" smtClean="0"/>
              <a:pPr/>
              <a:t>‹#›</a:t>
            </a:fld>
            <a:endParaRPr lang="en-US" dirty="0"/>
          </a:p>
        </p:txBody>
      </p:sp>
    </p:spTree>
    <p:extLst>
      <p:ext uri="{BB962C8B-B14F-4D97-AF65-F5344CB8AC3E}">
        <p14:creationId xmlns:p14="http://schemas.microsoft.com/office/powerpoint/2010/main" val="57253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3233" r="32819" b="4389"/>
          <a:stretch/>
        </p:blipFill>
        <p:spPr>
          <a:xfrm>
            <a:off x="0" y="0"/>
            <a:ext cx="4615543" cy="5606143"/>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5" name="Rectangle 4"/>
          <p:cNvSpPr/>
          <p:nvPr userDrawn="1"/>
        </p:nvSpPr>
        <p:spPr>
          <a:xfrm rot="10800000">
            <a:off x="0" y="3657600"/>
            <a:ext cx="4870764" cy="2046513"/>
          </a:xfrm>
          <a:prstGeom prst="rect">
            <a:avLst/>
          </a:prstGeom>
          <a:gradFill flip="none" rotWithShape="1">
            <a:gsLst>
              <a:gs pos="0">
                <a:srgbClr val="FFFFFF">
                  <a:alpha val="0"/>
                </a:srgbClr>
              </a:gs>
              <a:gs pos="50000">
                <a:srgbClr val="FFFFFF">
                  <a:alpha val="56000"/>
                </a:srgbClr>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7738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9545" t="-55" r="26365" b="-25"/>
          <a:stretch/>
        </p:blipFill>
        <p:spPr>
          <a:xfrm>
            <a:off x="0" y="0"/>
            <a:ext cx="4807390" cy="5929908"/>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5" name="Rectangle 4"/>
          <p:cNvSpPr/>
          <p:nvPr userDrawn="1"/>
        </p:nvSpPr>
        <p:spPr>
          <a:xfrm rot="10800000">
            <a:off x="0" y="3995056"/>
            <a:ext cx="4870764" cy="2043706"/>
          </a:xfrm>
          <a:prstGeom prst="rect">
            <a:avLst/>
          </a:prstGeom>
          <a:gradFill flip="none" rotWithShape="1">
            <a:gsLst>
              <a:gs pos="0">
                <a:srgbClr val="FFFFFF">
                  <a:alpha val="0"/>
                </a:srgbClr>
              </a:gs>
              <a:gs pos="50000">
                <a:srgbClr val="FFFFFF">
                  <a:alpha val="56000"/>
                </a:srgbClr>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2662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29600" b="34966"/>
          <a:stretch/>
        </p:blipFill>
        <p:spPr>
          <a:xfrm>
            <a:off x="0" y="-1124"/>
            <a:ext cx="12192000" cy="2883315"/>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60667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83063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7820935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946348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9555060" y="208400"/>
            <a:ext cx="1359017" cy="365125"/>
          </a:xfrm>
          <a:prstGeom prst="rect">
            <a:avLst/>
          </a:prstGeom>
        </p:spPr>
        <p:txBody>
          <a:bodyPr vert="horz" lIns="91440" tIns="45720" rIns="91440" bIns="45720" rtlCol="0" anchor="ctr"/>
          <a:lstStyle>
            <a:lvl1pPr algn="r">
              <a:defRPr sz="1600" i="1">
                <a:solidFill>
                  <a:srgbClr val="003B5C"/>
                </a:solidFill>
                <a:latin typeface="+mj-lt"/>
                <a:ea typeface="Verdana" panose="020B0604030504040204" pitchFamily="34" charset="0"/>
                <a:cs typeface="Verdana" panose="020B0604030504040204" pitchFamily="34" charset="0"/>
              </a:defRPr>
            </a:lvl1pPr>
          </a:lstStyle>
          <a:p>
            <a:endParaRPr lang="en-US" dirty="0"/>
          </a:p>
        </p:txBody>
      </p:sp>
      <p:sp>
        <p:nvSpPr>
          <p:cNvPr id="6" name="Slide Number Placeholder 5"/>
          <p:cNvSpPr>
            <a:spLocks noGrp="1"/>
          </p:cNvSpPr>
          <p:nvPr>
            <p:ph type="sldNum" sz="quarter" idx="4"/>
          </p:nvPr>
        </p:nvSpPr>
        <p:spPr>
          <a:xfrm>
            <a:off x="10749792" y="200011"/>
            <a:ext cx="1036740" cy="365125"/>
          </a:xfrm>
          <a:prstGeom prst="rect">
            <a:avLst/>
          </a:prstGeom>
        </p:spPr>
        <p:txBody>
          <a:bodyPr vert="horz" lIns="91440" tIns="45720" rIns="91440" bIns="45720" rtlCol="0" anchor="ctr"/>
          <a:lstStyle>
            <a:lvl1pPr algn="r">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087324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0" r:id="rId3"/>
    <p:sldLayoutId id="2147483722" r:id="rId4"/>
    <p:sldLayoutId id="2147483720" r:id="rId5"/>
    <p:sldLayoutId id="2147483721" r:id="rId6"/>
    <p:sldLayoutId id="2147483688" r:id="rId7"/>
    <p:sldLayoutId id="2147483678" r:id="rId8"/>
    <p:sldLayoutId id="2147483661" r:id="rId9"/>
    <p:sldLayoutId id="2147483686" r:id="rId10"/>
    <p:sldLayoutId id="2147483676" r:id="rId11"/>
    <p:sldLayoutId id="2147483681" r:id="rId12"/>
    <p:sldLayoutId id="2147483672" r:id="rId13"/>
    <p:sldLayoutId id="2147483673" r:id="rId14"/>
    <p:sldLayoutId id="2147483687" r:id="rId15"/>
    <p:sldLayoutId id="2147483683" r:id="rId16"/>
    <p:sldLayoutId id="2147483666" r:id="rId17"/>
    <p:sldLayoutId id="2147483682" r:id="rId18"/>
    <p:sldLayoutId id="2147483665" r:id="rId19"/>
    <p:sldLayoutId id="2147483684" r:id="rId20"/>
    <p:sldLayoutId id="2147483662" r:id="rId21"/>
    <p:sldLayoutId id="2147483663" r:id="rId22"/>
    <p:sldLayoutId id="2147483729" r:id="rId23"/>
    <p:sldLayoutId id="2147483731" r:id="rId24"/>
    <p:sldLayoutId id="2147483730" r:id="rId25"/>
    <p:sldLayoutId id="2147483668" r:id="rId26"/>
    <p:sldLayoutId id="2147483664" r:id="rId27"/>
    <p:sldLayoutId id="2147483685" r:id="rId28"/>
    <p:sldLayoutId id="2147483667" r:id="rId29"/>
    <p:sldLayoutId id="2147483660" r:id="rId30"/>
    <p:sldLayoutId id="2147483651" r:id="rId31"/>
    <p:sldLayoutId id="2147483677" r:id="rId32"/>
    <p:sldLayoutId id="2147483675" r:id="rId33"/>
    <p:sldLayoutId id="2147483674" r:id="rId34"/>
    <p:sldLayoutId id="2147483659" r:id="rId35"/>
    <p:sldLayoutId id="2147483658" r:id="rId36"/>
    <p:sldLayoutId id="2147483652" r:id="rId37"/>
    <p:sldLayoutId id="2147483653" r:id="rId38"/>
    <p:sldLayoutId id="2147483654" r:id="rId39"/>
    <p:sldLayoutId id="2147483655" r:id="rId40"/>
    <p:sldLayoutId id="2147483728" r:id="rId41"/>
    <p:sldLayoutId id="2147483656" r:id="rId42"/>
    <p:sldLayoutId id="2147483657" r:id="rId43"/>
    <p:sldLayoutId id="2147483669" r:id="rId44"/>
    <p:sldLayoutId id="2147483671" r:id="rId45"/>
    <p:sldLayoutId id="2147483679" r:id="rId46"/>
    <p:sldLayoutId id="2147483727" r:id="rId47"/>
  </p:sldLayoutIdLst>
  <p:hf hdr="0" ftr="0" dt="0"/>
  <p:txStyles>
    <p:titleStyle>
      <a:lvl1pPr algn="l" defTabSz="914400" rtl="0" eaLnBrk="1" latinLnBrk="0" hangingPunct="1">
        <a:lnSpc>
          <a:spcPct val="90000"/>
        </a:lnSpc>
        <a:spcBef>
          <a:spcPct val="0"/>
        </a:spcBef>
        <a:buNone/>
        <a:defRPr lang="en-US" sz="2800" b="1" kern="1200" dirty="0" smtClean="0">
          <a:solidFill>
            <a:srgbClr val="003B5C"/>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Tx/>
        <a:buNone/>
        <a:defRPr sz="2800" b="1"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400" kern="1200">
          <a:solidFill>
            <a:srgbClr val="43695B"/>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5.png"/><Relationship Id="rId5" Type="http://schemas.openxmlformats.org/officeDocument/2006/relationships/image" Target="../media/image4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38.xml"/><Relationship Id="rId7" Type="http://schemas.openxmlformats.org/officeDocument/2006/relationships/diagramQuickStyle" Target="../diagrams/quickStyle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6.xml"/><Relationship Id="rId11" Type="http://schemas.openxmlformats.org/officeDocument/2006/relationships/image" Target="../media/image48.png"/><Relationship Id="rId5" Type="http://schemas.openxmlformats.org/officeDocument/2006/relationships/diagramData" Target="../diagrams/data6.xml"/><Relationship Id="rId10" Type="http://schemas.openxmlformats.org/officeDocument/2006/relationships/image" Target="../media/image66.png"/><Relationship Id="rId4" Type="http://schemas.openxmlformats.org/officeDocument/2006/relationships/notesSlide" Target="../notesSlides/notesSlide11.xml"/><Relationship Id="rId9" Type="http://schemas.microsoft.com/office/2007/relationships/diagramDrawing" Target="../diagrams/drawing6.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38.xml"/><Relationship Id="rId7" Type="http://schemas.openxmlformats.org/officeDocument/2006/relationships/diagramQuickStyle" Target="../diagrams/quickStyle7.xml"/><Relationship Id="rId12" Type="http://schemas.openxmlformats.org/officeDocument/2006/relationships/image" Target="../media/image4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7.xml"/><Relationship Id="rId11" Type="http://schemas.openxmlformats.org/officeDocument/2006/relationships/image" Target="../media/image68.png"/><Relationship Id="rId5" Type="http://schemas.openxmlformats.org/officeDocument/2006/relationships/diagramData" Target="../diagrams/data7.xml"/><Relationship Id="rId10" Type="http://schemas.openxmlformats.org/officeDocument/2006/relationships/image" Target="../media/image67.png"/><Relationship Id="rId4" Type="http://schemas.openxmlformats.org/officeDocument/2006/relationships/notesSlide" Target="../notesSlides/notesSlide12.xml"/><Relationship Id="rId9" Type="http://schemas.microsoft.com/office/2007/relationships/diagramDrawing" Target="../diagrams/drawing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8.png"/><Relationship Id="rId5" Type="http://schemas.openxmlformats.org/officeDocument/2006/relationships/image" Target="../media/image6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8.png"/><Relationship Id="rId5" Type="http://schemas.openxmlformats.org/officeDocument/2006/relationships/image" Target="../media/image70.jpe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38.xml"/><Relationship Id="rId7" Type="http://schemas.openxmlformats.org/officeDocument/2006/relationships/diagramLayout" Target="../diagrams/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Data" Target="../diagrams/data1.xml"/><Relationship Id="rId11" Type="http://schemas.openxmlformats.org/officeDocument/2006/relationships/image" Target="../media/image48.png"/><Relationship Id="rId5" Type="http://schemas.openxmlformats.org/officeDocument/2006/relationships/image" Target="../media/image49.png"/><Relationship Id="rId10" Type="http://schemas.microsoft.com/office/2007/relationships/diagramDrawing" Target="../diagrams/drawing1.xml"/><Relationship Id="rId4" Type="http://schemas.openxmlformats.org/officeDocument/2006/relationships/notesSlide" Target="../notesSlides/notesSlide2.xml"/><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8.xml"/><Relationship Id="rId7" Type="http://schemas.openxmlformats.org/officeDocument/2006/relationships/diagramQuickStyle" Target="../diagrams/quickStyle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8.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31.xml"/><Relationship Id="rId7" Type="http://schemas.openxmlformats.org/officeDocument/2006/relationships/diagramLayout" Target="../diagrams/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Data" Target="../diagrams/data3.xml"/><Relationship Id="rId11" Type="http://schemas.openxmlformats.org/officeDocument/2006/relationships/image" Target="../media/image48.png"/><Relationship Id="rId5" Type="http://schemas.openxmlformats.org/officeDocument/2006/relationships/image" Target="../media/image60.png"/><Relationship Id="rId10" Type="http://schemas.microsoft.com/office/2007/relationships/diagramDrawing" Target="../diagrams/drawing3.xml"/><Relationship Id="rId4" Type="http://schemas.openxmlformats.org/officeDocument/2006/relationships/notesSlide" Target="../notesSlides/notesSlide5.xml"/><Relationship Id="rId9" Type="http://schemas.openxmlformats.org/officeDocument/2006/relationships/diagramColors" Target="../diagrams/colors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8.png"/><Relationship Id="rId5" Type="http://schemas.openxmlformats.org/officeDocument/2006/relationships/image" Target="../media/image6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38.xml"/><Relationship Id="rId7" Type="http://schemas.openxmlformats.org/officeDocument/2006/relationships/diagramQuickStyle" Target="../diagrams/quickStyle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4.xml"/><Relationship Id="rId11" Type="http://schemas.openxmlformats.org/officeDocument/2006/relationships/image" Target="../media/image48.png"/><Relationship Id="rId5" Type="http://schemas.openxmlformats.org/officeDocument/2006/relationships/diagramData" Target="../diagrams/data4.xml"/><Relationship Id="rId10" Type="http://schemas.openxmlformats.org/officeDocument/2006/relationships/image" Target="../media/image62.png"/><Relationship Id="rId4" Type="http://schemas.openxmlformats.org/officeDocument/2006/relationships/notesSlide" Target="../notesSlides/notesSlide7.xml"/><Relationship Id="rId9" Type="http://schemas.microsoft.com/office/2007/relationships/diagramDrawing" Target="../diagrams/drawing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8.png"/><Relationship Id="rId5" Type="http://schemas.openxmlformats.org/officeDocument/2006/relationships/image" Target="../media/image6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38.xml"/><Relationship Id="rId7" Type="http://schemas.openxmlformats.org/officeDocument/2006/relationships/diagramQuickStyle" Target="../diagrams/quickStyle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5.xml"/><Relationship Id="rId11" Type="http://schemas.openxmlformats.org/officeDocument/2006/relationships/image" Target="../media/image48.png"/><Relationship Id="rId5" Type="http://schemas.openxmlformats.org/officeDocument/2006/relationships/diagramData" Target="../diagrams/data5.xml"/><Relationship Id="rId10" Type="http://schemas.openxmlformats.org/officeDocument/2006/relationships/image" Target="../media/image64.png"/><Relationship Id="rId4" Type="http://schemas.openxmlformats.org/officeDocument/2006/relationships/notesSlide" Target="../notesSlides/notesSlide9.xml"/><Relationship Id="rId9" Type="http://schemas.microsoft.com/office/2007/relationships/diagramDrawing" Target="../diagrams/drawin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7971"/>
            <a:ext cx="12192000" cy="6868885"/>
          </a:xfrm>
          <a:prstGeom prst="rect">
            <a:avLst/>
          </a:prstGeom>
          <a:solidFill>
            <a:schemeClr val="accent5">
              <a:lumMod val="75000"/>
            </a:schemeClr>
          </a:solidFill>
        </p:spPr>
      </p:pic>
      <p:sp>
        <p:nvSpPr>
          <p:cNvPr id="3" name="Title 2"/>
          <p:cNvSpPr>
            <a:spLocks noGrp="1"/>
          </p:cNvSpPr>
          <p:nvPr>
            <p:ph type="title"/>
          </p:nvPr>
        </p:nvSpPr>
        <p:spPr>
          <a:xfrm>
            <a:off x="1317171" y="2677886"/>
            <a:ext cx="9726386" cy="1828800"/>
          </a:xfrm>
          <a:ln>
            <a:noFill/>
          </a:ln>
        </p:spPr>
        <p:txBody>
          <a:bodyPr>
            <a:noAutofit/>
          </a:bodyPr>
          <a:lstStyle/>
          <a:p>
            <a:pPr algn="ctr"/>
            <a:r>
              <a:rPr lang="en-US" sz="4000" b="0" spc="50" dirty="0">
                <a:ln w="0">
                  <a:solidFill>
                    <a:srgbClr val="183D5E"/>
                  </a:solidFill>
                </a:ln>
                <a:solidFill>
                  <a:schemeClr val="accent1">
                    <a:lumMod val="50000"/>
                  </a:schemeClr>
                </a:solidFill>
                <a:cs typeface="Tahoma" panose="020B0604030504040204" pitchFamily="34" charset="0"/>
              </a:rPr>
              <a:t>Wage Adjustment Data Collection</a:t>
            </a:r>
            <a:br>
              <a:rPr lang="en-US" sz="4000" spc="50" dirty="0">
                <a:ln w="0">
                  <a:solidFill>
                    <a:srgbClr val="183D5E"/>
                  </a:solidFill>
                </a:ln>
                <a:solidFill>
                  <a:schemeClr val="accent1">
                    <a:lumMod val="50000"/>
                  </a:schemeClr>
                </a:solidFill>
                <a:cs typeface="Tahoma" panose="020B0604030504040204" pitchFamily="34" charset="0"/>
              </a:rPr>
            </a:br>
            <a:r>
              <a:rPr lang="en-US" sz="2400" b="0" spc="50" dirty="0">
                <a:ln w="0">
                  <a:solidFill>
                    <a:srgbClr val="183D5E"/>
                  </a:solidFill>
                </a:ln>
                <a:solidFill>
                  <a:schemeClr val="accent1">
                    <a:lumMod val="50000"/>
                  </a:schemeClr>
                </a:solidFill>
                <a:cs typeface="Tahoma" panose="020B0604030504040204" pitchFamily="34" charset="0"/>
              </a:rPr>
              <a:t>Upload File </a:t>
            </a:r>
            <a:endParaRPr lang="en-US" sz="4000" b="0" spc="50" dirty="0">
              <a:ln w="0">
                <a:solidFill>
                  <a:srgbClr val="FFFFCC"/>
                </a:solidFill>
              </a:ln>
              <a:solidFill>
                <a:schemeClr val="accent1">
                  <a:lumMod val="50000"/>
                </a:schemeClr>
              </a:solidFill>
              <a:cs typeface="Tahoma" panose="020B0604030504040204" pitchFamily="34" charset="0"/>
            </a:endParaRPr>
          </a:p>
        </p:txBody>
      </p:sp>
      <p:pic>
        <p:nvPicPr>
          <p:cNvPr id="7" name="Audio 6">
            <a:hlinkClick r:id="" action="ppaction://media"/>
            <a:extLst>
              <a:ext uri="{FF2B5EF4-FFF2-40B4-BE49-F238E27FC236}">
                <a16:creationId xmlns:a16="http://schemas.microsoft.com/office/drawing/2014/main" id="{679CDF5E-F6E6-A1EF-423F-DAFAF33225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73044962"/>
      </p:ext>
    </p:extLst>
  </p:cSld>
  <p:clrMapOvr>
    <a:masterClrMapping/>
  </p:clrMapOvr>
  <mc:AlternateContent xmlns:mc="http://schemas.openxmlformats.org/markup-compatibility/2006" xmlns:p14="http://schemas.microsoft.com/office/powerpoint/2010/main">
    <mc:Choice Requires="p14">
      <p:transition spd="slow" p14:dur="2000" advTm="6085"/>
    </mc:Choice>
    <mc:Fallback xmlns="">
      <p:transition spd="slow" advTm="6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C3E88A-0163-48A4-9F34-7D71CA4062C9}" type="slidenum">
              <a:rPr lang="en-US" smtClean="0"/>
              <a:pPr/>
              <a:t>10</a:t>
            </a:fld>
            <a:endParaRPr lang="en-US" dirty="0"/>
          </a:p>
        </p:txBody>
      </p:sp>
      <p:sp>
        <p:nvSpPr>
          <p:cNvPr id="6" name="Rectangle 5"/>
          <p:cNvSpPr/>
          <p:nvPr/>
        </p:nvSpPr>
        <p:spPr>
          <a:xfrm>
            <a:off x="408927" y="195804"/>
            <a:ext cx="4562083" cy="369332"/>
          </a:xfrm>
          <a:prstGeom prst="rect">
            <a:avLst/>
          </a:prstGeom>
        </p:spPr>
        <p:txBody>
          <a:bodyPr wrap="none">
            <a:spAutoFit/>
          </a:bodyPr>
          <a:lstStyle/>
          <a:p>
            <a:r>
              <a:rPr lang="en-US" dirty="0"/>
              <a:t>Data Collection Step 3: Validate Member Data</a:t>
            </a:r>
          </a:p>
        </p:txBody>
      </p:sp>
      <p:sp>
        <p:nvSpPr>
          <p:cNvPr id="7" name="Rectangle: Rounded Corners 6">
            <a:extLst>
              <a:ext uri="{FF2B5EF4-FFF2-40B4-BE49-F238E27FC236}">
                <a16:creationId xmlns:a16="http://schemas.microsoft.com/office/drawing/2014/main" id="{27DEE346-D929-1113-EA43-5766B53E559E}"/>
              </a:ext>
            </a:extLst>
          </p:cNvPr>
          <p:cNvSpPr/>
          <p:nvPr/>
        </p:nvSpPr>
        <p:spPr>
          <a:xfrm>
            <a:off x="201531" y="1123540"/>
            <a:ext cx="3330222" cy="458328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E5FB3A9-AFFA-59AE-EC61-0AF480C0C8DF}"/>
              </a:ext>
            </a:extLst>
          </p:cNvPr>
          <p:cNvSpPr txBox="1"/>
          <p:nvPr/>
        </p:nvSpPr>
        <p:spPr>
          <a:xfrm>
            <a:off x="438597" y="876029"/>
            <a:ext cx="3093156" cy="5232715"/>
          </a:xfrm>
          <a:prstGeom prst="rect">
            <a:avLst/>
          </a:prstGeom>
          <a:noFill/>
          <a:ln>
            <a:noFill/>
          </a:ln>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351" dirty="0">
              <a:solidFill>
                <a:prstClr val="black"/>
              </a:solidFill>
              <a:latin typeface="Calibri" panose="020F0502020204030204"/>
            </a:endParaRPr>
          </a:p>
          <a:p>
            <a:pPr>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Upon</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Validation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all records with warnings or errors must be addressed. </a:t>
            </a:r>
            <a:r>
              <a:rPr lang="en-US" sz="1400" dirty="0">
                <a:solidFill>
                  <a:schemeClr val="tx1"/>
                </a:solidFill>
              </a:rPr>
              <a:t>Errors will show in red and warnings in orange, with the total number of issues for the member.  </a:t>
            </a:r>
            <a:endParaRPr lang="en-US" sz="1400" dirty="0"/>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Click on the member and then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View Member Data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to make corrections.</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Click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Postpone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to save them in a new Data Collection to submit later.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Click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Reject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to delete them from the Data Collection.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Click the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X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to close the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Member Summary</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Upon resolving any warnings or errors click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Validate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again.</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351" dirty="0">
              <a:solidFill>
                <a:prstClr val="black"/>
              </a:solidFill>
              <a:latin typeface="Calibri" panose="020F0502020204030204"/>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Audio 32">
            <a:hlinkClick r:id="" action="ppaction://media"/>
            <a:extLst>
              <a:ext uri="{FF2B5EF4-FFF2-40B4-BE49-F238E27FC236}">
                <a16:creationId xmlns:a16="http://schemas.microsoft.com/office/drawing/2014/main" id="{4A18E41A-D262-3B3E-3028-8328C645FC1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pic>
        <p:nvPicPr>
          <p:cNvPr id="2" name="Picture 1">
            <a:extLst>
              <a:ext uri="{FF2B5EF4-FFF2-40B4-BE49-F238E27FC236}">
                <a16:creationId xmlns:a16="http://schemas.microsoft.com/office/drawing/2014/main" id="{2BD35D94-BFF3-8248-ED47-EEE194A38D01}"/>
              </a:ext>
            </a:extLst>
          </p:cNvPr>
          <p:cNvPicPr>
            <a:picLocks noChangeAspect="1"/>
          </p:cNvPicPr>
          <p:nvPr/>
        </p:nvPicPr>
        <p:blipFill>
          <a:blip r:embed="rId6"/>
          <a:stretch>
            <a:fillRect/>
          </a:stretch>
        </p:blipFill>
        <p:spPr>
          <a:xfrm>
            <a:off x="3730239" y="876029"/>
            <a:ext cx="7882850" cy="4902602"/>
          </a:xfrm>
          <a:prstGeom prst="rect">
            <a:avLst/>
          </a:prstGeom>
        </p:spPr>
      </p:pic>
      <p:sp>
        <p:nvSpPr>
          <p:cNvPr id="8" name="Speech Bubble: Rectangle with Corners Rounded 7">
            <a:extLst>
              <a:ext uri="{FF2B5EF4-FFF2-40B4-BE49-F238E27FC236}">
                <a16:creationId xmlns:a16="http://schemas.microsoft.com/office/drawing/2014/main" id="{64EA973B-1646-7D8D-EF48-428DDCA97A1C}"/>
              </a:ext>
            </a:extLst>
          </p:cNvPr>
          <p:cNvSpPr/>
          <p:nvPr/>
        </p:nvSpPr>
        <p:spPr>
          <a:xfrm>
            <a:off x="4706754" y="3012707"/>
            <a:ext cx="1694046" cy="837398"/>
          </a:xfrm>
          <a:prstGeom prst="wedgeRoundRectCallout">
            <a:avLst>
              <a:gd name="adj1" fmla="val -60038"/>
              <a:gd name="adj2" fmla="val -45546"/>
              <a:gd name="adj3" fmla="val 16667"/>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03A6B56-9A3C-0592-951E-2FBDC1A5DAC5}"/>
              </a:ext>
            </a:extLst>
          </p:cNvPr>
          <p:cNvSpPr txBox="1"/>
          <p:nvPr/>
        </p:nvSpPr>
        <p:spPr>
          <a:xfrm>
            <a:off x="4783756" y="3012707"/>
            <a:ext cx="1617044" cy="830997"/>
          </a:xfrm>
          <a:prstGeom prst="rect">
            <a:avLst/>
          </a:prstGeom>
          <a:noFill/>
        </p:spPr>
        <p:txBody>
          <a:bodyPr wrap="square" rtlCol="0">
            <a:spAutoFit/>
          </a:bodyPr>
          <a:lstStyle/>
          <a:p>
            <a:r>
              <a:rPr lang="en-US" sz="1200" b="1" dirty="0"/>
              <a:t>Click the row to highlight and open the Member Summary to the right.</a:t>
            </a:r>
          </a:p>
        </p:txBody>
      </p:sp>
    </p:spTree>
    <p:extLst>
      <p:ext uri="{BB962C8B-B14F-4D97-AF65-F5344CB8AC3E}">
        <p14:creationId xmlns:p14="http://schemas.microsoft.com/office/powerpoint/2010/main" val="509005562"/>
      </p:ext>
    </p:extLst>
  </p:cSld>
  <p:clrMapOvr>
    <a:masterClrMapping/>
  </p:clrMapOvr>
  <mc:AlternateContent xmlns:mc="http://schemas.openxmlformats.org/markup-compatibility/2006" xmlns:p14="http://schemas.microsoft.com/office/powerpoint/2010/main">
    <mc:Choice Requires="p14">
      <p:transition spd="slow" p14:dur="2000" advTm="44418"/>
    </mc:Choice>
    <mc:Fallback xmlns="">
      <p:transition spd="slow" advTm="44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C3E88A-0163-48A4-9F34-7D71CA4062C9}" type="slidenum">
              <a:rPr lang="en-US" smtClean="0"/>
              <a:pPr/>
              <a:t>11</a:t>
            </a:fld>
            <a:endParaRPr lang="en-US" dirty="0"/>
          </a:p>
        </p:txBody>
      </p:sp>
      <p:sp>
        <p:nvSpPr>
          <p:cNvPr id="7" name="TextBox 6"/>
          <p:cNvSpPr txBox="1"/>
          <p:nvPr/>
        </p:nvSpPr>
        <p:spPr>
          <a:xfrm>
            <a:off x="804861" y="255878"/>
            <a:ext cx="4478149" cy="369332"/>
          </a:xfrm>
          <a:prstGeom prst="rect">
            <a:avLst/>
          </a:prstGeom>
          <a:noFill/>
        </p:spPr>
        <p:txBody>
          <a:bodyPr wrap="none" rtlCol="0">
            <a:spAutoFit/>
          </a:bodyPr>
          <a:lstStyle/>
          <a:p>
            <a:r>
              <a:rPr lang="en-US" dirty="0"/>
              <a:t>Data Collection Step 3: Validate Member Data</a:t>
            </a:r>
          </a:p>
        </p:txBody>
      </p:sp>
      <p:graphicFrame>
        <p:nvGraphicFramePr>
          <p:cNvPr id="15" name="Diagram 14">
            <a:extLst>
              <a:ext uri="{FF2B5EF4-FFF2-40B4-BE49-F238E27FC236}">
                <a16:creationId xmlns:a16="http://schemas.microsoft.com/office/drawing/2014/main" id="{C80E9E65-36E3-E10C-3A8F-FD0789A26263}"/>
              </a:ext>
            </a:extLst>
          </p:cNvPr>
          <p:cNvGraphicFramePr/>
          <p:nvPr>
            <p:extLst>
              <p:ext uri="{D42A27DB-BD31-4B8C-83A1-F6EECF244321}">
                <p14:modId xmlns:p14="http://schemas.microsoft.com/office/powerpoint/2010/main" val="137264608"/>
              </p:ext>
            </p:extLst>
          </p:nvPr>
        </p:nvGraphicFramePr>
        <p:xfrm>
          <a:off x="1336803" y="871502"/>
          <a:ext cx="9924159" cy="6463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Rounded Rectangular Callout 4"/>
          <p:cNvSpPr/>
          <p:nvPr/>
        </p:nvSpPr>
        <p:spPr>
          <a:xfrm>
            <a:off x="2524125" y="4248150"/>
            <a:ext cx="2200275" cy="1023707"/>
          </a:xfrm>
          <a:prstGeom prst="wedgeRoundRectCallout">
            <a:avLst>
              <a:gd name="adj1" fmla="val -48106"/>
              <a:gd name="adj2" fmla="val -69623"/>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72A5C3B-42C9-C12C-5A65-25426706505F}"/>
              </a:ext>
            </a:extLst>
          </p:cNvPr>
          <p:cNvPicPr>
            <a:picLocks noChangeAspect="1"/>
          </p:cNvPicPr>
          <p:nvPr/>
        </p:nvPicPr>
        <p:blipFill>
          <a:blip r:embed="rId10"/>
          <a:stretch>
            <a:fillRect/>
          </a:stretch>
        </p:blipFill>
        <p:spPr>
          <a:xfrm>
            <a:off x="705524" y="1824199"/>
            <a:ext cx="10780952" cy="4064710"/>
          </a:xfrm>
          <a:prstGeom prst="rect">
            <a:avLst/>
          </a:prstGeom>
          <a:ln>
            <a:solidFill>
              <a:schemeClr val="tx1"/>
            </a:solidFill>
          </a:ln>
        </p:spPr>
      </p:pic>
      <p:sp>
        <p:nvSpPr>
          <p:cNvPr id="16" name="Rectangle 15">
            <a:extLst>
              <a:ext uri="{FF2B5EF4-FFF2-40B4-BE49-F238E27FC236}">
                <a16:creationId xmlns:a16="http://schemas.microsoft.com/office/drawing/2014/main" id="{73FD0314-6C7D-081E-D597-1B58CCFC25B9}"/>
              </a:ext>
            </a:extLst>
          </p:cNvPr>
          <p:cNvSpPr/>
          <p:nvPr/>
        </p:nvSpPr>
        <p:spPr>
          <a:xfrm>
            <a:off x="9752404" y="3762956"/>
            <a:ext cx="1600200" cy="5207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Audio 35">
            <a:hlinkClick r:id="" action="ppaction://media"/>
            <a:extLst>
              <a:ext uri="{FF2B5EF4-FFF2-40B4-BE49-F238E27FC236}">
                <a16:creationId xmlns:a16="http://schemas.microsoft.com/office/drawing/2014/main" id="{F8EC8567-4C1F-A2D3-453C-A0A0F701EF82}"/>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13849955"/>
      </p:ext>
    </p:extLst>
  </p:cSld>
  <p:clrMapOvr>
    <a:masterClrMapping/>
  </p:clrMapOvr>
  <mc:AlternateContent xmlns:mc="http://schemas.openxmlformats.org/markup-compatibility/2006" xmlns:p14="http://schemas.microsoft.com/office/powerpoint/2010/main">
    <mc:Choice Requires="p14">
      <p:transition spd="slow" p14:dur="2000" advTm="10900"/>
    </mc:Choice>
    <mc:Fallback xmlns="">
      <p:transition spd="slow" advTm="10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C3E88A-0163-48A4-9F34-7D71CA4062C9}" type="slidenum">
              <a:rPr lang="en-US" smtClean="0"/>
              <a:pPr/>
              <a:t>12</a:t>
            </a:fld>
            <a:endParaRPr lang="en-US" dirty="0"/>
          </a:p>
        </p:txBody>
      </p:sp>
      <p:sp>
        <p:nvSpPr>
          <p:cNvPr id="6" name="Rectangle 5"/>
          <p:cNvSpPr/>
          <p:nvPr/>
        </p:nvSpPr>
        <p:spPr>
          <a:xfrm>
            <a:off x="628041" y="198231"/>
            <a:ext cx="4162358" cy="369332"/>
          </a:xfrm>
          <a:prstGeom prst="rect">
            <a:avLst/>
          </a:prstGeom>
        </p:spPr>
        <p:txBody>
          <a:bodyPr wrap="none">
            <a:spAutoFit/>
          </a:bodyPr>
          <a:lstStyle/>
          <a:p>
            <a:r>
              <a:rPr lang="en-US" dirty="0"/>
              <a:t>Data Collection Step 4: Review and Submit</a:t>
            </a:r>
          </a:p>
        </p:txBody>
      </p:sp>
      <p:graphicFrame>
        <p:nvGraphicFramePr>
          <p:cNvPr id="10" name="Diagram 9">
            <a:extLst>
              <a:ext uri="{FF2B5EF4-FFF2-40B4-BE49-F238E27FC236}">
                <a16:creationId xmlns:a16="http://schemas.microsoft.com/office/drawing/2014/main" id="{0D000921-F735-9383-1A06-82749A073067}"/>
              </a:ext>
            </a:extLst>
          </p:cNvPr>
          <p:cNvGraphicFramePr/>
          <p:nvPr>
            <p:extLst>
              <p:ext uri="{D42A27DB-BD31-4B8C-83A1-F6EECF244321}">
                <p14:modId xmlns:p14="http://schemas.microsoft.com/office/powerpoint/2010/main" val="2428162890"/>
              </p:ext>
            </p:extLst>
          </p:nvPr>
        </p:nvGraphicFramePr>
        <p:xfrm>
          <a:off x="1551747" y="738771"/>
          <a:ext cx="9509953" cy="6463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a:extLst>
              <a:ext uri="{FF2B5EF4-FFF2-40B4-BE49-F238E27FC236}">
                <a16:creationId xmlns:a16="http://schemas.microsoft.com/office/drawing/2014/main" id="{182C40FD-F7AD-33D5-6D9A-343870A940EF}"/>
              </a:ext>
            </a:extLst>
          </p:cNvPr>
          <p:cNvPicPr>
            <a:picLocks noChangeAspect="1"/>
          </p:cNvPicPr>
          <p:nvPr/>
        </p:nvPicPr>
        <p:blipFill>
          <a:blip r:embed="rId10"/>
          <a:stretch>
            <a:fillRect/>
          </a:stretch>
        </p:blipFill>
        <p:spPr>
          <a:xfrm>
            <a:off x="1468343" y="1473200"/>
            <a:ext cx="9509953" cy="4443506"/>
          </a:xfrm>
          <a:prstGeom prst="rect">
            <a:avLst/>
          </a:prstGeom>
          <a:ln>
            <a:solidFill>
              <a:schemeClr val="tx1"/>
            </a:solidFill>
          </a:ln>
        </p:spPr>
      </p:pic>
      <p:sp>
        <p:nvSpPr>
          <p:cNvPr id="5" name="Rectangle 4">
            <a:extLst>
              <a:ext uri="{FF2B5EF4-FFF2-40B4-BE49-F238E27FC236}">
                <a16:creationId xmlns:a16="http://schemas.microsoft.com/office/drawing/2014/main" id="{FC31D0CD-7607-BC67-0803-993249D79746}"/>
              </a:ext>
            </a:extLst>
          </p:cNvPr>
          <p:cNvSpPr/>
          <p:nvPr/>
        </p:nvSpPr>
        <p:spPr>
          <a:xfrm>
            <a:off x="8130685" y="2700921"/>
            <a:ext cx="2946400" cy="3429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18DB73A-06D9-BE07-9BAC-D3E5247A6BD8}"/>
              </a:ext>
            </a:extLst>
          </p:cNvPr>
          <p:cNvPicPr>
            <a:picLocks noChangeAspect="1"/>
          </p:cNvPicPr>
          <p:nvPr/>
        </p:nvPicPr>
        <p:blipFill>
          <a:blip r:embed="rId11"/>
          <a:stretch>
            <a:fillRect/>
          </a:stretch>
        </p:blipFill>
        <p:spPr>
          <a:xfrm>
            <a:off x="4362111" y="2093804"/>
            <a:ext cx="3722419" cy="1485666"/>
          </a:xfrm>
          <a:prstGeom prst="rect">
            <a:avLst/>
          </a:prstGeom>
          <a:ln>
            <a:solidFill>
              <a:schemeClr val="tx1"/>
            </a:solidFill>
          </a:ln>
        </p:spPr>
      </p:pic>
      <p:sp>
        <p:nvSpPr>
          <p:cNvPr id="15" name="Rectangle 14">
            <a:extLst>
              <a:ext uri="{FF2B5EF4-FFF2-40B4-BE49-F238E27FC236}">
                <a16:creationId xmlns:a16="http://schemas.microsoft.com/office/drawing/2014/main" id="{69D200BD-B164-CFAC-E57B-C98FCE3A7CCE}"/>
              </a:ext>
            </a:extLst>
          </p:cNvPr>
          <p:cNvSpPr/>
          <p:nvPr/>
        </p:nvSpPr>
        <p:spPr>
          <a:xfrm>
            <a:off x="6961046" y="3043821"/>
            <a:ext cx="571500" cy="29210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Audio 18">
            <a:hlinkClick r:id="" action="ppaction://media"/>
            <a:extLst>
              <a:ext uri="{FF2B5EF4-FFF2-40B4-BE49-F238E27FC236}">
                <a16:creationId xmlns:a16="http://schemas.microsoft.com/office/drawing/2014/main" id="{D1E3AEF4-1D62-3CC0-AABA-8C1C8C54E04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35476399"/>
      </p:ext>
    </p:extLst>
  </p:cSld>
  <p:clrMapOvr>
    <a:masterClrMapping/>
  </p:clrMapOvr>
  <mc:AlternateContent xmlns:mc="http://schemas.openxmlformats.org/markup-compatibility/2006" xmlns:p14="http://schemas.microsoft.com/office/powerpoint/2010/main">
    <mc:Choice Requires="p14">
      <p:transition spd="slow" p14:dur="2000" advTm="19890"/>
    </mc:Choice>
    <mc:Fallback xmlns="">
      <p:transition spd="slow" advTm="19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stretch>
            <a:fillRect/>
          </a:stretch>
        </p:blipFill>
        <p:spPr>
          <a:xfrm>
            <a:off x="2996334" y="743733"/>
            <a:ext cx="9061071" cy="5072602"/>
          </a:xfrm>
          <a:prstGeom prst="rect">
            <a:avLst/>
          </a:prstGeom>
          <a:ln>
            <a:solidFill>
              <a:schemeClr val="tx1"/>
            </a:solidFill>
          </a:ln>
        </p:spPr>
      </p:pic>
      <p:sp>
        <p:nvSpPr>
          <p:cNvPr id="12" name="Rounded Rectangular Callout 11"/>
          <p:cNvSpPr/>
          <p:nvPr/>
        </p:nvSpPr>
        <p:spPr>
          <a:xfrm>
            <a:off x="9415290" y="992601"/>
            <a:ext cx="1431675" cy="426811"/>
          </a:xfrm>
          <a:prstGeom prst="wedgeRoundRectCallout">
            <a:avLst>
              <a:gd name="adj1" fmla="val -57691"/>
              <a:gd name="adj2" fmla="val 213508"/>
              <a:gd name="adj3" fmla="val 16667"/>
            </a:avLst>
          </a:prstGeom>
          <a:solidFill>
            <a:schemeClr val="bg1"/>
          </a:solidFill>
          <a:ln w="44450">
            <a:solidFill>
              <a:srgbClr val="183D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4" name="Slide Number Placeholder 3"/>
          <p:cNvSpPr>
            <a:spLocks noGrp="1"/>
          </p:cNvSpPr>
          <p:nvPr>
            <p:ph type="sldNum" sz="quarter" idx="12"/>
          </p:nvPr>
        </p:nvSpPr>
        <p:spPr/>
        <p:txBody>
          <a:bodyPr/>
          <a:lstStyle/>
          <a:p>
            <a:fld id="{B0C3E88A-0163-48A4-9F34-7D71CA4062C9}" type="slidenum">
              <a:rPr lang="en-US" smtClean="0"/>
              <a:pPr/>
              <a:t>13</a:t>
            </a:fld>
            <a:endParaRPr lang="en-US" dirty="0"/>
          </a:p>
        </p:txBody>
      </p:sp>
      <p:sp>
        <p:nvSpPr>
          <p:cNvPr id="11" name="Rectangle 10"/>
          <p:cNvSpPr/>
          <p:nvPr/>
        </p:nvSpPr>
        <p:spPr>
          <a:xfrm>
            <a:off x="1111325" y="179711"/>
            <a:ext cx="2271648" cy="300210"/>
          </a:xfrm>
          <a:prstGeom prst="rect">
            <a:avLst/>
          </a:prstGeom>
        </p:spPr>
        <p:txBody>
          <a:bodyPr wrap="none">
            <a:spAutoFit/>
          </a:bodyPr>
          <a:lstStyle/>
          <a:p>
            <a:pPr lvl="0"/>
            <a:r>
              <a:rPr lang="en-US" sz="1351" b="1" dirty="0">
                <a:solidFill>
                  <a:srgbClr val="183D5E"/>
                </a:solidFill>
              </a:rPr>
              <a:t>Data Collection: Check Status</a:t>
            </a:r>
          </a:p>
        </p:txBody>
      </p:sp>
      <p:sp>
        <p:nvSpPr>
          <p:cNvPr id="7" name="Flowchart: Process 6"/>
          <p:cNvSpPr/>
          <p:nvPr/>
        </p:nvSpPr>
        <p:spPr>
          <a:xfrm>
            <a:off x="8966509" y="2236420"/>
            <a:ext cx="229157" cy="209493"/>
          </a:xfrm>
          <a:prstGeom prst="flowChartProcess">
            <a:avLst/>
          </a:prstGeom>
          <a:noFill/>
          <a:ln w="57150">
            <a:solidFill>
              <a:srgbClr val="183D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 name="Rectangle 1"/>
          <p:cNvSpPr/>
          <p:nvPr/>
        </p:nvSpPr>
        <p:spPr>
          <a:xfrm>
            <a:off x="7877540" y="2701962"/>
            <a:ext cx="980877" cy="384434"/>
          </a:xfrm>
          <a:prstGeom prst="rect">
            <a:avLst/>
          </a:prstGeom>
          <a:noFill/>
          <a:ln w="57150">
            <a:solidFill>
              <a:srgbClr val="183D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3" name="TextBox 2"/>
          <p:cNvSpPr txBox="1"/>
          <p:nvPr/>
        </p:nvSpPr>
        <p:spPr>
          <a:xfrm>
            <a:off x="9415290" y="1009236"/>
            <a:ext cx="1431674" cy="338554"/>
          </a:xfrm>
          <a:prstGeom prst="rect">
            <a:avLst/>
          </a:prstGeom>
          <a:noFill/>
        </p:spPr>
        <p:txBody>
          <a:bodyPr wrap="none" rtlCol="0">
            <a:spAutoFit/>
          </a:bodyPr>
          <a:lstStyle/>
          <a:p>
            <a:r>
              <a:rPr lang="en-US" sz="1600" dirty="0"/>
              <a:t>Refresh Button</a:t>
            </a:r>
          </a:p>
        </p:txBody>
      </p:sp>
      <p:sp>
        <p:nvSpPr>
          <p:cNvPr id="5" name="Rectangle: Rounded Corners 4">
            <a:extLst>
              <a:ext uri="{FF2B5EF4-FFF2-40B4-BE49-F238E27FC236}">
                <a16:creationId xmlns:a16="http://schemas.microsoft.com/office/drawing/2014/main" id="{D2616C79-4A76-F709-1884-4CBEF687345E}"/>
              </a:ext>
            </a:extLst>
          </p:cNvPr>
          <p:cNvSpPr/>
          <p:nvPr/>
        </p:nvSpPr>
        <p:spPr>
          <a:xfrm>
            <a:off x="63499" y="1259323"/>
            <a:ext cx="2869335" cy="404142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4595" y="1366640"/>
            <a:ext cx="2734740" cy="4124719"/>
          </a:xfrm>
          <a:prstGeom prst="rect">
            <a:avLst/>
          </a:prstGeom>
          <a:noFill/>
          <a:ln>
            <a:noFill/>
          </a:ln>
        </p:spPr>
        <p:txBody>
          <a:bodyPr wrap="square" rtlCol="0">
            <a:spAutoFit/>
          </a:bodyPr>
          <a:lstStyle/>
          <a:p>
            <a:endParaRPr lang="en-US" sz="1351" b="1" dirty="0"/>
          </a:p>
          <a:p>
            <a:r>
              <a:rPr lang="en-US" sz="1600" dirty="0"/>
              <a:t>To check the status of a submitted data collections, </a:t>
            </a:r>
          </a:p>
          <a:p>
            <a:r>
              <a:rPr lang="en-US" sz="1600" dirty="0"/>
              <a:t>click on the collection to highlight it in </a:t>
            </a:r>
            <a:r>
              <a:rPr lang="en-US" sz="1600" b="1" dirty="0">
                <a:solidFill>
                  <a:srgbClr val="669B41"/>
                </a:solidFill>
              </a:rPr>
              <a:t>green </a:t>
            </a:r>
            <a:r>
              <a:rPr lang="en-US" sz="1600" dirty="0"/>
              <a:t>and click the </a:t>
            </a:r>
            <a:r>
              <a:rPr lang="en-US" sz="1600" b="1" dirty="0"/>
              <a:t>Refresh </a:t>
            </a:r>
            <a:r>
              <a:rPr lang="en-US" sz="1600" dirty="0"/>
              <a:t>button to see the updated status. You may also return later to check  the status has changed to  </a:t>
            </a:r>
            <a:r>
              <a:rPr lang="en-US" sz="1600" b="1" dirty="0"/>
              <a:t>Completed. </a:t>
            </a:r>
          </a:p>
          <a:p>
            <a:endParaRPr lang="en-US" sz="1600" dirty="0"/>
          </a:p>
          <a:p>
            <a:r>
              <a:rPr lang="en-US" sz="1600" dirty="0"/>
              <a:t>To return later click </a:t>
            </a:r>
            <a:r>
              <a:rPr lang="en-US" sz="1600" b="1" dirty="0"/>
              <a:t>View All </a:t>
            </a:r>
            <a:r>
              <a:rPr lang="en-US" sz="1600" dirty="0"/>
              <a:t>in the </a:t>
            </a:r>
            <a:r>
              <a:rPr lang="en-US" sz="1600" b="1" dirty="0"/>
              <a:t>My Data Collections widget</a:t>
            </a:r>
            <a:r>
              <a:rPr lang="en-US" sz="1600" dirty="0"/>
              <a:t>.</a:t>
            </a:r>
          </a:p>
          <a:p>
            <a:endParaRPr lang="en-US" sz="1351" dirty="0"/>
          </a:p>
          <a:p>
            <a:endParaRPr lang="en-US" sz="1351" dirty="0"/>
          </a:p>
          <a:p>
            <a:endParaRPr lang="en-US" sz="1351" dirty="0"/>
          </a:p>
        </p:txBody>
      </p:sp>
      <p:pic>
        <p:nvPicPr>
          <p:cNvPr id="25" name="Audio 24">
            <a:hlinkClick r:id="" action="ppaction://media"/>
            <a:extLst>
              <a:ext uri="{FF2B5EF4-FFF2-40B4-BE49-F238E27FC236}">
                <a16:creationId xmlns:a16="http://schemas.microsoft.com/office/drawing/2014/main" id="{99B63205-C919-D323-8297-ED24B8D326B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82055821"/>
      </p:ext>
    </p:extLst>
  </p:cSld>
  <p:clrMapOvr>
    <a:masterClrMapping/>
  </p:clrMapOvr>
  <mc:AlternateContent xmlns:mc="http://schemas.openxmlformats.org/markup-compatibility/2006" xmlns:p14="http://schemas.microsoft.com/office/powerpoint/2010/main">
    <mc:Choice Requires="p14">
      <p:transition spd="slow" p14:dur="2000" advTm="14147"/>
    </mc:Choice>
    <mc:Fallback xmlns="">
      <p:transition spd="slow" advTm="14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4C671CD-AE7D-793F-2020-7982880DF428}"/>
              </a:ext>
            </a:extLst>
          </p:cNvPr>
          <p:cNvSpPr txBox="1"/>
          <p:nvPr/>
        </p:nvSpPr>
        <p:spPr>
          <a:xfrm>
            <a:off x="4965431" y="1054101"/>
            <a:ext cx="6586489" cy="4724400"/>
          </a:xfrm>
          <a:prstGeom prst="rect">
            <a:avLst/>
          </a:prstGeom>
        </p:spPr>
        <p:txBody>
          <a:bodyPr vert="horz" lIns="91440" tIns="45720" rIns="91440" bIns="45720" rtlCol="0">
            <a:normAutofit lnSpcReduction="10000"/>
          </a:bodyPr>
          <a:lstStyle/>
          <a:p>
            <a:pPr>
              <a:lnSpc>
                <a:spcPct val="90000"/>
              </a:lnSpc>
              <a:spcAft>
                <a:spcPts val="600"/>
              </a:spcAft>
            </a:pPr>
            <a:r>
              <a:rPr lang="en-US" sz="1400" dirty="0"/>
              <a:t>			</a:t>
            </a:r>
          </a:p>
          <a:p>
            <a:pPr>
              <a:lnSpc>
                <a:spcPct val="90000"/>
              </a:lnSpc>
              <a:spcAft>
                <a:spcPts val="600"/>
              </a:spcAft>
            </a:pPr>
            <a:r>
              <a:rPr lang="en-US" sz="1400" dirty="0"/>
              <a:t>	</a:t>
            </a:r>
            <a:r>
              <a:rPr lang="en-US" sz="1400" dirty="0">
                <a:solidFill>
                  <a:srgbClr val="183D5E"/>
                </a:solidFill>
              </a:rPr>
              <a:t>             </a:t>
            </a:r>
            <a:r>
              <a:rPr lang="en-US" sz="2800" b="1" dirty="0">
                <a:solidFill>
                  <a:srgbClr val="183D5E"/>
                </a:solidFill>
              </a:rPr>
              <a:t>Thank you for your time!</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dirty="0"/>
          </a:p>
          <a:p>
            <a:pPr>
              <a:lnSpc>
                <a:spcPct val="90000"/>
              </a:lnSpc>
              <a:spcAft>
                <a:spcPts val="600"/>
              </a:spcAft>
            </a:pPr>
            <a:r>
              <a:rPr lang="en-US" sz="1400" dirty="0"/>
              <a:t>		</a:t>
            </a:r>
            <a:r>
              <a:rPr lang="en-US" sz="2400" b="1" dirty="0">
                <a:solidFill>
                  <a:srgbClr val="183D5E"/>
                </a:solidFill>
              </a:rPr>
              <a:t>Any other questions?</a:t>
            </a:r>
          </a:p>
          <a:p>
            <a:pPr indent="-228600">
              <a:lnSpc>
                <a:spcPct val="90000"/>
              </a:lnSpc>
              <a:spcAft>
                <a:spcPts val="600"/>
              </a:spcAft>
              <a:buFont typeface="Arial" panose="020B0604020202020204" pitchFamily="34" charset="0"/>
              <a:buChar char="•"/>
            </a:pPr>
            <a:endParaRPr lang="en-US" sz="2400" dirty="0">
              <a:solidFill>
                <a:srgbClr val="183D5E"/>
              </a:solidFill>
            </a:endParaRPr>
          </a:p>
          <a:p>
            <a:pPr>
              <a:lnSpc>
                <a:spcPct val="90000"/>
              </a:lnSpc>
              <a:spcAft>
                <a:spcPts val="600"/>
              </a:spcAft>
            </a:pPr>
            <a:endParaRPr lang="en-US" sz="1400" dirty="0">
              <a:solidFill>
                <a:srgbClr val="183D5E"/>
              </a:solidFill>
            </a:endParaRPr>
          </a:p>
          <a:p>
            <a:pPr>
              <a:lnSpc>
                <a:spcPct val="90000"/>
              </a:lnSpc>
              <a:spcAft>
                <a:spcPts val="600"/>
              </a:spcAft>
            </a:pPr>
            <a:r>
              <a:rPr lang="en-US" sz="1400" dirty="0">
                <a:solidFill>
                  <a:srgbClr val="183D5E"/>
                </a:solidFill>
              </a:rPr>
              <a:t>		</a:t>
            </a:r>
            <a:r>
              <a:rPr lang="en-US" sz="2400" b="1" dirty="0">
                <a:solidFill>
                  <a:srgbClr val="183D5E"/>
                </a:solidFill>
              </a:rPr>
              <a:t>Send questions via your </a:t>
            </a:r>
          </a:p>
          <a:p>
            <a:pPr>
              <a:lnSpc>
                <a:spcPct val="90000"/>
              </a:lnSpc>
              <a:spcAft>
                <a:spcPts val="600"/>
              </a:spcAft>
            </a:pPr>
            <a:r>
              <a:rPr lang="en-US" sz="2400" b="1" dirty="0">
                <a:solidFill>
                  <a:srgbClr val="183D5E"/>
                </a:solidFill>
              </a:rPr>
              <a:t>	   Employer Access Secure Messaging </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000" b="1" dirty="0">
                <a:solidFill>
                  <a:srgbClr val="183D5E"/>
                </a:solidFill>
              </a:rPr>
              <a:t>     Or</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400" b="1" dirty="0">
                <a:solidFill>
                  <a:srgbClr val="183D5E"/>
                </a:solidFill>
              </a:rPr>
              <a:t>Employer Hotline:  1-800-728-7971</a:t>
            </a:r>
          </a:p>
        </p:txBody>
      </p:sp>
      <p:pic>
        <p:nvPicPr>
          <p:cNvPr id="10" name="Picture 9" descr="Yellow and blue symbols">
            <a:extLst>
              <a:ext uri="{FF2B5EF4-FFF2-40B4-BE49-F238E27FC236}">
                <a16:creationId xmlns:a16="http://schemas.microsoft.com/office/drawing/2014/main" id="{55671308-CBC8-525F-D424-53D8B7D8B1B6}"/>
              </a:ext>
            </a:extLst>
          </p:cNvPr>
          <p:cNvPicPr>
            <a:picLocks noChangeAspect="1"/>
          </p:cNvPicPr>
          <p:nvPr/>
        </p:nvPicPr>
        <p:blipFill rotWithShape="1">
          <a:blip r:embed="rId5"/>
          <a:srcRect l="21588" r="26704" b="1"/>
          <a:stretch/>
        </p:blipFill>
        <p:spPr>
          <a:xfrm>
            <a:off x="20" y="10"/>
            <a:ext cx="4635571" cy="6857990"/>
          </a:xfrm>
          <a:prstGeom prst="rect">
            <a:avLst/>
          </a:prstGeom>
          <a:effectLst/>
        </p:spPr>
      </p:pic>
      <p:sp>
        <p:nvSpPr>
          <p:cNvPr id="11" name="TextBox 10">
            <a:extLst>
              <a:ext uri="{FF2B5EF4-FFF2-40B4-BE49-F238E27FC236}">
                <a16:creationId xmlns:a16="http://schemas.microsoft.com/office/drawing/2014/main" id="{E3662FCD-AABA-5C3F-349C-173DE841671A}"/>
              </a:ext>
            </a:extLst>
          </p:cNvPr>
          <p:cNvSpPr txBox="1"/>
          <p:nvPr/>
        </p:nvSpPr>
        <p:spPr>
          <a:xfrm>
            <a:off x="11002297" y="165012"/>
            <a:ext cx="549623" cy="400110"/>
          </a:xfrm>
          <a:prstGeom prst="rect">
            <a:avLst/>
          </a:prstGeom>
          <a:noFill/>
        </p:spPr>
        <p:txBody>
          <a:bodyPr wrap="square" rtlCol="0">
            <a:spAutoFit/>
          </a:bodyPr>
          <a:lstStyle/>
          <a:p>
            <a:r>
              <a:rPr lang="en-US" sz="2000" b="1" dirty="0">
                <a:solidFill>
                  <a:schemeClr val="bg1"/>
                </a:solidFill>
                <a:latin typeface="Verdana" panose="020B0604030504040204" pitchFamily="34" charset="0"/>
                <a:ea typeface="Verdana" panose="020B0604030504040204" pitchFamily="34" charset="0"/>
              </a:rPr>
              <a:t>14</a:t>
            </a:r>
          </a:p>
        </p:txBody>
      </p:sp>
      <p:pic>
        <p:nvPicPr>
          <p:cNvPr id="28" name="Audio 27">
            <a:hlinkClick r:id="" action="ppaction://media"/>
            <a:extLst>
              <a:ext uri="{FF2B5EF4-FFF2-40B4-BE49-F238E27FC236}">
                <a16:creationId xmlns:a16="http://schemas.microsoft.com/office/drawing/2014/main" id="{B7CEF85B-A9BD-5CAE-5BE3-9060995E656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396" t="-90625" r="-199396" b="-90625"/>
          <a:stretch>
            <a:fillRect/>
          </a:stretch>
        </p:blipFill>
        <p:spPr>
          <a:xfrm>
            <a:off x="9269355" y="5410230"/>
            <a:ext cx="3040633" cy="1714500"/>
          </a:xfrm>
          <a:prstGeom prst="rect">
            <a:avLst/>
          </a:prstGeom>
        </p:spPr>
      </p:pic>
    </p:spTree>
    <p:extLst>
      <p:ext uri="{BB962C8B-B14F-4D97-AF65-F5344CB8AC3E}">
        <p14:creationId xmlns:p14="http://schemas.microsoft.com/office/powerpoint/2010/main" val="2808999962"/>
      </p:ext>
    </p:extLst>
  </p:cSld>
  <p:clrMapOvr>
    <a:masterClrMapping/>
  </p:clrMapOvr>
  <mc:AlternateContent xmlns:mc="http://schemas.openxmlformats.org/markup-compatibility/2006" xmlns:p14="http://schemas.microsoft.com/office/powerpoint/2010/main">
    <mc:Choice Requires="p14">
      <p:transition spd="slow" p14:dur="2000" advTm="13110"/>
    </mc:Choice>
    <mc:Fallback xmlns="">
      <p:transition spd="slow" advTm="13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902A5C-DC2F-02D9-68A0-5F6853D52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580" y="369723"/>
            <a:ext cx="8781289" cy="5487495"/>
          </a:xfrm>
          <a:prstGeom prst="rect">
            <a:avLst/>
          </a:prstGeom>
        </p:spPr>
      </p:pic>
      <p:sp>
        <p:nvSpPr>
          <p:cNvPr id="25" name="Title 4"/>
          <p:cNvSpPr>
            <a:spLocks noGrp="1"/>
          </p:cNvSpPr>
          <p:nvPr>
            <p:ph type="title"/>
          </p:nvPr>
        </p:nvSpPr>
        <p:spPr>
          <a:xfrm>
            <a:off x="524742" y="620392"/>
            <a:ext cx="3808268" cy="5504688"/>
          </a:xfrm>
        </p:spPr>
        <p:txBody>
          <a:bodyPr>
            <a:normAutofit/>
          </a:bodyPr>
          <a:lstStyle/>
          <a:p>
            <a:r>
              <a:rPr lang="en-US" sz="4000" dirty="0">
                <a:solidFill>
                  <a:schemeClr val="accent1">
                    <a:lumMod val="50000"/>
                  </a:schemeClr>
                </a:solidFill>
              </a:rPr>
              <a:t>Agenda</a:t>
            </a:r>
          </a:p>
        </p:txBody>
      </p:sp>
      <p:sp>
        <p:nvSpPr>
          <p:cNvPr id="4" name="Slide Number Placeholder 3"/>
          <p:cNvSpPr>
            <a:spLocks noGrp="1"/>
          </p:cNvSpPr>
          <p:nvPr>
            <p:ph type="sldNum" sz="quarter" idx="12"/>
          </p:nvPr>
        </p:nvSpPr>
        <p:spPr>
          <a:xfrm>
            <a:off x="9904165" y="1"/>
            <a:ext cx="2716575" cy="848299"/>
          </a:xfrm>
        </p:spPr>
        <p:txBody>
          <a:bodyPr>
            <a:normAutofit/>
          </a:bodyPr>
          <a:lstStyle/>
          <a:p>
            <a:pPr defTabSz="914377">
              <a:lnSpc>
                <a:spcPct val="90000"/>
              </a:lnSpc>
              <a:spcAft>
                <a:spcPts val="600"/>
              </a:spcAft>
              <a:defRPr/>
            </a:pPr>
            <a:fld id="{B0C3E88A-0163-48A4-9F34-7D71CA4062C9}" type="slidenum">
              <a:rPr lang="en-US">
                <a:solidFill>
                  <a:prstClr val="white"/>
                </a:solidFill>
              </a:rPr>
              <a:pPr defTabSz="914377">
                <a:lnSpc>
                  <a:spcPct val="90000"/>
                </a:lnSpc>
                <a:spcAft>
                  <a:spcPts val="600"/>
                </a:spcAft>
                <a:defRPr/>
              </a:pPr>
              <a:t>2</a:t>
            </a:fld>
            <a:endParaRPr lang="en-US" dirty="0">
              <a:solidFill>
                <a:prstClr val="white"/>
              </a:solidFill>
            </a:endParaRPr>
          </a:p>
        </p:txBody>
      </p:sp>
      <p:graphicFrame>
        <p:nvGraphicFramePr>
          <p:cNvPr id="27" name="Content Placeholder 5">
            <a:extLst>
              <a:ext uri="{FF2B5EF4-FFF2-40B4-BE49-F238E27FC236}">
                <a16:creationId xmlns:a16="http://schemas.microsoft.com/office/drawing/2014/main" id="{A380808E-4BFC-D616-4A96-C44405445807}"/>
              </a:ext>
            </a:extLst>
          </p:cNvPr>
          <p:cNvGraphicFramePr>
            <a:graphicFrameLocks noGrp="1"/>
          </p:cNvGraphicFramePr>
          <p:nvPr>
            <p:ph idx="1"/>
            <p:extLst>
              <p:ext uri="{D42A27DB-BD31-4B8C-83A1-F6EECF244321}">
                <p14:modId xmlns:p14="http://schemas.microsoft.com/office/powerpoint/2010/main" val="2883666127"/>
              </p:ext>
            </p:extLst>
          </p:nvPr>
        </p:nvGraphicFramePr>
        <p:xfrm>
          <a:off x="5133419" y="620392"/>
          <a:ext cx="6296581" cy="55046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4" name="Audio 13">
            <a:hlinkClick r:id="" action="ppaction://media"/>
            <a:extLst>
              <a:ext uri="{FF2B5EF4-FFF2-40B4-BE49-F238E27FC236}">
                <a16:creationId xmlns:a16="http://schemas.microsoft.com/office/drawing/2014/main" id="{BD87E5BD-0ED3-5925-AA33-97FC6B212157}"/>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57808843"/>
      </p:ext>
    </p:extLst>
  </p:cSld>
  <p:clrMapOvr>
    <a:masterClrMapping/>
  </p:clrMapOvr>
  <mc:AlternateContent xmlns:mc="http://schemas.openxmlformats.org/markup-compatibility/2006" xmlns:p14="http://schemas.microsoft.com/office/powerpoint/2010/main">
    <mc:Choice Requires="p14">
      <p:transition spd="slow" p14:dur="2000" advTm="15220"/>
    </mc:Choice>
    <mc:Fallback xmlns="">
      <p:transition spd="slow" advTm="15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TextBox 1">
            <a:extLst>
              <a:ext uri="{FF2B5EF4-FFF2-40B4-BE49-F238E27FC236}">
                <a16:creationId xmlns:a16="http://schemas.microsoft.com/office/drawing/2014/main" id="{F9F4A608-CC67-F88A-EED1-426779F06D4B}"/>
              </a:ext>
            </a:extLst>
          </p:cNvPr>
          <p:cNvGraphicFramePr/>
          <p:nvPr>
            <p:extLst>
              <p:ext uri="{D42A27DB-BD31-4B8C-83A1-F6EECF244321}">
                <p14:modId xmlns:p14="http://schemas.microsoft.com/office/powerpoint/2010/main" val="45929376"/>
              </p:ext>
            </p:extLst>
          </p:nvPr>
        </p:nvGraphicFramePr>
        <p:xfrm>
          <a:off x="438913" y="303593"/>
          <a:ext cx="6588691" cy="58967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2C92ABED-4CC7-5FBD-68F0-8ACE479D050F}"/>
              </a:ext>
            </a:extLst>
          </p:cNvPr>
          <p:cNvSpPr txBox="1"/>
          <p:nvPr/>
        </p:nvSpPr>
        <p:spPr>
          <a:xfrm>
            <a:off x="11055096" y="175461"/>
            <a:ext cx="597408" cy="461665"/>
          </a:xfrm>
          <a:prstGeom prst="rect">
            <a:avLst/>
          </a:prstGeom>
          <a:noFill/>
        </p:spPr>
        <p:txBody>
          <a:bodyPr wrap="square" rtlCol="0">
            <a:spAutoFit/>
          </a:bodyPr>
          <a:lstStyle/>
          <a:p>
            <a:r>
              <a:rPr lang="en-US" sz="2400" b="1" dirty="0">
                <a:solidFill>
                  <a:schemeClr val="bg1"/>
                </a:solidFill>
                <a:latin typeface="Verdana" panose="020B0604030504040204" pitchFamily="34" charset="0"/>
                <a:ea typeface="Verdana" panose="020B0604030504040204" pitchFamily="34" charset="0"/>
              </a:rPr>
              <a:t>3</a:t>
            </a:r>
          </a:p>
        </p:txBody>
      </p:sp>
      <p:sp>
        <p:nvSpPr>
          <p:cNvPr id="25" name="Title 4"/>
          <p:cNvSpPr>
            <a:spLocks noGrp="1"/>
          </p:cNvSpPr>
          <p:nvPr>
            <p:ph type="title"/>
          </p:nvPr>
        </p:nvSpPr>
        <p:spPr>
          <a:xfrm>
            <a:off x="7784871" y="980502"/>
            <a:ext cx="3802276" cy="4899647"/>
          </a:xfrm>
          <a:ln>
            <a:solidFill>
              <a:schemeClr val="tx1"/>
            </a:solidFill>
          </a:ln>
        </p:spPr>
        <p:txBody>
          <a:bodyPr vert="horz" lIns="91440" tIns="45720" rIns="91440" bIns="45720" rtlCol="0" anchor="ctr">
            <a:normAutofit/>
          </a:bodyPr>
          <a:lstStyle/>
          <a:p>
            <a:r>
              <a:rPr lang="en-US" sz="4800" dirty="0">
                <a:latin typeface="+mj-lt"/>
                <a:ea typeface="+mj-ea"/>
                <a:cs typeface="+mj-cs"/>
              </a:rPr>
              <a:t>Data Collection Overview</a:t>
            </a:r>
          </a:p>
        </p:txBody>
      </p:sp>
      <p:pic>
        <p:nvPicPr>
          <p:cNvPr id="14" name="Audio 13">
            <a:hlinkClick r:id="" action="ppaction://media"/>
            <a:extLst>
              <a:ext uri="{FF2B5EF4-FFF2-40B4-BE49-F238E27FC236}">
                <a16:creationId xmlns:a16="http://schemas.microsoft.com/office/drawing/2014/main" id="{A2554A95-C4A0-D1F5-BE76-D70805216E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869130" y="5877498"/>
            <a:ext cx="609600" cy="609600"/>
          </a:xfrm>
          <a:prstGeom prst="rect">
            <a:avLst/>
          </a:prstGeom>
        </p:spPr>
      </p:pic>
    </p:spTree>
    <p:extLst>
      <p:ext uri="{BB962C8B-B14F-4D97-AF65-F5344CB8AC3E}">
        <p14:creationId xmlns:p14="http://schemas.microsoft.com/office/powerpoint/2010/main" val="4233578433"/>
      </p:ext>
    </p:extLst>
  </p:cSld>
  <p:clrMapOvr>
    <a:masterClrMapping/>
  </p:clrMapOvr>
  <mc:AlternateContent xmlns:mc="http://schemas.openxmlformats.org/markup-compatibility/2006" xmlns:p14="http://schemas.microsoft.com/office/powerpoint/2010/main">
    <mc:Choice Requires="p14">
      <p:transition spd="slow" p14:dur="2000" advTm="55280"/>
    </mc:Choice>
    <mc:Fallback xmlns="">
      <p:transition spd="slow" advTm="55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C3E88A-0163-48A4-9F34-7D71CA4062C9}" type="slidenum">
              <a:rPr lang="en-US" smtClean="0"/>
              <a:pPr/>
              <a:t>4</a:t>
            </a:fld>
            <a:endParaRPr lang="en-US" dirty="0"/>
          </a:p>
        </p:txBody>
      </p:sp>
      <p:sp>
        <p:nvSpPr>
          <p:cNvPr id="8" name="TextBox 7"/>
          <p:cNvSpPr txBox="1"/>
          <p:nvPr/>
        </p:nvSpPr>
        <p:spPr>
          <a:xfrm>
            <a:off x="953741" y="335355"/>
            <a:ext cx="4577938" cy="400110"/>
          </a:xfrm>
          <a:prstGeom prst="rect">
            <a:avLst/>
          </a:prstGeom>
          <a:noFill/>
        </p:spPr>
        <p:txBody>
          <a:bodyPr wrap="square" rtlCol="0">
            <a:spAutoFit/>
          </a:bodyPr>
          <a:lstStyle/>
          <a:p>
            <a:r>
              <a:rPr lang="en-US" sz="2000" b="1" dirty="0">
                <a:solidFill>
                  <a:srgbClr val="183D5E"/>
                </a:solidFill>
              </a:rPr>
              <a:t>Wage Adjustment Overvie</a:t>
            </a:r>
            <a:r>
              <a:rPr lang="en-US" sz="2000" b="1" dirty="0"/>
              <a:t>w </a:t>
            </a:r>
          </a:p>
        </p:txBody>
      </p:sp>
      <p:graphicFrame>
        <p:nvGraphicFramePr>
          <p:cNvPr id="7" name="Content Placeholder 6">
            <a:extLst>
              <a:ext uri="{FF2B5EF4-FFF2-40B4-BE49-F238E27FC236}">
                <a16:creationId xmlns:a16="http://schemas.microsoft.com/office/drawing/2014/main" id="{ED401579-9C4E-4EE5-A856-DE7E046B61CD}"/>
              </a:ext>
            </a:extLst>
          </p:cNvPr>
          <p:cNvGraphicFramePr>
            <a:graphicFrameLocks noGrp="1"/>
          </p:cNvGraphicFramePr>
          <p:nvPr>
            <p:ph idx="1"/>
            <p:extLst>
              <p:ext uri="{D42A27DB-BD31-4B8C-83A1-F6EECF244321}">
                <p14:modId xmlns:p14="http://schemas.microsoft.com/office/powerpoint/2010/main" val="3540346708"/>
              </p:ext>
            </p:extLst>
          </p:nvPr>
        </p:nvGraphicFramePr>
        <p:xfrm>
          <a:off x="314325" y="877218"/>
          <a:ext cx="11525249" cy="5094842"/>
        </p:xfrm>
        <a:graphic>
          <a:graphicData uri="http://schemas.openxmlformats.org/drawingml/2006/table">
            <a:tbl>
              <a:tblPr firstRow="1" bandRow="1">
                <a:tableStyleId>{7E9639D4-E3E2-4D34-9284-5A2195B3D0D7}</a:tableStyleId>
              </a:tblPr>
              <a:tblGrid>
                <a:gridCol w="5579760">
                  <a:extLst>
                    <a:ext uri="{9D8B030D-6E8A-4147-A177-3AD203B41FA5}">
                      <a16:colId xmlns:a16="http://schemas.microsoft.com/office/drawing/2014/main" val="3645981850"/>
                    </a:ext>
                  </a:extLst>
                </a:gridCol>
                <a:gridCol w="5945489">
                  <a:extLst>
                    <a:ext uri="{9D8B030D-6E8A-4147-A177-3AD203B41FA5}">
                      <a16:colId xmlns:a16="http://schemas.microsoft.com/office/drawing/2014/main" val="3941778385"/>
                    </a:ext>
                  </a:extLst>
                </a:gridCol>
              </a:tblGrid>
              <a:tr h="518684">
                <a:tc>
                  <a:txBody>
                    <a:bodyPr/>
                    <a:lstStyle/>
                    <a:p>
                      <a:r>
                        <a:rPr lang="en-US" sz="2400" dirty="0"/>
                        <a:t>Things that will stay the same…</a:t>
                      </a:r>
                    </a:p>
                  </a:txBody>
                  <a:tcPr>
                    <a:solidFill>
                      <a:srgbClr val="183D5E"/>
                    </a:solidFill>
                  </a:tcPr>
                </a:tc>
                <a:tc>
                  <a:txBody>
                    <a:bodyPr/>
                    <a:lstStyle/>
                    <a:p>
                      <a:r>
                        <a:rPr lang="en-US" sz="2400" dirty="0"/>
                        <a:t>Things that are new…</a:t>
                      </a:r>
                    </a:p>
                  </a:txBody>
                  <a:tcPr>
                    <a:solidFill>
                      <a:srgbClr val="183D5E"/>
                    </a:solidFill>
                  </a:tcPr>
                </a:tc>
                <a:extLst>
                  <a:ext uri="{0D108BD9-81ED-4DB2-BD59-A6C34878D82A}">
                    <a16:rowId xmlns:a16="http://schemas.microsoft.com/office/drawing/2014/main" val="2388744069"/>
                  </a:ext>
                </a:extLst>
              </a:tr>
              <a:tr h="932453">
                <a:tc>
                  <a:txBody>
                    <a:bodyPr/>
                    <a:lstStyle/>
                    <a:p>
                      <a:r>
                        <a:rPr lang="en-US" sz="1400" b="1" dirty="0"/>
                        <a:t>Single</a:t>
                      </a:r>
                      <a:r>
                        <a:rPr lang="en-US" sz="1400" b="1" baseline="0" dirty="0"/>
                        <a:t> member wage adjustment,  one wage period</a:t>
                      </a:r>
                    </a:p>
                    <a:p>
                      <a:r>
                        <a:rPr lang="en-US" sz="1400" b="1" baseline="0" dirty="0"/>
                        <a:t>Single member wage adjustments, more than one wage period</a:t>
                      </a:r>
                    </a:p>
                    <a:p>
                      <a:r>
                        <a:rPr lang="en-US" sz="1400" b="1" baseline="0" dirty="0"/>
                        <a:t>Multiple member wage adjustments, one or more wage periods</a:t>
                      </a:r>
                    </a:p>
                    <a:p>
                      <a:endParaRPr lang="en-US" sz="1400" b="1" dirty="0"/>
                    </a:p>
                  </a:txBody>
                  <a:tcPr/>
                </a:tc>
                <a:tc>
                  <a:txBody>
                    <a:bodyPr/>
                    <a:lstStyle/>
                    <a:p>
                      <a:endParaRPr lang="en-US" sz="1400" b="1" dirty="0"/>
                    </a:p>
                    <a:p>
                      <a:r>
                        <a:rPr lang="en-US" sz="1400" b="1" dirty="0"/>
                        <a:t>File format for import: must be a comma-separated value .csv</a:t>
                      </a:r>
                    </a:p>
                  </a:txBody>
                  <a:tcPr/>
                </a:tc>
                <a:extLst>
                  <a:ext uri="{0D108BD9-81ED-4DB2-BD59-A6C34878D82A}">
                    <a16:rowId xmlns:a16="http://schemas.microsoft.com/office/drawing/2014/main" val="2193348739"/>
                  </a:ext>
                </a:extLst>
              </a:tr>
              <a:tr h="1564114">
                <a:tc>
                  <a:txBody>
                    <a:bodyPr/>
                    <a:lstStyle/>
                    <a:p>
                      <a:endParaRPr lang="en-US" sz="1400" b="1" dirty="0"/>
                    </a:p>
                    <a:p>
                      <a:r>
                        <a:rPr lang="en-US" sz="1400" b="1" dirty="0"/>
                        <a:t>Wage reports must be fully complete before an adjustment for the same period can be performed</a:t>
                      </a:r>
                    </a:p>
                  </a:txBody>
                  <a:tcPr/>
                </a:tc>
                <a:tc>
                  <a:txBody>
                    <a:bodyPr/>
                    <a:lstStyle/>
                    <a:p>
                      <a:r>
                        <a:rPr lang="en-US" sz="1400" b="1" dirty="0"/>
                        <a:t>Fields have simplified with the new .csv format</a:t>
                      </a:r>
                    </a:p>
                    <a:p>
                      <a:endParaRPr lang="en-US" sz="1400" b="1" dirty="0"/>
                    </a:p>
                    <a:p>
                      <a:pPr marL="285750" indent="-285750">
                        <a:buFont typeface="Arial" panose="020B0604020202020204" pitchFamily="34" charset="0"/>
                        <a:buChar char="•"/>
                      </a:pPr>
                      <a:r>
                        <a:rPr lang="en-US" sz="1400" b="1" dirty="0"/>
                        <a:t>Plans are defined as REG</a:t>
                      </a:r>
                      <a:r>
                        <a:rPr lang="en-US" sz="1400" b="1" baseline="0" dirty="0"/>
                        <a:t> SLEP or ECO, without a Tier 1 or 2 </a:t>
                      </a:r>
                    </a:p>
                    <a:p>
                      <a:pPr marL="285750" indent="-285750">
                        <a:buFont typeface="Arial" panose="020B0604020202020204" pitchFamily="34" charset="0"/>
                        <a:buChar char="•"/>
                      </a:pPr>
                      <a:r>
                        <a:rPr lang="en-US" sz="1400" b="1" baseline="0" dirty="0"/>
                        <a:t>Voluntary Additional is no longer a separate line</a:t>
                      </a:r>
                    </a:p>
                    <a:p>
                      <a:pPr marL="285750" indent="-285750">
                        <a:buFont typeface="Arial" panose="020B0604020202020204" pitchFamily="34" charset="0"/>
                        <a:buChar char="•"/>
                      </a:pPr>
                      <a:r>
                        <a:rPr lang="en-US" sz="1400" b="1" baseline="0" dirty="0"/>
                        <a:t>Overtime is reported separate of Regular Wages</a:t>
                      </a:r>
                    </a:p>
                    <a:p>
                      <a:pPr marL="285750" indent="-285750">
                        <a:buFont typeface="Arial" panose="020B0604020202020204" pitchFamily="34" charset="0"/>
                        <a:buChar char="•"/>
                      </a:pPr>
                      <a:r>
                        <a:rPr lang="en-US" sz="1400" b="1" baseline="0" dirty="0"/>
                        <a:t>A final wages prompt is added to speed claim processing</a:t>
                      </a:r>
                    </a:p>
                    <a:p>
                      <a:pPr marL="285750" indent="-285750">
                        <a:buFont typeface="Arial" panose="020B0604020202020204" pitchFamily="34" charset="0"/>
                        <a:buChar char="•"/>
                      </a:pPr>
                      <a:r>
                        <a:rPr lang="en-US" sz="1400" b="1" baseline="0" dirty="0"/>
                        <a:t>Its interactive with the User to help prevent errors</a:t>
                      </a:r>
                      <a:endParaRPr lang="en-US" sz="1400" b="1" dirty="0"/>
                    </a:p>
                  </a:txBody>
                  <a:tcPr/>
                </a:tc>
                <a:extLst>
                  <a:ext uri="{0D108BD9-81ED-4DB2-BD59-A6C34878D82A}">
                    <a16:rowId xmlns:a16="http://schemas.microsoft.com/office/drawing/2014/main" val="2596247128"/>
                  </a:ext>
                </a:extLst>
              </a:tr>
              <a:tr h="1023159">
                <a:tc>
                  <a:txBody>
                    <a:bodyPr/>
                    <a:lstStyle/>
                    <a:p>
                      <a:r>
                        <a:rPr lang="en-US" sz="1400" b="1" dirty="0"/>
                        <a:t>Interest charges</a:t>
                      </a:r>
                      <a:r>
                        <a:rPr lang="en-US" sz="1400" b="1" baseline="0" dirty="0"/>
                        <a:t> begin on adjustment(s) 30 days after the date of the invoice and continue until the payment is received</a:t>
                      </a:r>
                    </a:p>
                    <a:p>
                      <a:r>
                        <a:rPr lang="en-US" sz="1400" b="1" baseline="0" dirty="0"/>
                        <a:t>-</a:t>
                      </a:r>
                      <a:r>
                        <a:rPr lang="en-US" sz="1400" b="1" dirty="0">
                          <a:effectLst/>
                        </a:rPr>
                        <a:t>Interest is charged at a rate of 1% per month</a:t>
                      </a:r>
                      <a:endParaRPr lang="en-US" sz="1400" b="1" dirty="0"/>
                    </a:p>
                  </a:txBody>
                  <a:tcPr/>
                </a:tc>
                <a:tc>
                  <a:txBody>
                    <a:bodyPr/>
                    <a:lstStyle/>
                    <a:p>
                      <a:r>
                        <a:rPr lang="en-US" sz="1400" b="1" dirty="0"/>
                        <a:t>Employers may Postpone a member on the record who is not enrolled, more detail is needed, quicker claims processing (file a  claim). A new Data Collection will automatically</a:t>
                      </a:r>
                      <a:r>
                        <a:rPr lang="en-US" sz="1400" b="1" baseline="0" dirty="0"/>
                        <a:t> </a:t>
                      </a:r>
                      <a:r>
                        <a:rPr lang="en-US" sz="1400" b="1" dirty="0"/>
                        <a:t>create to file separately later. </a:t>
                      </a:r>
                    </a:p>
                  </a:txBody>
                  <a:tcPr/>
                </a:tc>
                <a:extLst>
                  <a:ext uri="{0D108BD9-81ED-4DB2-BD59-A6C34878D82A}">
                    <a16:rowId xmlns:a16="http://schemas.microsoft.com/office/drawing/2014/main" val="2197222071"/>
                  </a:ext>
                </a:extLst>
              </a:tr>
              <a:tr h="1023159">
                <a:tc>
                  <a:txBody>
                    <a:bodyPr/>
                    <a:lstStyle/>
                    <a:p>
                      <a:endParaRPr lang="en-US" sz="1600" b="1" dirty="0"/>
                    </a:p>
                  </a:txBody>
                  <a:tcPr/>
                </a:tc>
                <a:tc>
                  <a:txBody>
                    <a:bodyPr/>
                    <a:lstStyle/>
                    <a:p>
                      <a:r>
                        <a:rPr lang="en-US" sz="1400" b="1" dirty="0"/>
                        <a:t>When adjusting wages and contributions, the user will enter the difference of what was initially reported vs. the correct amounts. For example, if previous wages were reported at $2,000.00 but should have been $1,500.00 the user would make an adjustment of -$500.00. </a:t>
                      </a:r>
                    </a:p>
                  </a:txBody>
                  <a:tcPr/>
                </a:tc>
                <a:extLst>
                  <a:ext uri="{0D108BD9-81ED-4DB2-BD59-A6C34878D82A}">
                    <a16:rowId xmlns:a16="http://schemas.microsoft.com/office/drawing/2014/main" val="3952665652"/>
                  </a:ext>
                </a:extLst>
              </a:tr>
            </a:tbl>
          </a:graphicData>
        </a:graphic>
      </p:graphicFrame>
      <p:pic>
        <p:nvPicPr>
          <p:cNvPr id="44" name="Audio 43">
            <a:hlinkClick r:id="" action="ppaction://media"/>
            <a:extLst>
              <a:ext uri="{FF2B5EF4-FFF2-40B4-BE49-F238E27FC236}">
                <a16:creationId xmlns:a16="http://schemas.microsoft.com/office/drawing/2014/main" id="{CF2C275E-3134-E365-4E0E-5654FD12394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372694"/>
      </p:ext>
    </p:extLst>
  </p:cSld>
  <p:clrMapOvr>
    <a:masterClrMapping/>
  </p:clrMapOvr>
  <mc:AlternateContent xmlns:mc="http://schemas.openxmlformats.org/markup-compatibility/2006">
    <mc:Choice xmlns:p14="http://schemas.microsoft.com/office/powerpoint/2010/main" Requires="p14">
      <p:transition spd="slow" p14:dur="2000" advTm="110439"/>
    </mc:Choice>
    <mc:Fallback>
      <p:transition spd="slow" advTm="110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3A0BA555-6A45-765B-ECAB-6C59DAC537F1}"/>
              </a:ext>
            </a:extLst>
          </p:cNvPr>
          <p:cNvSpPr>
            <a:spLocks noGrp="1"/>
          </p:cNvSpPr>
          <p:nvPr>
            <p:ph type="title"/>
          </p:nvPr>
        </p:nvSpPr>
        <p:spPr>
          <a:xfrm>
            <a:off x="252880" y="198806"/>
            <a:ext cx="7719866" cy="465066"/>
          </a:xfrm>
        </p:spPr>
        <p:txBody>
          <a:bodyPr>
            <a:normAutofit/>
          </a:bodyPr>
          <a:lstStyle/>
          <a:p>
            <a:r>
              <a:rPr lang="en-US" sz="2000" dirty="0">
                <a:latin typeface="+mn-lt"/>
              </a:rPr>
              <a:t>Create a new Data Collection to do a wage adjustment. </a:t>
            </a:r>
          </a:p>
        </p:txBody>
      </p:sp>
      <p:sp>
        <p:nvSpPr>
          <p:cNvPr id="4" name="Slide Number Placeholder 3"/>
          <p:cNvSpPr>
            <a:spLocks noGrp="1"/>
          </p:cNvSpPr>
          <p:nvPr>
            <p:ph type="sldNum" sz="quarter" idx="12"/>
          </p:nvPr>
        </p:nvSpPr>
        <p:spPr>
          <a:xfrm>
            <a:off x="11096726" y="186813"/>
            <a:ext cx="842394" cy="365125"/>
          </a:xfrm>
          <a:noFill/>
        </p:spPr>
        <p:txBody>
          <a:bodyPr vert="horz" lIns="91440" tIns="45720" rIns="91440" bIns="45720" rtlCol="0" anchor="ctr">
            <a:noAutofit/>
          </a:bodyPr>
          <a:lstStyle/>
          <a:p>
            <a:pPr algn="l">
              <a:spcAft>
                <a:spcPts val="600"/>
              </a:spcAft>
            </a:pPr>
            <a:fld id="{B0C3E88A-0163-48A4-9F34-7D71CA4062C9}" type="slidenum">
              <a:rPr lang="en-US">
                <a:cs typeface="+mn-cs"/>
              </a:rPr>
              <a:pPr algn="l">
                <a:spcAft>
                  <a:spcPts val="600"/>
                </a:spcAft>
              </a:pPr>
              <a:t>5</a:t>
            </a:fld>
            <a:endParaRPr lang="en-US" dirty="0">
              <a:cs typeface="+mn-cs"/>
            </a:endParaRPr>
          </a:p>
        </p:txBody>
      </p:sp>
      <p:pic>
        <p:nvPicPr>
          <p:cNvPr id="1026" name="Picture 2">
            <a:extLst>
              <a:ext uri="{FF2B5EF4-FFF2-40B4-BE49-F238E27FC236}">
                <a16:creationId xmlns:a16="http://schemas.microsoft.com/office/drawing/2014/main" id="{9E676322-439B-8461-3CB2-00C0486F67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83756"/>
            <a:ext cx="8452845" cy="5268974"/>
          </a:xfrm>
          <a:prstGeom prst="rect">
            <a:avLst/>
          </a:prstGeom>
          <a:noFill/>
          <a:ln>
            <a:noFill/>
          </a:ln>
          <a:extLst>
            <a:ext uri="{909E8E84-426E-40DD-AFC4-6F175D3DCCD1}">
              <a14:hiddenFill xmlns:a14="http://schemas.microsoft.com/office/drawing/2010/main">
                <a:solidFill>
                  <a:srgbClr val="FFFFFF"/>
                </a:solidFill>
              </a14:hiddenFill>
            </a:ext>
          </a:extLst>
        </p:spPr>
      </p:pic>
      <p:graphicFrame>
        <p:nvGraphicFramePr>
          <p:cNvPr id="41" name="Diagram 40">
            <a:extLst>
              <a:ext uri="{FF2B5EF4-FFF2-40B4-BE49-F238E27FC236}">
                <a16:creationId xmlns:a16="http://schemas.microsoft.com/office/drawing/2014/main" id="{B6E8E0A6-D0E2-85E5-C00E-3D5A86D4ED2F}"/>
              </a:ext>
            </a:extLst>
          </p:cNvPr>
          <p:cNvGraphicFramePr/>
          <p:nvPr>
            <p:extLst>
              <p:ext uri="{D42A27DB-BD31-4B8C-83A1-F6EECF244321}">
                <p14:modId xmlns:p14="http://schemas.microsoft.com/office/powerpoint/2010/main" val="1536644639"/>
              </p:ext>
            </p:extLst>
          </p:nvPr>
        </p:nvGraphicFramePr>
        <p:xfrm>
          <a:off x="8599075" y="1177035"/>
          <a:ext cx="3455014" cy="397031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9" name="Arrow: Down 38">
            <a:extLst>
              <a:ext uri="{FF2B5EF4-FFF2-40B4-BE49-F238E27FC236}">
                <a16:creationId xmlns:a16="http://schemas.microsoft.com/office/drawing/2014/main" id="{2B7FC6DE-E692-9D99-C1AB-42399B8195CC}"/>
              </a:ext>
            </a:extLst>
          </p:cNvPr>
          <p:cNvSpPr/>
          <p:nvPr/>
        </p:nvSpPr>
        <p:spPr>
          <a:xfrm rot="10800000">
            <a:off x="714910" y="2116476"/>
            <a:ext cx="246579" cy="544530"/>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B24ED45-DF6F-2D88-09E6-3C3CC8D1C8C5}"/>
              </a:ext>
            </a:extLst>
          </p:cNvPr>
          <p:cNvSpPr/>
          <p:nvPr/>
        </p:nvSpPr>
        <p:spPr>
          <a:xfrm>
            <a:off x="5829300" y="1860621"/>
            <a:ext cx="2574389" cy="2766317"/>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9B38B44-2E52-84F4-AF1B-EEAB201E9B5B}"/>
              </a:ext>
            </a:extLst>
          </p:cNvPr>
          <p:cNvSpPr/>
          <p:nvPr/>
        </p:nvSpPr>
        <p:spPr>
          <a:xfrm>
            <a:off x="5963458" y="4230693"/>
            <a:ext cx="1089061" cy="31849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Audio 27">
            <a:hlinkClick r:id="" action="ppaction://media"/>
            <a:extLst>
              <a:ext uri="{FF2B5EF4-FFF2-40B4-BE49-F238E27FC236}">
                <a16:creationId xmlns:a16="http://schemas.microsoft.com/office/drawing/2014/main" id="{DB09CD85-37CF-E213-925A-D4406289E3E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3950274"/>
      </p:ext>
    </p:extLst>
  </p:cSld>
  <p:clrMapOvr>
    <a:masterClrMapping/>
  </p:clrMapOvr>
  <mc:AlternateContent xmlns:mc="http://schemas.openxmlformats.org/markup-compatibility/2006" xmlns:p14="http://schemas.microsoft.com/office/powerpoint/2010/main">
    <mc:Choice Requires="p14">
      <p:transition spd="slow" p14:dur="2000" advTm="17695"/>
    </mc:Choice>
    <mc:Fallback xmlns="">
      <p:transition spd="slow" advTm="17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D089F98E-230E-3AC5-132D-7A2D9536731B}"/>
              </a:ext>
            </a:extLst>
          </p:cNvPr>
          <p:cNvPicPr>
            <a:picLocks noGrp="1" noChangeAspect="1"/>
          </p:cNvPicPr>
          <p:nvPr>
            <p:ph idx="1"/>
          </p:nvPr>
        </p:nvPicPr>
        <p:blipFill>
          <a:blip r:embed="rId5"/>
          <a:stretch>
            <a:fillRect/>
          </a:stretch>
        </p:blipFill>
        <p:spPr>
          <a:xfrm>
            <a:off x="217756" y="1178730"/>
            <a:ext cx="7713119" cy="4757005"/>
          </a:xfrm>
          <a:ln>
            <a:solidFill>
              <a:schemeClr val="tx1"/>
            </a:solidFill>
          </a:ln>
        </p:spPr>
      </p:pic>
      <p:sp>
        <p:nvSpPr>
          <p:cNvPr id="4" name="Slide Number Placeholder 3"/>
          <p:cNvSpPr>
            <a:spLocks noGrp="1"/>
          </p:cNvSpPr>
          <p:nvPr>
            <p:ph type="sldNum" sz="quarter" idx="12"/>
          </p:nvPr>
        </p:nvSpPr>
        <p:spPr/>
        <p:txBody>
          <a:bodyPr/>
          <a:lstStyle/>
          <a:p>
            <a:fld id="{B0C3E88A-0163-48A4-9F34-7D71CA4062C9}" type="slidenum">
              <a:rPr lang="en-US" smtClean="0"/>
              <a:pPr/>
              <a:t>6</a:t>
            </a:fld>
            <a:endParaRPr lang="en-US" dirty="0"/>
          </a:p>
        </p:txBody>
      </p:sp>
      <p:sp>
        <p:nvSpPr>
          <p:cNvPr id="7" name="TextBox 6"/>
          <p:cNvSpPr txBox="1"/>
          <p:nvPr/>
        </p:nvSpPr>
        <p:spPr>
          <a:xfrm>
            <a:off x="287881" y="182518"/>
            <a:ext cx="3712619" cy="400110"/>
          </a:xfrm>
          <a:prstGeom prst="rect">
            <a:avLst/>
          </a:prstGeom>
          <a:noFill/>
        </p:spPr>
        <p:txBody>
          <a:bodyPr wrap="none" rtlCol="0">
            <a:spAutoFit/>
          </a:bodyPr>
          <a:lstStyle/>
          <a:p>
            <a:r>
              <a:rPr lang="en-US" sz="2000" b="1" dirty="0">
                <a:solidFill>
                  <a:srgbClr val="183D5E"/>
                </a:solidFill>
              </a:rPr>
              <a:t>Data Collection Step 1: Definition</a:t>
            </a:r>
          </a:p>
        </p:txBody>
      </p:sp>
      <p:sp>
        <p:nvSpPr>
          <p:cNvPr id="13" name="Oval 12">
            <a:extLst>
              <a:ext uri="{FF2B5EF4-FFF2-40B4-BE49-F238E27FC236}">
                <a16:creationId xmlns:a16="http://schemas.microsoft.com/office/drawing/2014/main" id="{81B9F91A-48A4-4138-E27A-CF1A83DA8B5A}"/>
              </a:ext>
            </a:extLst>
          </p:cNvPr>
          <p:cNvSpPr/>
          <p:nvPr/>
        </p:nvSpPr>
        <p:spPr>
          <a:xfrm>
            <a:off x="1911509" y="3557232"/>
            <a:ext cx="1056904" cy="2940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FAB6485-1E88-230F-C703-D9F9AEDB2266}"/>
              </a:ext>
            </a:extLst>
          </p:cNvPr>
          <p:cNvSpPr/>
          <p:nvPr/>
        </p:nvSpPr>
        <p:spPr>
          <a:xfrm>
            <a:off x="5178769" y="3165346"/>
            <a:ext cx="2752106" cy="391886"/>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BE7388AB-224E-28F6-77A3-C50A61149A46}"/>
              </a:ext>
            </a:extLst>
          </p:cNvPr>
          <p:cNvSpPr/>
          <p:nvPr/>
        </p:nvSpPr>
        <p:spPr>
          <a:xfrm>
            <a:off x="8134597" y="1187532"/>
            <a:ext cx="3966359" cy="451262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A2B91F3-65E6-20E4-13B7-C06797B07F54}"/>
              </a:ext>
            </a:extLst>
          </p:cNvPr>
          <p:cNvSpPr txBox="1"/>
          <p:nvPr/>
        </p:nvSpPr>
        <p:spPr>
          <a:xfrm>
            <a:off x="8336478" y="1580875"/>
            <a:ext cx="3966359" cy="3970318"/>
          </a:xfrm>
          <a:prstGeom prst="rect">
            <a:avLst/>
          </a:prstGeom>
          <a:noFill/>
        </p:spPr>
        <p:txBody>
          <a:bodyPr wrap="square" rtlCol="0">
            <a:spAutoFit/>
          </a:bodyPr>
          <a:lstStyle/>
          <a:p>
            <a:r>
              <a:rPr lang="en-US" dirty="0"/>
              <a:t>Select Wage Adjustment as Data Type </a:t>
            </a:r>
          </a:p>
          <a:p>
            <a:endParaRPr lang="en-US" dirty="0"/>
          </a:p>
          <a:p>
            <a:r>
              <a:rPr lang="en-US" dirty="0"/>
              <a:t>The Partner Code is your Employer Number </a:t>
            </a:r>
          </a:p>
          <a:p>
            <a:endParaRPr lang="en-US" dirty="0"/>
          </a:p>
          <a:p>
            <a:r>
              <a:rPr lang="en-US" dirty="0"/>
              <a:t>Enter the time period for the adjustment. </a:t>
            </a:r>
          </a:p>
          <a:p>
            <a:endParaRPr lang="en-US" dirty="0"/>
          </a:p>
          <a:p>
            <a:r>
              <a:rPr lang="en-US" dirty="0"/>
              <a:t>The Data Collection Name is prepopulated; however, you may edit this field. </a:t>
            </a:r>
          </a:p>
          <a:p>
            <a:endParaRPr lang="en-US" dirty="0"/>
          </a:p>
          <a:p>
            <a:r>
              <a:rPr lang="en-US" dirty="0"/>
              <a:t>Click </a:t>
            </a:r>
            <a:r>
              <a:rPr lang="en-US" b="1" dirty="0"/>
              <a:t>Save and Continue </a:t>
            </a:r>
            <a:r>
              <a:rPr lang="en-US" dirty="0"/>
              <a:t>to go to the next step. </a:t>
            </a:r>
          </a:p>
        </p:txBody>
      </p:sp>
      <p:pic>
        <p:nvPicPr>
          <p:cNvPr id="19" name="Audio 18">
            <a:hlinkClick r:id="" action="ppaction://media"/>
            <a:extLst>
              <a:ext uri="{FF2B5EF4-FFF2-40B4-BE49-F238E27FC236}">
                <a16:creationId xmlns:a16="http://schemas.microsoft.com/office/drawing/2014/main" id="{281EF5BE-D3E5-4923-E45C-7C6B76B9458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08283265"/>
      </p:ext>
    </p:extLst>
  </p:cSld>
  <p:clrMapOvr>
    <a:masterClrMapping/>
  </p:clrMapOvr>
  <mc:AlternateContent xmlns:mc="http://schemas.openxmlformats.org/markup-compatibility/2006" xmlns:p14="http://schemas.microsoft.com/office/powerpoint/2010/main">
    <mc:Choice Requires="p14">
      <p:transition spd="slow" p14:dur="2000" advTm="27793"/>
    </mc:Choice>
    <mc:Fallback xmlns="">
      <p:transition spd="slow" advTm="27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C3E88A-0163-48A4-9F34-7D71CA4062C9}" type="slidenum">
              <a:rPr lang="en-US" smtClean="0"/>
              <a:pPr/>
              <a:t>7</a:t>
            </a:fld>
            <a:endParaRPr lang="en-US" dirty="0"/>
          </a:p>
        </p:txBody>
      </p:sp>
      <p:sp>
        <p:nvSpPr>
          <p:cNvPr id="7" name="TextBox 6"/>
          <p:cNvSpPr txBox="1"/>
          <p:nvPr/>
        </p:nvSpPr>
        <p:spPr>
          <a:xfrm>
            <a:off x="295575" y="116981"/>
            <a:ext cx="4171014" cy="369332"/>
          </a:xfrm>
          <a:prstGeom prst="rect">
            <a:avLst/>
          </a:prstGeom>
          <a:noFill/>
        </p:spPr>
        <p:txBody>
          <a:bodyPr wrap="none" rtlCol="0">
            <a:spAutoFit/>
          </a:bodyPr>
          <a:lstStyle/>
          <a:p>
            <a:r>
              <a:rPr lang="en-US" b="1" dirty="0">
                <a:solidFill>
                  <a:srgbClr val="183D5E"/>
                </a:solidFill>
              </a:rPr>
              <a:t>Data Collection Step 2: Add Member Data</a:t>
            </a:r>
          </a:p>
        </p:txBody>
      </p:sp>
      <p:graphicFrame>
        <p:nvGraphicFramePr>
          <p:cNvPr id="10" name="Diagram 9">
            <a:extLst>
              <a:ext uri="{FF2B5EF4-FFF2-40B4-BE49-F238E27FC236}">
                <a16:creationId xmlns:a16="http://schemas.microsoft.com/office/drawing/2014/main" id="{FD1D1931-E8A4-99A9-29FD-D207070DFC6D}"/>
              </a:ext>
            </a:extLst>
          </p:cNvPr>
          <p:cNvGraphicFramePr/>
          <p:nvPr>
            <p:extLst>
              <p:ext uri="{D42A27DB-BD31-4B8C-83A1-F6EECF244321}">
                <p14:modId xmlns:p14="http://schemas.microsoft.com/office/powerpoint/2010/main" val="1365509601"/>
              </p:ext>
            </p:extLst>
          </p:nvPr>
        </p:nvGraphicFramePr>
        <p:xfrm>
          <a:off x="2363189" y="809449"/>
          <a:ext cx="7160821" cy="6095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Picture 11">
            <a:extLst>
              <a:ext uri="{FF2B5EF4-FFF2-40B4-BE49-F238E27FC236}">
                <a16:creationId xmlns:a16="http://schemas.microsoft.com/office/drawing/2014/main" id="{C67D1A43-C7A1-4FF5-23B4-784DC280BDA8}"/>
              </a:ext>
            </a:extLst>
          </p:cNvPr>
          <p:cNvPicPr>
            <a:picLocks noChangeAspect="1"/>
          </p:cNvPicPr>
          <p:nvPr/>
        </p:nvPicPr>
        <p:blipFill>
          <a:blip r:embed="rId10"/>
          <a:stretch>
            <a:fillRect/>
          </a:stretch>
        </p:blipFill>
        <p:spPr>
          <a:xfrm>
            <a:off x="983428" y="1624405"/>
            <a:ext cx="10225144" cy="4270786"/>
          </a:xfrm>
          <a:prstGeom prst="rect">
            <a:avLst/>
          </a:prstGeom>
          <a:ln>
            <a:solidFill>
              <a:schemeClr val="tx1"/>
            </a:solidFill>
          </a:ln>
        </p:spPr>
      </p:pic>
      <p:sp>
        <p:nvSpPr>
          <p:cNvPr id="13" name="Rectangle 12">
            <a:extLst>
              <a:ext uri="{FF2B5EF4-FFF2-40B4-BE49-F238E27FC236}">
                <a16:creationId xmlns:a16="http://schemas.microsoft.com/office/drawing/2014/main" id="{538CCD46-069F-B450-BD02-74C40CFD87B4}"/>
              </a:ext>
            </a:extLst>
          </p:cNvPr>
          <p:cNvSpPr/>
          <p:nvPr/>
        </p:nvSpPr>
        <p:spPr>
          <a:xfrm>
            <a:off x="2458185" y="3998159"/>
            <a:ext cx="796292" cy="35626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Audio 16">
            <a:hlinkClick r:id="" action="ppaction://media"/>
            <a:extLst>
              <a:ext uri="{FF2B5EF4-FFF2-40B4-BE49-F238E27FC236}">
                <a16:creationId xmlns:a16="http://schemas.microsoft.com/office/drawing/2014/main" id="{D59C820D-ED51-DBEE-5DE4-C02CA2280BC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29792339"/>
      </p:ext>
    </p:extLst>
  </p:cSld>
  <p:clrMapOvr>
    <a:masterClrMapping/>
  </p:clrMapOvr>
  <mc:AlternateContent xmlns:mc="http://schemas.openxmlformats.org/markup-compatibility/2006" xmlns:p14="http://schemas.microsoft.com/office/powerpoint/2010/main">
    <mc:Choice Requires="p14">
      <p:transition spd="slow" p14:dur="2000" advTm="7229"/>
    </mc:Choice>
    <mc:Fallback xmlns="">
      <p:transition spd="slow" advTm="7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A196D3-C4D4-580E-994C-E189D42CE80E}"/>
              </a:ext>
            </a:extLst>
          </p:cNvPr>
          <p:cNvSpPr>
            <a:spLocks noGrp="1"/>
          </p:cNvSpPr>
          <p:nvPr>
            <p:ph type="sldNum" sz="quarter" idx="12"/>
          </p:nvPr>
        </p:nvSpPr>
        <p:spPr>
          <a:xfrm>
            <a:off x="8699500" y="196850"/>
            <a:ext cx="2743200" cy="365125"/>
          </a:xfrm>
        </p:spPr>
        <p:txBody>
          <a:bodyPr vert="horz" lIns="91440" tIns="45720" rIns="91440" bIns="45720" rtlCol="0" anchor="ctr">
            <a:noAutofit/>
          </a:bodyPr>
          <a:lstStyle/>
          <a:p>
            <a:pPr algn="r">
              <a:spcAft>
                <a:spcPts val="600"/>
              </a:spcAft>
            </a:pPr>
            <a:fld id="{B0C3E88A-0163-48A4-9F34-7D71CA4062C9}" type="slidenum">
              <a:rPr lang="en-US" smtClean="0">
                <a:cs typeface="+mn-cs"/>
              </a:rPr>
              <a:pPr algn="r">
                <a:spcAft>
                  <a:spcPts val="600"/>
                </a:spcAft>
              </a:pPr>
              <a:t>8</a:t>
            </a:fld>
            <a:endParaRPr lang="en-US" dirty="0">
              <a:cs typeface="+mn-cs"/>
            </a:endParaRPr>
          </a:p>
        </p:txBody>
      </p:sp>
      <p:sp>
        <p:nvSpPr>
          <p:cNvPr id="12" name="TextBox 11">
            <a:extLst>
              <a:ext uri="{FF2B5EF4-FFF2-40B4-BE49-F238E27FC236}">
                <a16:creationId xmlns:a16="http://schemas.microsoft.com/office/drawing/2014/main" id="{2FA8549E-5EA5-EF87-6CD6-C30C2E317925}"/>
              </a:ext>
            </a:extLst>
          </p:cNvPr>
          <p:cNvSpPr txBox="1"/>
          <p:nvPr/>
        </p:nvSpPr>
        <p:spPr>
          <a:xfrm>
            <a:off x="268765" y="70339"/>
            <a:ext cx="4167808" cy="369332"/>
          </a:xfrm>
          <a:prstGeom prst="rect">
            <a:avLst/>
          </a:prstGeom>
          <a:noFill/>
        </p:spPr>
        <p:txBody>
          <a:bodyPr wrap="none" rtlCol="0">
            <a:spAutoFit/>
          </a:bodyPr>
          <a:lstStyle/>
          <a:p>
            <a:r>
              <a:rPr lang="en-US" b="1" dirty="0">
                <a:solidFill>
                  <a:srgbClr val="183D5E"/>
                </a:solidFill>
              </a:rPr>
              <a:t>Data Collection Step 2. Add Member Data</a:t>
            </a:r>
          </a:p>
        </p:txBody>
      </p:sp>
      <p:grpSp>
        <p:nvGrpSpPr>
          <p:cNvPr id="13" name="Group 12">
            <a:extLst>
              <a:ext uri="{FF2B5EF4-FFF2-40B4-BE49-F238E27FC236}">
                <a16:creationId xmlns:a16="http://schemas.microsoft.com/office/drawing/2014/main" id="{5050220E-68AA-3F66-9417-9E1CCB153F4F}"/>
              </a:ext>
            </a:extLst>
          </p:cNvPr>
          <p:cNvGrpSpPr/>
          <p:nvPr/>
        </p:nvGrpSpPr>
        <p:grpSpPr>
          <a:xfrm>
            <a:off x="600435" y="1412111"/>
            <a:ext cx="2886075" cy="1669897"/>
            <a:chOff x="405114" y="24567"/>
            <a:chExt cx="2886075" cy="1415253"/>
          </a:xfrm>
          <a:scene3d>
            <a:camera prst="orthographicFront"/>
            <a:lightRig rig="flat" dir="t"/>
          </a:scene3d>
        </p:grpSpPr>
        <p:sp>
          <p:nvSpPr>
            <p:cNvPr id="14" name="Rectangle: Rounded Corners 13">
              <a:extLst>
                <a:ext uri="{FF2B5EF4-FFF2-40B4-BE49-F238E27FC236}">
                  <a16:creationId xmlns:a16="http://schemas.microsoft.com/office/drawing/2014/main" id="{8546E8E8-D42F-61B9-CE1B-E5504D20AE86}"/>
                </a:ext>
              </a:extLst>
            </p:cNvPr>
            <p:cNvSpPr/>
            <p:nvPr/>
          </p:nvSpPr>
          <p:spPr>
            <a:xfrm>
              <a:off x="405114" y="34724"/>
              <a:ext cx="2886075" cy="1405096"/>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5" name="Rectangle: Rounded Corners 4">
              <a:extLst>
                <a:ext uri="{FF2B5EF4-FFF2-40B4-BE49-F238E27FC236}">
                  <a16:creationId xmlns:a16="http://schemas.microsoft.com/office/drawing/2014/main" id="{20959C3B-270F-719D-46DF-AA0E409FDC55}"/>
                </a:ext>
              </a:extLst>
            </p:cNvPr>
            <p:cNvSpPr txBox="1"/>
            <p:nvPr/>
          </p:nvSpPr>
          <p:spPr>
            <a:xfrm>
              <a:off x="626483" y="24567"/>
              <a:ext cx="2419108" cy="136581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t>Drag and drop </a:t>
              </a:r>
              <a:r>
                <a:rPr lang="en-US" sz="1500" kern="1200" dirty="0"/>
                <a:t>files from your desktop or click, </a:t>
              </a:r>
              <a:r>
                <a:rPr lang="en-US" sz="1500" b="1" kern="1200" dirty="0"/>
                <a:t>Select files from computer </a:t>
              </a:r>
              <a:r>
                <a:rPr lang="en-US" sz="1500" kern="1200" dirty="0"/>
                <a:t>to upload. </a:t>
              </a:r>
            </a:p>
            <a:p>
              <a:pPr marL="0" lvl="0" indent="0" algn="l" defTabSz="666750">
                <a:lnSpc>
                  <a:spcPct val="90000"/>
                </a:lnSpc>
                <a:spcBef>
                  <a:spcPct val="0"/>
                </a:spcBef>
                <a:spcAft>
                  <a:spcPct val="35000"/>
                </a:spcAft>
                <a:buNone/>
              </a:pPr>
              <a:r>
                <a:rPr lang="en-US" sz="1500" kern="1200" dirty="0"/>
                <a:t>Select </a:t>
              </a:r>
              <a:r>
                <a:rPr lang="en-US" sz="1500" b="1" kern="1200" dirty="0"/>
                <a:t>Import</a:t>
              </a:r>
              <a:r>
                <a:rPr lang="en-US" sz="1500" b="1" dirty="0"/>
                <a:t> </a:t>
              </a:r>
              <a:r>
                <a:rPr lang="en-US" sz="1500" dirty="0"/>
                <a:t>where data is reviewed against input formatting requirements. </a:t>
              </a:r>
              <a:endParaRPr lang="en-US" sz="1500" kern="1200" dirty="0"/>
            </a:p>
          </p:txBody>
        </p:sp>
      </p:grpSp>
      <p:grpSp>
        <p:nvGrpSpPr>
          <p:cNvPr id="16" name="Group 15">
            <a:extLst>
              <a:ext uri="{FF2B5EF4-FFF2-40B4-BE49-F238E27FC236}">
                <a16:creationId xmlns:a16="http://schemas.microsoft.com/office/drawing/2014/main" id="{B21100F4-1527-5773-AEEA-B32499983CE0}"/>
              </a:ext>
            </a:extLst>
          </p:cNvPr>
          <p:cNvGrpSpPr/>
          <p:nvPr/>
        </p:nvGrpSpPr>
        <p:grpSpPr>
          <a:xfrm>
            <a:off x="600433" y="3714479"/>
            <a:ext cx="3025829" cy="1405096"/>
            <a:chOff x="138896" y="1929075"/>
            <a:chExt cx="3025829" cy="1405096"/>
          </a:xfrm>
          <a:scene3d>
            <a:camera prst="orthographicFront"/>
            <a:lightRig rig="flat" dir="t"/>
          </a:scene3d>
        </p:grpSpPr>
        <p:sp>
          <p:nvSpPr>
            <p:cNvPr id="17" name="Rectangle: Rounded Corners 16">
              <a:extLst>
                <a:ext uri="{FF2B5EF4-FFF2-40B4-BE49-F238E27FC236}">
                  <a16:creationId xmlns:a16="http://schemas.microsoft.com/office/drawing/2014/main" id="{19EE3733-43DD-1948-ECBF-98FA1FEB87CC}"/>
                </a:ext>
              </a:extLst>
            </p:cNvPr>
            <p:cNvSpPr/>
            <p:nvPr/>
          </p:nvSpPr>
          <p:spPr>
            <a:xfrm>
              <a:off x="138896" y="1929075"/>
              <a:ext cx="2886075" cy="1405096"/>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8" name="Rectangle: Rounded Corners 4">
              <a:extLst>
                <a:ext uri="{FF2B5EF4-FFF2-40B4-BE49-F238E27FC236}">
                  <a16:creationId xmlns:a16="http://schemas.microsoft.com/office/drawing/2014/main" id="{9F1AB42B-CAEA-5CD2-159F-0C7D97156EFC}"/>
                </a:ext>
              </a:extLst>
            </p:cNvPr>
            <p:cNvSpPr txBox="1"/>
            <p:nvPr/>
          </p:nvSpPr>
          <p:spPr>
            <a:xfrm>
              <a:off x="415832" y="2020816"/>
              <a:ext cx="2748893" cy="1267914"/>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If you need the format, select </a:t>
              </a:r>
              <a:r>
                <a:rPr lang="en-US" sz="1500" b="1" kern="1200" dirty="0"/>
                <a:t>Download a template. </a:t>
              </a:r>
            </a:p>
            <a:p>
              <a:pPr marL="0" lvl="0" indent="0" algn="l" defTabSz="666750">
                <a:lnSpc>
                  <a:spcPct val="90000"/>
                </a:lnSpc>
                <a:spcBef>
                  <a:spcPct val="0"/>
                </a:spcBef>
                <a:spcAft>
                  <a:spcPct val="35000"/>
                </a:spcAft>
                <a:buNone/>
              </a:pPr>
              <a:r>
                <a:rPr lang="en-US" sz="1500" b="0" kern="1200" dirty="0"/>
                <a:t>If needed, review the procedure with simple file specifications in the Learning Center.</a:t>
              </a:r>
            </a:p>
          </p:txBody>
        </p:sp>
      </p:grpSp>
      <p:pic>
        <p:nvPicPr>
          <p:cNvPr id="9" name="Picture 8">
            <a:extLst>
              <a:ext uri="{FF2B5EF4-FFF2-40B4-BE49-F238E27FC236}">
                <a16:creationId xmlns:a16="http://schemas.microsoft.com/office/drawing/2014/main" id="{5E2B3760-922F-6187-C335-EA73CFCA9E79}"/>
              </a:ext>
            </a:extLst>
          </p:cNvPr>
          <p:cNvPicPr>
            <a:picLocks noChangeAspect="1"/>
          </p:cNvPicPr>
          <p:nvPr/>
        </p:nvPicPr>
        <p:blipFill>
          <a:blip r:embed="rId5"/>
          <a:stretch>
            <a:fillRect/>
          </a:stretch>
        </p:blipFill>
        <p:spPr>
          <a:xfrm>
            <a:off x="3779332" y="989124"/>
            <a:ext cx="8260268" cy="4879752"/>
          </a:xfrm>
          <a:prstGeom prst="rect">
            <a:avLst/>
          </a:prstGeom>
        </p:spPr>
      </p:pic>
      <p:sp>
        <p:nvSpPr>
          <p:cNvPr id="3" name="Rectangle 2">
            <a:extLst>
              <a:ext uri="{FF2B5EF4-FFF2-40B4-BE49-F238E27FC236}">
                <a16:creationId xmlns:a16="http://schemas.microsoft.com/office/drawing/2014/main" id="{A54C96B1-8AE5-B7AB-D06A-05970BDDA8CA}"/>
              </a:ext>
            </a:extLst>
          </p:cNvPr>
          <p:cNvSpPr/>
          <p:nvPr/>
        </p:nvSpPr>
        <p:spPr>
          <a:xfrm>
            <a:off x="4525561" y="2652124"/>
            <a:ext cx="4872943" cy="85976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F4FEE58-F6BA-E8D5-DECA-14F4B91AB16D}"/>
              </a:ext>
            </a:extLst>
          </p:cNvPr>
          <p:cNvSpPr/>
          <p:nvPr/>
        </p:nvSpPr>
        <p:spPr>
          <a:xfrm>
            <a:off x="6180434" y="2453533"/>
            <a:ext cx="1563199" cy="17177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FFFF522-17F9-4879-5923-431784CB2F0C}"/>
              </a:ext>
            </a:extLst>
          </p:cNvPr>
          <p:cNvSpPr/>
          <p:nvPr/>
        </p:nvSpPr>
        <p:spPr>
          <a:xfrm>
            <a:off x="9504342" y="2263478"/>
            <a:ext cx="2500132" cy="324091"/>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Audio 20">
            <a:hlinkClick r:id="" action="ppaction://media"/>
            <a:extLst>
              <a:ext uri="{FF2B5EF4-FFF2-40B4-BE49-F238E27FC236}">
                <a16:creationId xmlns:a16="http://schemas.microsoft.com/office/drawing/2014/main" id="{AA1645A6-FA65-3FB6-D0FA-F7565C1F75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51167847"/>
      </p:ext>
    </p:extLst>
  </p:cSld>
  <p:clrMapOvr>
    <a:masterClrMapping/>
  </p:clrMapOvr>
  <mc:AlternateContent xmlns:mc="http://schemas.openxmlformats.org/markup-compatibility/2006" xmlns:p14="http://schemas.microsoft.com/office/powerpoint/2010/main">
    <mc:Choice Requires="p14">
      <p:transition spd="slow" p14:dur="2000" advTm="33894"/>
    </mc:Choice>
    <mc:Fallback xmlns="">
      <p:transition spd="slow" advTm="33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C3E88A-0163-48A4-9F34-7D71CA4062C9}" type="slidenum">
              <a:rPr lang="en-US" smtClean="0"/>
              <a:pPr/>
              <a:t>9</a:t>
            </a:fld>
            <a:endParaRPr lang="en-US" dirty="0"/>
          </a:p>
        </p:txBody>
      </p:sp>
      <p:sp>
        <p:nvSpPr>
          <p:cNvPr id="7" name="TextBox 6"/>
          <p:cNvSpPr txBox="1"/>
          <p:nvPr/>
        </p:nvSpPr>
        <p:spPr>
          <a:xfrm>
            <a:off x="460826" y="159298"/>
            <a:ext cx="4099648" cy="369332"/>
          </a:xfrm>
          <a:prstGeom prst="rect">
            <a:avLst/>
          </a:prstGeom>
          <a:noFill/>
        </p:spPr>
        <p:txBody>
          <a:bodyPr wrap="none" rtlCol="0">
            <a:spAutoFit/>
          </a:bodyPr>
          <a:lstStyle/>
          <a:p>
            <a:r>
              <a:rPr lang="en-US" dirty="0"/>
              <a:t>Data Collection Step 2: Add Member Data</a:t>
            </a:r>
          </a:p>
        </p:txBody>
      </p:sp>
      <p:graphicFrame>
        <p:nvGraphicFramePr>
          <p:cNvPr id="12" name="Diagram 11">
            <a:extLst>
              <a:ext uri="{FF2B5EF4-FFF2-40B4-BE49-F238E27FC236}">
                <a16:creationId xmlns:a16="http://schemas.microsoft.com/office/drawing/2014/main" id="{F40F8D4F-11DE-0C48-F3E4-5497505B809F}"/>
              </a:ext>
            </a:extLst>
          </p:cNvPr>
          <p:cNvGraphicFramePr/>
          <p:nvPr>
            <p:extLst>
              <p:ext uri="{D42A27DB-BD31-4B8C-83A1-F6EECF244321}">
                <p14:modId xmlns:p14="http://schemas.microsoft.com/office/powerpoint/2010/main" val="2762712083"/>
              </p:ext>
            </p:extLst>
          </p:nvPr>
        </p:nvGraphicFramePr>
        <p:xfrm>
          <a:off x="1434915" y="832479"/>
          <a:ext cx="9797529" cy="6463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5">
            <a:extLst>
              <a:ext uri="{FF2B5EF4-FFF2-40B4-BE49-F238E27FC236}">
                <a16:creationId xmlns:a16="http://schemas.microsoft.com/office/drawing/2014/main" id="{371C5E50-42B7-7098-3339-A5BB144A7AFF}"/>
              </a:ext>
            </a:extLst>
          </p:cNvPr>
          <p:cNvPicPr>
            <a:picLocks noChangeAspect="1"/>
          </p:cNvPicPr>
          <p:nvPr/>
        </p:nvPicPr>
        <p:blipFill>
          <a:blip r:embed="rId10"/>
          <a:stretch>
            <a:fillRect/>
          </a:stretch>
        </p:blipFill>
        <p:spPr>
          <a:xfrm>
            <a:off x="1306871" y="1782659"/>
            <a:ext cx="9578258" cy="4100686"/>
          </a:xfrm>
          <a:prstGeom prst="rect">
            <a:avLst/>
          </a:prstGeom>
          <a:ln>
            <a:solidFill>
              <a:schemeClr val="tx1"/>
            </a:solidFill>
          </a:ln>
        </p:spPr>
      </p:pic>
      <p:sp>
        <p:nvSpPr>
          <p:cNvPr id="9" name="Speech Bubble: Rectangle with Corners Rounded 8">
            <a:extLst>
              <a:ext uri="{FF2B5EF4-FFF2-40B4-BE49-F238E27FC236}">
                <a16:creationId xmlns:a16="http://schemas.microsoft.com/office/drawing/2014/main" id="{4230B0D4-0961-C0E2-E307-4280C43F84ED}"/>
              </a:ext>
            </a:extLst>
          </p:cNvPr>
          <p:cNvSpPr/>
          <p:nvPr/>
        </p:nvSpPr>
        <p:spPr>
          <a:xfrm>
            <a:off x="2243763" y="4706736"/>
            <a:ext cx="2628808" cy="742585"/>
          </a:xfrm>
          <a:prstGeom prst="wedgeRoundRectCallout">
            <a:avLst>
              <a:gd name="adj1" fmla="val 19098"/>
              <a:gd name="adj2" fmla="val 49943"/>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All members entered will display in this area. </a:t>
            </a:r>
          </a:p>
        </p:txBody>
      </p:sp>
      <p:sp>
        <p:nvSpPr>
          <p:cNvPr id="11" name="Rectangle 10">
            <a:extLst>
              <a:ext uri="{FF2B5EF4-FFF2-40B4-BE49-F238E27FC236}">
                <a16:creationId xmlns:a16="http://schemas.microsoft.com/office/drawing/2014/main" id="{093F5124-B9AE-79CD-36C4-795F97896B02}"/>
              </a:ext>
            </a:extLst>
          </p:cNvPr>
          <p:cNvSpPr/>
          <p:nvPr/>
        </p:nvSpPr>
        <p:spPr>
          <a:xfrm>
            <a:off x="7956734" y="3187650"/>
            <a:ext cx="2928395" cy="285836"/>
          </a:xfrm>
          <a:prstGeom prst="rect">
            <a:avLst/>
          </a:prstGeom>
          <a:noFill/>
          <a:ln w="38100">
            <a:solidFill>
              <a:srgbClr val="F6B9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Audio 14">
            <a:hlinkClick r:id="" action="ppaction://media"/>
            <a:extLst>
              <a:ext uri="{FF2B5EF4-FFF2-40B4-BE49-F238E27FC236}">
                <a16:creationId xmlns:a16="http://schemas.microsoft.com/office/drawing/2014/main" id="{BDC6B1B3-5934-B866-A1B8-B43CCA4DCAD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22364764"/>
      </p:ext>
    </p:extLst>
  </p:cSld>
  <p:clrMapOvr>
    <a:masterClrMapping/>
  </p:clrMapOvr>
  <mc:AlternateContent xmlns:mc="http://schemas.openxmlformats.org/markup-compatibility/2006" xmlns:p14="http://schemas.microsoft.com/office/powerpoint/2010/main">
    <mc:Choice Requires="p14">
      <p:transition spd="slow" p14:dur="2000" advTm="12816"/>
    </mc:Choice>
    <mc:Fallback xmlns="">
      <p:transition spd="slow" advTm="12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35915</TotalTime>
  <Words>1625</Words>
  <Application>Microsoft Office PowerPoint</Application>
  <PresentationFormat>Widescreen</PresentationFormat>
  <Paragraphs>155</Paragraphs>
  <Slides>14</Slides>
  <Notes>14</Notes>
  <HiddenSlides>0</HiddenSlides>
  <MMClips>14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Times New Roman</vt:lpstr>
      <vt:lpstr>Verdana</vt:lpstr>
      <vt:lpstr>Wingdings</vt:lpstr>
      <vt:lpstr>Office Theme</vt:lpstr>
      <vt:lpstr>Wage Adjustment Data Collection Upload File </vt:lpstr>
      <vt:lpstr>Agenda</vt:lpstr>
      <vt:lpstr>Data Collection Overview</vt:lpstr>
      <vt:lpstr>PowerPoint Presentation</vt:lpstr>
      <vt:lpstr>Create a new Data Collection to do a wage adjustment.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IMRF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Nickolas Kurz</dc:creator>
  <cp:lastModifiedBy>Suzanne Cowman</cp:lastModifiedBy>
  <cp:revision>732</cp:revision>
  <cp:lastPrinted>2020-01-15T20:53:00Z</cp:lastPrinted>
  <dcterms:created xsi:type="dcterms:W3CDTF">2019-12-12T19:52:55Z</dcterms:created>
  <dcterms:modified xsi:type="dcterms:W3CDTF">2023-03-06T21:36:42Z</dcterms:modified>
</cp:coreProperties>
</file>