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360" r:id="rId5"/>
    <p:sldId id="525" r:id="rId6"/>
    <p:sldId id="518" r:id="rId7"/>
    <p:sldId id="548" r:id="rId8"/>
    <p:sldId id="565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olas Kurz" initials="NK" lastIdx="2" clrIdx="0">
    <p:extLst>
      <p:ext uri="{19B8F6BF-5375-455C-9EA6-DF929625EA0E}">
        <p15:presenceInfo xmlns:p15="http://schemas.microsoft.com/office/powerpoint/2012/main" userId="S-1-5-21-219090416-80829744-965413785-10339" providerId="AD"/>
      </p:ext>
    </p:extLst>
  </p:cmAuthor>
  <p:cmAuthor id="2" name="John Krupa" initials="JK" lastIdx="42" clrIdx="1">
    <p:extLst>
      <p:ext uri="{19B8F6BF-5375-455C-9EA6-DF929625EA0E}">
        <p15:presenceInfo xmlns:p15="http://schemas.microsoft.com/office/powerpoint/2012/main" userId="S-1-5-21-219090416-80829744-965413785-56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D5E"/>
    <a:srgbClr val="D6A629"/>
    <a:srgbClr val="003399"/>
    <a:srgbClr val="002570"/>
    <a:srgbClr val="0033CC"/>
    <a:srgbClr val="3333CC"/>
    <a:srgbClr val="FFFFCC"/>
    <a:srgbClr val="1D5C86"/>
    <a:srgbClr val="003B5D"/>
    <a:srgbClr val="669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0" autoAdjust="0"/>
    <p:restoredTop sz="91114" autoAdjust="0"/>
  </p:normalViewPr>
  <p:slideViewPr>
    <p:cSldViewPr snapToGrid="0">
      <p:cViewPr varScale="1">
        <p:scale>
          <a:sx n="102" d="100"/>
          <a:sy n="102" d="100"/>
        </p:scale>
        <p:origin x="780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504"/>
    </p:cViewPr>
  </p:sorterViewPr>
  <p:notesViewPr>
    <p:cSldViewPr snapToGrid="0">
      <p:cViewPr varScale="1">
        <p:scale>
          <a:sx n="83" d="100"/>
          <a:sy n="83" d="100"/>
        </p:scale>
        <p:origin x="317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23224A-6520-4230-90E7-0CA10B4A76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ACC36C-8437-4E6E-A530-D6353F27A4DF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To view your employer rates, start by clicking on the “Gear” icon and then click “Partner Information.”</a:t>
          </a:r>
        </a:p>
      </dgm:t>
    </dgm:pt>
    <dgm:pt modelId="{D9459EB6-505C-4CB0-8053-66347F1C9CAB}" type="parTrans" cxnId="{E8929F5D-F3C1-43CD-B930-CCA935CD3CFB}">
      <dgm:prSet/>
      <dgm:spPr/>
      <dgm:t>
        <a:bodyPr/>
        <a:lstStyle/>
        <a:p>
          <a:endParaRPr lang="en-US"/>
        </a:p>
      </dgm:t>
    </dgm:pt>
    <dgm:pt modelId="{40A89F2A-8F90-4623-8A73-23218B8CACC4}" type="sibTrans" cxnId="{E8929F5D-F3C1-43CD-B930-CCA935CD3CFB}">
      <dgm:prSet/>
      <dgm:spPr/>
      <dgm:t>
        <a:bodyPr/>
        <a:lstStyle/>
        <a:p>
          <a:endParaRPr lang="en-US"/>
        </a:p>
      </dgm:t>
    </dgm:pt>
    <dgm:pt modelId="{171F1503-633D-411A-A0CB-D1D233764CFB}" type="pres">
      <dgm:prSet presAssocID="{2E23224A-6520-4230-90E7-0CA10B4A7653}" presName="linear" presStyleCnt="0">
        <dgm:presLayoutVars>
          <dgm:animLvl val="lvl"/>
          <dgm:resizeHandles val="exact"/>
        </dgm:presLayoutVars>
      </dgm:prSet>
      <dgm:spPr/>
    </dgm:pt>
    <dgm:pt modelId="{3BB311A4-8847-4D07-941F-EB662D84A95E}" type="pres">
      <dgm:prSet presAssocID="{7AACC36C-8437-4E6E-A530-D6353F27A4DF}" presName="parentText" presStyleLbl="node1" presStyleIdx="0" presStyleCnt="1" custScaleX="91625" custLinFactNeighborY="-70840">
        <dgm:presLayoutVars>
          <dgm:chMax val="0"/>
          <dgm:bulletEnabled val="1"/>
        </dgm:presLayoutVars>
      </dgm:prSet>
      <dgm:spPr/>
    </dgm:pt>
  </dgm:ptLst>
  <dgm:cxnLst>
    <dgm:cxn modelId="{E8929F5D-F3C1-43CD-B930-CCA935CD3CFB}" srcId="{2E23224A-6520-4230-90E7-0CA10B4A7653}" destId="{7AACC36C-8437-4E6E-A530-D6353F27A4DF}" srcOrd="0" destOrd="0" parTransId="{D9459EB6-505C-4CB0-8053-66347F1C9CAB}" sibTransId="{40A89F2A-8F90-4623-8A73-23218B8CACC4}"/>
    <dgm:cxn modelId="{F2B72758-E805-4F5E-A0A3-934ACB1CBFD0}" type="presOf" srcId="{7AACC36C-8437-4E6E-A530-D6353F27A4DF}" destId="{3BB311A4-8847-4D07-941F-EB662D84A95E}" srcOrd="0" destOrd="0" presId="urn:microsoft.com/office/officeart/2005/8/layout/vList2"/>
    <dgm:cxn modelId="{1665E4E7-60CD-4D8E-954A-70084E357858}" type="presOf" srcId="{2E23224A-6520-4230-90E7-0CA10B4A7653}" destId="{171F1503-633D-411A-A0CB-D1D233764CFB}" srcOrd="0" destOrd="0" presId="urn:microsoft.com/office/officeart/2005/8/layout/vList2"/>
    <dgm:cxn modelId="{1475035D-2100-4873-8758-EA63BF9B4E71}" type="presParOf" srcId="{171F1503-633D-411A-A0CB-D1D233764CFB}" destId="{3BB311A4-8847-4D07-941F-EB662D84A95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08BB3C-FA7B-437A-9412-45B83E119E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FC35AA-1ED1-41BB-995E-6B55A8906698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b="1" i="0" baseline="0" dirty="0">
              <a:solidFill>
                <a:schemeClr val="tx1"/>
              </a:solidFill>
            </a:rPr>
            <a:t>In the “Effective Date” column, click the funnel to filter for the year you would like to view. In the “From” and “To” fields, type the 1</a:t>
          </a:r>
          <a:r>
            <a:rPr lang="en-US" b="1" i="0" baseline="30000" dirty="0">
              <a:solidFill>
                <a:schemeClr val="tx1"/>
              </a:solidFill>
            </a:rPr>
            <a:t>st</a:t>
          </a:r>
          <a:r>
            <a:rPr lang="en-US" b="1" i="0" baseline="0" dirty="0">
              <a:solidFill>
                <a:schemeClr val="tx1"/>
              </a:solidFill>
            </a:rPr>
            <a:t> and last day of the given year.</a:t>
          </a:r>
          <a:endParaRPr lang="en-US" dirty="0">
            <a:solidFill>
              <a:schemeClr val="tx1"/>
            </a:solidFill>
          </a:endParaRPr>
        </a:p>
      </dgm:t>
    </dgm:pt>
    <dgm:pt modelId="{9FCC9719-664C-4ABB-A5BC-4FF7739068A0}" type="parTrans" cxnId="{168C029C-7774-41BF-9A43-409FAA736FA0}">
      <dgm:prSet/>
      <dgm:spPr/>
      <dgm:t>
        <a:bodyPr/>
        <a:lstStyle/>
        <a:p>
          <a:endParaRPr lang="en-US"/>
        </a:p>
      </dgm:t>
    </dgm:pt>
    <dgm:pt modelId="{39920C99-E361-4C1A-865A-34DDEEBC49AD}" type="sibTrans" cxnId="{168C029C-7774-41BF-9A43-409FAA736FA0}">
      <dgm:prSet/>
      <dgm:spPr/>
      <dgm:t>
        <a:bodyPr/>
        <a:lstStyle/>
        <a:p>
          <a:endParaRPr lang="en-US"/>
        </a:p>
      </dgm:t>
    </dgm:pt>
    <dgm:pt modelId="{6639CEF2-5D5B-4B8D-8152-6F57AD8CF1F7}" type="pres">
      <dgm:prSet presAssocID="{7908BB3C-FA7B-437A-9412-45B83E119E29}" presName="linear" presStyleCnt="0">
        <dgm:presLayoutVars>
          <dgm:animLvl val="lvl"/>
          <dgm:resizeHandles val="exact"/>
        </dgm:presLayoutVars>
      </dgm:prSet>
      <dgm:spPr/>
    </dgm:pt>
    <dgm:pt modelId="{0612CBE4-572A-4A37-A685-93E8C1B9D302}" type="pres">
      <dgm:prSet presAssocID="{7EFC35AA-1ED1-41BB-995E-6B55A890669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CBD4E61-3894-4231-8416-68A0019048A1}" type="presOf" srcId="{7EFC35AA-1ED1-41BB-995E-6B55A8906698}" destId="{0612CBE4-572A-4A37-A685-93E8C1B9D302}" srcOrd="0" destOrd="0" presId="urn:microsoft.com/office/officeart/2005/8/layout/vList2"/>
    <dgm:cxn modelId="{168C029C-7774-41BF-9A43-409FAA736FA0}" srcId="{7908BB3C-FA7B-437A-9412-45B83E119E29}" destId="{7EFC35AA-1ED1-41BB-995E-6B55A8906698}" srcOrd="0" destOrd="0" parTransId="{9FCC9719-664C-4ABB-A5BC-4FF7739068A0}" sibTransId="{39920C99-E361-4C1A-865A-34DDEEBC49AD}"/>
    <dgm:cxn modelId="{9A1CC6B2-F0C1-41CE-9C4E-EC507A09B198}" type="presOf" srcId="{7908BB3C-FA7B-437A-9412-45B83E119E29}" destId="{6639CEF2-5D5B-4B8D-8152-6F57AD8CF1F7}" srcOrd="0" destOrd="0" presId="urn:microsoft.com/office/officeart/2005/8/layout/vList2"/>
    <dgm:cxn modelId="{2444E2EB-59F9-4D0C-9692-6C3E6B4ECE55}" type="presParOf" srcId="{6639CEF2-5D5B-4B8D-8152-6F57AD8CF1F7}" destId="{0612CBE4-572A-4A37-A685-93E8C1B9D3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311A4-8847-4D07-941F-EB662D84A95E}">
      <dsp:nvSpPr>
        <dsp:cNvPr id="0" name=""/>
        <dsp:cNvSpPr/>
      </dsp:nvSpPr>
      <dsp:spPr>
        <a:xfrm>
          <a:off x="395931" y="0"/>
          <a:ext cx="8663220" cy="721623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To view your employer rates, start by clicking on the “Gear” icon and then click “Partner Information.”</a:t>
          </a:r>
        </a:p>
      </dsp:txBody>
      <dsp:txXfrm>
        <a:off x="431158" y="35227"/>
        <a:ext cx="8592766" cy="6511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2CBE4-572A-4A37-A685-93E8C1B9D302}">
      <dsp:nvSpPr>
        <dsp:cNvPr id="0" name=""/>
        <dsp:cNvSpPr/>
      </dsp:nvSpPr>
      <dsp:spPr>
        <a:xfrm>
          <a:off x="0" y="5217"/>
          <a:ext cx="7098891" cy="51714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 dirty="0">
              <a:solidFill>
                <a:schemeClr val="tx1"/>
              </a:solidFill>
            </a:rPr>
            <a:t>In the “Effective Date” column, click the funnel to filter for the year you would like to view. In the “From” and “To” fields, type the 1</a:t>
          </a:r>
          <a:r>
            <a:rPr lang="en-US" sz="1300" b="1" i="0" kern="1200" baseline="30000" dirty="0">
              <a:solidFill>
                <a:schemeClr val="tx1"/>
              </a:solidFill>
            </a:rPr>
            <a:t>st</a:t>
          </a:r>
          <a:r>
            <a:rPr lang="en-US" sz="1300" b="1" i="0" kern="1200" baseline="0" dirty="0">
              <a:solidFill>
                <a:schemeClr val="tx1"/>
              </a:solidFill>
            </a:rPr>
            <a:t> and last day of the given year.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25245" y="30462"/>
        <a:ext cx="7048401" cy="466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3CE14-F338-4FD1-A38B-B0F93ACBCE05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E1A2B-3A2E-4D89-A7BC-0F24D4DA7F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24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FD1B0D-6FE7-4EC5-B940-53B7764A9C2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667444-59A6-4CE5-9378-8B67F2C73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1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0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70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54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79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3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07588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726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577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61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68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77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82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27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8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0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32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4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85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69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61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083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67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69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61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09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24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08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0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t="11186" b="18887"/>
          <a:stretch/>
        </p:blipFill>
        <p:spPr>
          <a:xfrm>
            <a:off x="-10758" y="-1587"/>
            <a:ext cx="12201732" cy="3345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8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49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77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99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35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43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90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6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483023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48302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37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48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72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246229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323277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589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88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4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27109"/>
          <a:stretch/>
        </p:blipFill>
        <p:spPr>
          <a:xfrm>
            <a:off x="1" y="-2"/>
            <a:ext cx="12200292" cy="345077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-2"/>
            <a:ext cx="12192000" cy="35269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8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83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25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59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81916"/>
            <a:ext cx="9463481" cy="10874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49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81916"/>
            <a:ext cx="9463481" cy="10874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16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59308"/>
            <a:ext cx="10363200" cy="304800"/>
          </a:xfrm>
        </p:spPr>
        <p:txBody>
          <a:bodyPr>
            <a:noAutofit/>
          </a:bodyPr>
          <a:lstStyle>
            <a:lvl1pPr>
              <a:defRPr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446738"/>
            <a:ext cx="11464324" cy="49530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4521" y="570969"/>
            <a:ext cx="826529" cy="304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3772060-687E-41FA-8469-646A9B0E40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04800" y="529782"/>
            <a:ext cx="10363200" cy="5600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935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59308"/>
            <a:ext cx="10363200" cy="304800"/>
          </a:xfrm>
        </p:spPr>
        <p:txBody>
          <a:bodyPr>
            <a:noAutofit/>
          </a:bodyPr>
          <a:lstStyle>
            <a:lvl1pPr>
              <a:defRPr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446738"/>
            <a:ext cx="11464324" cy="49530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4521" y="570969"/>
            <a:ext cx="826529" cy="304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3772060-687E-41FA-8469-646A9B0E40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04800" y="529782"/>
            <a:ext cx="10363200" cy="5600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272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336800" y="2819400"/>
            <a:ext cx="4978400" cy="3429000"/>
          </a:xfrm>
          <a:prstGeom prst="rect">
            <a:avLst/>
          </a:prstGeom>
          <a:solidFill>
            <a:srgbClr val="F6E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315200" y="2819400"/>
            <a:ext cx="4876800" cy="3429000"/>
          </a:xfrm>
          <a:prstGeom prst="rect">
            <a:avLst/>
          </a:prstGeom>
          <a:solidFill>
            <a:srgbClr val="E4C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400" y="609600"/>
            <a:ext cx="9042400" cy="1066800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40478"/>
            <a:ext cx="4064000" cy="365125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Locally funded, financially sound.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3600" y="6356353"/>
            <a:ext cx="2844800" cy="365125"/>
          </a:xfrm>
        </p:spPr>
        <p:txBody>
          <a:bodyPr/>
          <a:lstStyle>
            <a:lvl1pPr>
              <a:defRPr sz="1600" b="1" i="1">
                <a:solidFill>
                  <a:schemeClr val="bg1"/>
                </a:solidFill>
              </a:defRPr>
            </a:lvl1pPr>
          </a:lstStyle>
          <a:p>
            <a:fld id="{891AD2F2-AD7A-4868-AE1B-B0038D16F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3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r="32819" b="4389"/>
          <a:stretch/>
        </p:blipFill>
        <p:spPr>
          <a:xfrm>
            <a:off x="2" y="2"/>
            <a:ext cx="4615543" cy="5606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8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0800000">
            <a:off x="1" y="3657602"/>
            <a:ext cx="4870764" cy="2046513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56000"/>
                </a:srgb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773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-55" r="26365" b="-25"/>
          <a:stretch/>
        </p:blipFill>
        <p:spPr>
          <a:xfrm>
            <a:off x="1" y="0"/>
            <a:ext cx="4807391" cy="5929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8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0800000">
            <a:off x="1" y="3995056"/>
            <a:ext cx="4870764" cy="2043706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56000"/>
                </a:srgb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12662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0" b="34966"/>
          <a:stretch/>
        </p:blipFill>
        <p:spPr>
          <a:xfrm>
            <a:off x="0" y="-1124"/>
            <a:ext cx="12192000" cy="2883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8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66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6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3"/>
            <a:ext cx="842395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93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9463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55061" y="208402"/>
            <a:ext cx="1359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i="1">
                <a:solidFill>
                  <a:srgbClr val="003B5C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49793" y="200013"/>
            <a:ext cx="1036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  <p:sldLayoutId id="2147483722" r:id="rId4"/>
    <p:sldLayoutId id="2147483720" r:id="rId5"/>
    <p:sldLayoutId id="2147483721" r:id="rId6"/>
    <p:sldLayoutId id="2147483688" r:id="rId7"/>
    <p:sldLayoutId id="2147483678" r:id="rId8"/>
    <p:sldLayoutId id="2147483661" r:id="rId9"/>
    <p:sldLayoutId id="2147483686" r:id="rId10"/>
    <p:sldLayoutId id="2147483676" r:id="rId11"/>
    <p:sldLayoutId id="2147483681" r:id="rId12"/>
    <p:sldLayoutId id="2147483672" r:id="rId13"/>
    <p:sldLayoutId id="2147483673" r:id="rId14"/>
    <p:sldLayoutId id="2147483687" r:id="rId15"/>
    <p:sldLayoutId id="2147483683" r:id="rId16"/>
    <p:sldLayoutId id="2147483666" r:id="rId17"/>
    <p:sldLayoutId id="2147483682" r:id="rId18"/>
    <p:sldLayoutId id="2147483665" r:id="rId19"/>
    <p:sldLayoutId id="2147483684" r:id="rId20"/>
    <p:sldLayoutId id="2147483662" r:id="rId21"/>
    <p:sldLayoutId id="2147483663" r:id="rId22"/>
    <p:sldLayoutId id="2147483729" r:id="rId23"/>
    <p:sldLayoutId id="2147483731" r:id="rId24"/>
    <p:sldLayoutId id="2147483730" r:id="rId25"/>
    <p:sldLayoutId id="2147483668" r:id="rId26"/>
    <p:sldLayoutId id="2147483664" r:id="rId27"/>
    <p:sldLayoutId id="2147483685" r:id="rId28"/>
    <p:sldLayoutId id="2147483667" r:id="rId29"/>
    <p:sldLayoutId id="2147483660" r:id="rId30"/>
    <p:sldLayoutId id="2147483651" r:id="rId31"/>
    <p:sldLayoutId id="2147483677" r:id="rId32"/>
    <p:sldLayoutId id="2147483675" r:id="rId33"/>
    <p:sldLayoutId id="2147483674" r:id="rId34"/>
    <p:sldLayoutId id="2147483659" r:id="rId35"/>
    <p:sldLayoutId id="2147483658" r:id="rId36"/>
    <p:sldLayoutId id="2147483652" r:id="rId37"/>
    <p:sldLayoutId id="2147483653" r:id="rId38"/>
    <p:sldLayoutId id="2147483654" r:id="rId39"/>
    <p:sldLayoutId id="2147483655" r:id="rId40"/>
    <p:sldLayoutId id="2147483728" r:id="rId41"/>
    <p:sldLayoutId id="2147483656" r:id="rId42"/>
    <p:sldLayoutId id="2147483657" r:id="rId43"/>
    <p:sldLayoutId id="2147483671" r:id="rId44"/>
    <p:sldLayoutId id="2147483679" r:id="rId45"/>
    <p:sldLayoutId id="2147483727" r:id="rId4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 smtClean="0">
          <a:solidFill>
            <a:srgbClr val="003B5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800" b="1" kern="1200">
          <a:solidFill>
            <a:srgbClr val="003B5C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43695B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971"/>
            <a:ext cx="12346574" cy="695597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0093" y="2866423"/>
            <a:ext cx="9726387" cy="182880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000" b="0" spc="51" dirty="0">
                <a:ln w="0">
                  <a:solidFill>
                    <a:srgbClr val="183D5E"/>
                  </a:solidFill>
                </a:ln>
                <a:solidFill>
                  <a:schemeClr val="accent1">
                    <a:lumMod val="50000"/>
                  </a:schemeClr>
                </a:solidFill>
                <a:cs typeface="Tahoma" panose="020B0604030504040204" pitchFamily="34" charset="0"/>
              </a:rPr>
              <a:t>Viewing Employer Rates</a:t>
            </a:r>
            <a:br>
              <a:rPr lang="en-US" sz="4000" b="0" spc="51" dirty="0">
                <a:ln w="0">
                  <a:solidFill>
                    <a:srgbClr val="183D5E"/>
                  </a:solidFill>
                </a:ln>
                <a:solidFill>
                  <a:schemeClr val="accent1">
                    <a:lumMod val="50000"/>
                  </a:schemeClr>
                </a:solidFill>
                <a:cs typeface="Tahoma" panose="020B0604030504040204" pitchFamily="34" charset="0"/>
              </a:rPr>
            </a:br>
            <a:br>
              <a:rPr lang="en-US" sz="4000" b="0" spc="51" dirty="0">
                <a:ln w="0">
                  <a:solidFill>
                    <a:srgbClr val="FFFFCC"/>
                  </a:solidFill>
                </a:ln>
                <a:solidFill>
                  <a:schemeClr val="accent1">
                    <a:lumMod val="50000"/>
                  </a:schemeClr>
                </a:solidFill>
                <a:cs typeface="Tahoma" panose="020B0604030504040204" pitchFamily="34" charset="0"/>
              </a:rPr>
            </a:br>
            <a:endParaRPr lang="en-US" sz="4000" b="0" spc="51" dirty="0">
              <a:ln w="0">
                <a:solidFill>
                  <a:srgbClr val="FFFFCC"/>
                </a:solidFill>
              </a:ln>
              <a:solidFill>
                <a:schemeClr val="accent1">
                  <a:lumMod val="50000"/>
                </a:schemeClr>
              </a:solidFill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4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4"/>
    </mc:Choice>
    <mc:Fallback xmlns="">
      <p:transition spd="slow" advTm="477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0C1481-DF4B-8B88-FEA2-422780D0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4399E31-6E7D-0381-AEA9-C122CF8567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4871294"/>
              </p:ext>
            </p:extLst>
          </p:nvPr>
        </p:nvGraphicFramePr>
        <p:xfrm>
          <a:off x="1159497" y="367645"/>
          <a:ext cx="9455084" cy="721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75C9A5C-65F6-62D5-4D9D-B8A93C49C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854" y="1089571"/>
            <a:ext cx="9746205" cy="476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73"/>
    </mc:Choice>
    <mc:Fallback xmlns="">
      <p:transition spd="slow" advTm="2527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8851A70-030D-917A-D97D-68341EC776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9318482"/>
              </p:ext>
            </p:extLst>
          </p:nvPr>
        </p:nvGraphicFramePr>
        <p:xfrm>
          <a:off x="2212257" y="200012"/>
          <a:ext cx="7098891" cy="527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4608248-CCEF-3ABA-C62F-5A84B55F7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274" y="879068"/>
            <a:ext cx="9043451" cy="50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5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1"/>
    </mc:Choice>
    <mc:Fallback xmlns="">
      <p:transition spd="slow" advTm="2947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D11E9-2DBA-A59F-0CD0-F3F7CF52C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" y="321930"/>
            <a:ext cx="7978416" cy="57208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CCB53A6-0B1A-60D7-A67B-E66AF75DEEB8}"/>
              </a:ext>
            </a:extLst>
          </p:cNvPr>
          <p:cNvGrpSpPr/>
          <p:nvPr/>
        </p:nvGrpSpPr>
        <p:grpSpPr>
          <a:xfrm>
            <a:off x="8137624" y="1488542"/>
            <a:ext cx="3988387" cy="3880915"/>
            <a:chOff x="0" y="495942"/>
            <a:chExt cx="3860800" cy="2613651"/>
          </a:xfrm>
          <a:scene3d>
            <a:camera prst="orthographicFront"/>
            <a:lightRig rig="flat" dir="t"/>
          </a:scene3d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727E1D6-910F-D211-0631-822430FD5BF8}"/>
                </a:ext>
              </a:extLst>
            </p:cNvPr>
            <p:cNvSpPr/>
            <p:nvPr/>
          </p:nvSpPr>
          <p:spPr>
            <a:xfrm>
              <a:off x="0" y="495942"/>
              <a:ext cx="3860800" cy="2613651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7F2182D0-E6D7-AA33-02DD-52B2496B0D76}"/>
                </a:ext>
              </a:extLst>
            </p:cNvPr>
            <p:cNvSpPr txBox="1"/>
            <p:nvPr/>
          </p:nvSpPr>
          <p:spPr>
            <a:xfrm>
              <a:off x="127588" y="591990"/>
              <a:ext cx="3605624" cy="23584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In the “Pension Plan” column, click the funnel to filter for the total rate per the Plan you wish to view.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Type REG, ECO, or SLEP. You will then see the total rate for that Plan at the bottom of your screen.</a:t>
              </a:r>
              <a:endParaRPr lang="en-US" sz="1600" dirty="0"/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accent4">
                      <a:lumMod val="50000"/>
                    </a:schemeClr>
                  </a:solidFill>
                </a:rPr>
                <a:t>NOTE: If your employer only has the “REG” plan, you still need to type “REG” to see the contribution rate.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</a:rPr>
                <a:t>Also, we recommend clicking out and back into this screen if you plan on reviewing different years. There are times the data does not update properly.</a:t>
              </a:r>
              <a:endParaRPr lang="en-US" sz="1600" b="1" kern="12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3"/>
    </mc:Choice>
    <mc:Fallback xmlns="">
      <p:transition spd="slow" advTm="720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C671CD-AE7D-793F-2020-7982880DF428}"/>
              </a:ext>
            </a:extLst>
          </p:cNvPr>
          <p:cNvSpPr txBox="1"/>
          <p:nvPr/>
        </p:nvSpPr>
        <p:spPr>
          <a:xfrm>
            <a:off x="5249148" y="1066800"/>
            <a:ext cx="6586489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		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	</a:t>
            </a:r>
            <a:r>
              <a:rPr lang="en-US" sz="1400" dirty="0">
                <a:solidFill>
                  <a:srgbClr val="183D5E"/>
                </a:solidFill>
              </a:rPr>
              <a:t>             </a:t>
            </a:r>
            <a:r>
              <a:rPr lang="en-US" sz="2800" b="1" dirty="0">
                <a:solidFill>
                  <a:srgbClr val="183D5E"/>
                </a:solidFill>
              </a:rPr>
              <a:t>Thank you for your time!</a:t>
            </a: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		</a:t>
            </a:r>
            <a:r>
              <a:rPr lang="en-US" sz="2400" b="1" dirty="0">
                <a:solidFill>
                  <a:srgbClr val="183D5E"/>
                </a:solidFill>
              </a:rPr>
              <a:t>Any other questions?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183D5E"/>
                </a:solidFill>
              </a:rPr>
              <a:t>	</a:t>
            </a:r>
            <a:r>
              <a:rPr lang="en-US" sz="2400" b="1" dirty="0">
                <a:solidFill>
                  <a:srgbClr val="183D5E"/>
                </a:solidFill>
              </a:rPr>
              <a:t>Send questions via Secure Messaging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183D5E"/>
                </a:solidFill>
              </a:rPr>
              <a:t>		                          </a:t>
            </a:r>
            <a:r>
              <a:rPr lang="en-US" sz="2000" b="1" dirty="0">
                <a:solidFill>
                  <a:srgbClr val="183D5E"/>
                </a:solidFill>
              </a:rPr>
              <a:t>     Or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183D5E"/>
                </a:solidFill>
              </a:rPr>
              <a:t>	                      </a:t>
            </a:r>
            <a:r>
              <a:rPr lang="en-US" sz="2400" b="1" dirty="0">
                <a:solidFill>
                  <a:srgbClr val="183D5E"/>
                </a:solidFill>
              </a:rPr>
              <a:t>Employer Contact Center: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183D5E"/>
                </a:solidFill>
              </a:rPr>
              <a:t>		         1-800-728-7971</a:t>
            </a:r>
          </a:p>
        </p:txBody>
      </p:sp>
      <p:pic>
        <p:nvPicPr>
          <p:cNvPr id="10" name="Picture 9" descr="Yellow and blue symbols">
            <a:extLst>
              <a:ext uri="{FF2B5EF4-FFF2-40B4-BE49-F238E27FC236}">
                <a16:creationId xmlns:a16="http://schemas.microsoft.com/office/drawing/2014/main" id="{55671308-CBC8-525F-D424-53D8B7D8B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8" r="26704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BA3D-54E7-57FF-E0CB-F368D744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683" y="200011"/>
            <a:ext cx="842394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Aft>
                <a:spcPts val="600"/>
              </a:spcAft>
              <a:defRPr/>
            </a:pPr>
            <a:fld id="{B0C3E88A-0163-48A4-9F34-7D71CA4062C9}" type="slidenum">
              <a:rPr lang="en-US" smtClean="0">
                <a:cs typeface="+mn-cs"/>
              </a:rPr>
              <a:pPr algn="r">
                <a:spcAft>
                  <a:spcPts val="600"/>
                </a:spcAft>
                <a:defRPr/>
              </a:pPr>
              <a:t>5</a:t>
            </a:fld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0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9"/>
    </mc:Choice>
    <mc:Fallback xmlns="">
      <p:transition spd="slow" advTm="1348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FE204A3D6E75468B680FAB304652BB" ma:contentTypeVersion="2" ma:contentTypeDescription="Create a new document." ma:contentTypeScope="" ma:versionID="623570212a0d0a5f9573156da670d201">
  <xsd:schema xmlns:xsd="http://www.w3.org/2001/XMLSchema" xmlns:xs="http://www.w3.org/2001/XMLSchema" xmlns:p="http://schemas.microsoft.com/office/2006/metadata/properties" xmlns:ns3="453fc07a-1fd4-48db-afca-f064d4049e22" targetNamespace="http://schemas.microsoft.com/office/2006/metadata/properties" ma:root="true" ma:fieldsID="28562d576c1e7010fcf42eaa216a0cf4" ns3:_="">
    <xsd:import namespace="453fc07a-1fd4-48db-afca-f064d4049e2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fc07a-1fd4-48db-afca-f064d4049e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0F64C2-9190-4CB0-BDD2-6BA197320B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3fc07a-1fd4-48db-afca-f064d4049e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B11D1D-7854-4500-8C4D-97B90569B665}">
  <ds:schemaRefs>
    <ds:schemaRef ds:uri="http://purl.org/dc/elements/1.1/"/>
    <ds:schemaRef ds:uri="http://purl.org/dc/terms/"/>
    <ds:schemaRef ds:uri="453fc07a-1fd4-48db-afca-f064d4049e22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073CC36-649D-4E07-8392-03A373E801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39250</TotalTime>
  <Words>223</Words>
  <Application>Microsoft Office PowerPoint</Application>
  <PresentationFormat>Widescreen</PresentationFormat>
  <Paragraphs>29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Tahoma</vt:lpstr>
      <vt:lpstr>Verdana</vt:lpstr>
      <vt:lpstr>Wingdings</vt:lpstr>
      <vt:lpstr>Office Theme</vt:lpstr>
      <vt:lpstr>Viewing Employer Rates  </vt:lpstr>
      <vt:lpstr>PowerPoint Presentation</vt:lpstr>
      <vt:lpstr>PowerPoint Presentation</vt:lpstr>
      <vt:lpstr>PowerPoint Presentation</vt:lpstr>
      <vt:lpstr>PowerPoint Presentation</vt:lpstr>
    </vt:vector>
  </TitlesOfParts>
  <Company>IMRF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Nickolas Kurz</dc:creator>
  <cp:lastModifiedBy>Kyle Schutz</cp:lastModifiedBy>
  <cp:revision>749</cp:revision>
  <cp:lastPrinted>2020-01-15T20:53:00Z</cp:lastPrinted>
  <dcterms:created xsi:type="dcterms:W3CDTF">2019-12-12T19:52:55Z</dcterms:created>
  <dcterms:modified xsi:type="dcterms:W3CDTF">2024-12-19T14:47:44Z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0x01010088FE204A3D6E75468B680FAB304652BB</vt:lpwstr>
  </property>
</Properties>
</file>