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60" r:id="rId2"/>
    <p:sldId id="527" r:id="rId3"/>
    <p:sldId id="525" r:id="rId4"/>
    <p:sldId id="528" r:id="rId5"/>
    <p:sldId id="529" r:id="rId6"/>
    <p:sldId id="530" r:id="rId7"/>
    <p:sldId id="531" r:id="rId8"/>
    <p:sldId id="532" r:id="rId9"/>
    <p:sldId id="53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23224A-6520-4230-90E7-0CA10B4A76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ACC36C-8437-4E6E-A530-D6353F27A4DF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To begin the process of making a payment, banking information must be added.</a:t>
          </a:r>
        </a:p>
      </dgm:t>
    </dgm:pt>
    <dgm:pt modelId="{D9459EB6-505C-4CB0-8053-66347F1C9CAB}" type="parTrans" cxnId="{E8929F5D-F3C1-43CD-B930-CCA935CD3CFB}">
      <dgm:prSet/>
      <dgm:spPr/>
      <dgm:t>
        <a:bodyPr/>
        <a:lstStyle/>
        <a:p>
          <a:endParaRPr lang="en-US"/>
        </a:p>
      </dgm:t>
    </dgm:pt>
    <dgm:pt modelId="{40A89F2A-8F90-4623-8A73-23218B8CACC4}" type="sibTrans" cxnId="{E8929F5D-F3C1-43CD-B930-CCA935CD3CFB}">
      <dgm:prSet/>
      <dgm:spPr/>
      <dgm:t>
        <a:bodyPr/>
        <a:lstStyle/>
        <a:p>
          <a:endParaRPr lang="en-US"/>
        </a:p>
      </dgm:t>
    </dgm:pt>
    <dgm:pt modelId="{171F1503-633D-411A-A0CB-D1D233764CFB}" type="pres">
      <dgm:prSet presAssocID="{2E23224A-6520-4230-90E7-0CA10B4A7653}" presName="linear" presStyleCnt="0">
        <dgm:presLayoutVars>
          <dgm:animLvl val="lvl"/>
          <dgm:resizeHandles val="exact"/>
        </dgm:presLayoutVars>
      </dgm:prSet>
      <dgm:spPr/>
    </dgm:pt>
    <dgm:pt modelId="{3BB311A4-8847-4D07-941F-EB662D84A95E}" type="pres">
      <dgm:prSet presAssocID="{7AACC36C-8437-4E6E-A530-D6353F27A4DF}" presName="parentText" presStyleLbl="node1" presStyleIdx="0" presStyleCnt="1" custLinFactNeighborY="-70840">
        <dgm:presLayoutVars>
          <dgm:chMax val="0"/>
          <dgm:bulletEnabled val="1"/>
        </dgm:presLayoutVars>
      </dgm:prSet>
      <dgm:spPr/>
    </dgm:pt>
  </dgm:ptLst>
  <dgm:cxnLst>
    <dgm:cxn modelId="{E8929F5D-F3C1-43CD-B930-CCA935CD3CFB}" srcId="{2E23224A-6520-4230-90E7-0CA10B4A7653}" destId="{7AACC36C-8437-4E6E-A530-D6353F27A4DF}" srcOrd="0" destOrd="0" parTransId="{D9459EB6-505C-4CB0-8053-66347F1C9CAB}" sibTransId="{40A89F2A-8F90-4623-8A73-23218B8CACC4}"/>
    <dgm:cxn modelId="{F2B72758-E805-4F5E-A0A3-934ACB1CBFD0}" type="presOf" srcId="{7AACC36C-8437-4E6E-A530-D6353F27A4DF}" destId="{3BB311A4-8847-4D07-941F-EB662D84A95E}" srcOrd="0" destOrd="0" presId="urn:microsoft.com/office/officeart/2005/8/layout/vList2"/>
    <dgm:cxn modelId="{1665E4E7-60CD-4D8E-954A-70084E357858}" type="presOf" srcId="{2E23224A-6520-4230-90E7-0CA10B4A7653}" destId="{171F1503-633D-411A-A0CB-D1D233764CFB}" srcOrd="0" destOrd="0" presId="urn:microsoft.com/office/officeart/2005/8/layout/vList2"/>
    <dgm:cxn modelId="{1475035D-2100-4873-8758-EA63BF9B4E71}" type="presParOf" srcId="{171F1503-633D-411A-A0CB-D1D233764CFB}" destId="{3BB311A4-8847-4D07-941F-EB662D84A9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23224A-6520-4230-90E7-0CA10B4A76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ACC36C-8437-4E6E-A530-D6353F27A4DF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 the Pre-Authorized Debit window, you can view your bank account information. This will need to be added prior to making any payments to IMRF.</a:t>
          </a:r>
        </a:p>
      </dgm:t>
    </dgm:pt>
    <dgm:pt modelId="{D9459EB6-505C-4CB0-8053-66347F1C9CAB}" type="parTrans" cxnId="{E8929F5D-F3C1-43CD-B930-CCA935CD3CFB}">
      <dgm:prSet/>
      <dgm:spPr/>
      <dgm:t>
        <a:bodyPr/>
        <a:lstStyle/>
        <a:p>
          <a:endParaRPr lang="en-US"/>
        </a:p>
      </dgm:t>
    </dgm:pt>
    <dgm:pt modelId="{40A89F2A-8F90-4623-8A73-23218B8CACC4}" type="sibTrans" cxnId="{E8929F5D-F3C1-43CD-B930-CCA935CD3CFB}">
      <dgm:prSet/>
      <dgm:spPr/>
      <dgm:t>
        <a:bodyPr/>
        <a:lstStyle/>
        <a:p>
          <a:endParaRPr lang="en-US"/>
        </a:p>
      </dgm:t>
    </dgm:pt>
    <dgm:pt modelId="{171F1503-633D-411A-A0CB-D1D233764CFB}" type="pres">
      <dgm:prSet presAssocID="{2E23224A-6520-4230-90E7-0CA10B4A7653}" presName="linear" presStyleCnt="0">
        <dgm:presLayoutVars>
          <dgm:animLvl val="lvl"/>
          <dgm:resizeHandles val="exact"/>
        </dgm:presLayoutVars>
      </dgm:prSet>
      <dgm:spPr/>
    </dgm:pt>
    <dgm:pt modelId="{3BB311A4-8847-4D07-941F-EB662D84A95E}" type="pres">
      <dgm:prSet presAssocID="{7AACC36C-8437-4E6E-A530-D6353F27A4DF}" presName="parentText" presStyleLbl="node1" presStyleIdx="0" presStyleCnt="1" custLinFactNeighborY="-70840">
        <dgm:presLayoutVars>
          <dgm:chMax val="0"/>
          <dgm:bulletEnabled val="1"/>
        </dgm:presLayoutVars>
      </dgm:prSet>
      <dgm:spPr/>
    </dgm:pt>
  </dgm:ptLst>
  <dgm:cxnLst>
    <dgm:cxn modelId="{E8929F5D-F3C1-43CD-B930-CCA935CD3CFB}" srcId="{2E23224A-6520-4230-90E7-0CA10B4A7653}" destId="{7AACC36C-8437-4E6E-A530-D6353F27A4DF}" srcOrd="0" destOrd="0" parTransId="{D9459EB6-505C-4CB0-8053-66347F1C9CAB}" sibTransId="{40A89F2A-8F90-4623-8A73-23218B8CACC4}"/>
    <dgm:cxn modelId="{F2B72758-E805-4F5E-A0A3-934ACB1CBFD0}" type="presOf" srcId="{7AACC36C-8437-4E6E-A530-D6353F27A4DF}" destId="{3BB311A4-8847-4D07-941F-EB662D84A95E}" srcOrd="0" destOrd="0" presId="urn:microsoft.com/office/officeart/2005/8/layout/vList2"/>
    <dgm:cxn modelId="{1665E4E7-60CD-4D8E-954A-70084E357858}" type="presOf" srcId="{2E23224A-6520-4230-90E7-0CA10B4A7653}" destId="{171F1503-633D-411A-A0CB-D1D233764CFB}" srcOrd="0" destOrd="0" presId="urn:microsoft.com/office/officeart/2005/8/layout/vList2"/>
    <dgm:cxn modelId="{1475035D-2100-4873-8758-EA63BF9B4E71}" type="presParOf" srcId="{171F1503-633D-411A-A0CB-D1D233764CFB}" destId="{3BB311A4-8847-4D07-941F-EB662D84A9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23224A-6520-4230-90E7-0CA10B4A76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ACC36C-8437-4E6E-A530-D6353F27A4DF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 the Pre-Authorized Debit window, click </a:t>
          </a:r>
          <a:r>
            <a:rPr lang="en-US" b="1" dirty="0">
              <a:solidFill>
                <a:schemeClr val="tx1"/>
              </a:solidFill>
            </a:rPr>
            <a:t>Add</a:t>
          </a:r>
          <a:r>
            <a:rPr lang="en-US" dirty="0">
              <a:solidFill>
                <a:schemeClr val="tx1"/>
              </a:solidFill>
            </a:rPr>
            <a:t> to input your banking information.</a:t>
          </a:r>
        </a:p>
      </dgm:t>
    </dgm:pt>
    <dgm:pt modelId="{D9459EB6-505C-4CB0-8053-66347F1C9CAB}" type="parTrans" cxnId="{E8929F5D-F3C1-43CD-B930-CCA935CD3CFB}">
      <dgm:prSet/>
      <dgm:spPr/>
      <dgm:t>
        <a:bodyPr/>
        <a:lstStyle/>
        <a:p>
          <a:endParaRPr lang="en-US"/>
        </a:p>
      </dgm:t>
    </dgm:pt>
    <dgm:pt modelId="{40A89F2A-8F90-4623-8A73-23218B8CACC4}" type="sibTrans" cxnId="{E8929F5D-F3C1-43CD-B930-CCA935CD3CFB}">
      <dgm:prSet/>
      <dgm:spPr/>
      <dgm:t>
        <a:bodyPr/>
        <a:lstStyle/>
        <a:p>
          <a:endParaRPr lang="en-US"/>
        </a:p>
      </dgm:t>
    </dgm:pt>
    <dgm:pt modelId="{171F1503-633D-411A-A0CB-D1D233764CFB}" type="pres">
      <dgm:prSet presAssocID="{2E23224A-6520-4230-90E7-0CA10B4A7653}" presName="linear" presStyleCnt="0">
        <dgm:presLayoutVars>
          <dgm:animLvl val="lvl"/>
          <dgm:resizeHandles val="exact"/>
        </dgm:presLayoutVars>
      </dgm:prSet>
      <dgm:spPr/>
    </dgm:pt>
    <dgm:pt modelId="{3BB311A4-8847-4D07-941F-EB662D84A95E}" type="pres">
      <dgm:prSet presAssocID="{7AACC36C-8437-4E6E-A530-D6353F27A4DF}" presName="parentText" presStyleLbl="node1" presStyleIdx="0" presStyleCnt="1" custLinFactNeighborY="-70840">
        <dgm:presLayoutVars>
          <dgm:chMax val="0"/>
          <dgm:bulletEnabled val="1"/>
        </dgm:presLayoutVars>
      </dgm:prSet>
      <dgm:spPr/>
    </dgm:pt>
  </dgm:ptLst>
  <dgm:cxnLst>
    <dgm:cxn modelId="{E8929F5D-F3C1-43CD-B930-CCA935CD3CFB}" srcId="{2E23224A-6520-4230-90E7-0CA10B4A7653}" destId="{7AACC36C-8437-4E6E-A530-D6353F27A4DF}" srcOrd="0" destOrd="0" parTransId="{D9459EB6-505C-4CB0-8053-66347F1C9CAB}" sibTransId="{40A89F2A-8F90-4623-8A73-23218B8CACC4}"/>
    <dgm:cxn modelId="{F2B72758-E805-4F5E-A0A3-934ACB1CBFD0}" type="presOf" srcId="{7AACC36C-8437-4E6E-A530-D6353F27A4DF}" destId="{3BB311A4-8847-4D07-941F-EB662D84A95E}" srcOrd="0" destOrd="0" presId="urn:microsoft.com/office/officeart/2005/8/layout/vList2"/>
    <dgm:cxn modelId="{1665E4E7-60CD-4D8E-954A-70084E357858}" type="presOf" srcId="{2E23224A-6520-4230-90E7-0CA10B4A7653}" destId="{171F1503-633D-411A-A0CB-D1D233764CFB}" srcOrd="0" destOrd="0" presId="urn:microsoft.com/office/officeart/2005/8/layout/vList2"/>
    <dgm:cxn modelId="{1475035D-2100-4873-8758-EA63BF9B4E71}" type="presParOf" srcId="{171F1503-633D-411A-A0CB-D1D233764CFB}" destId="{3BB311A4-8847-4D07-941F-EB662D84A9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3224A-6520-4230-90E7-0CA10B4A76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ACC36C-8437-4E6E-A530-D6353F27A4DF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 the Reimbursement Method window, click </a:t>
          </a:r>
          <a:r>
            <a:rPr lang="en-US" b="1" dirty="0">
              <a:solidFill>
                <a:schemeClr val="tx1"/>
              </a:solidFill>
            </a:rPr>
            <a:t>Add</a:t>
          </a:r>
          <a:r>
            <a:rPr lang="en-US" dirty="0">
              <a:solidFill>
                <a:schemeClr val="tx1"/>
              </a:solidFill>
            </a:rPr>
            <a:t> to input your banking information. This does not need to be the same account you entered in the Pre-Authorized Debit window.</a:t>
          </a:r>
        </a:p>
      </dgm:t>
    </dgm:pt>
    <dgm:pt modelId="{D9459EB6-505C-4CB0-8053-66347F1C9CAB}" type="parTrans" cxnId="{E8929F5D-F3C1-43CD-B930-CCA935CD3CFB}">
      <dgm:prSet/>
      <dgm:spPr/>
      <dgm:t>
        <a:bodyPr/>
        <a:lstStyle/>
        <a:p>
          <a:endParaRPr lang="en-US"/>
        </a:p>
      </dgm:t>
    </dgm:pt>
    <dgm:pt modelId="{40A89F2A-8F90-4623-8A73-23218B8CACC4}" type="sibTrans" cxnId="{E8929F5D-F3C1-43CD-B930-CCA935CD3CFB}">
      <dgm:prSet/>
      <dgm:spPr/>
      <dgm:t>
        <a:bodyPr/>
        <a:lstStyle/>
        <a:p>
          <a:endParaRPr lang="en-US"/>
        </a:p>
      </dgm:t>
    </dgm:pt>
    <dgm:pt modelId="{171F1503-633D-411A-A0CB-D1D233764CFB}" type="pres">
      <dgm:prSet presAssocID="{2E23224A-6520-4230-90E7-0CA10B4A7653}" presName="linear" presStyleCnt="0">
        <dgm:presLayoutVars>
          <dgm:animLvl val="lvl"/>
          <dgm:resizeHandles val="exact"/>
        </dgm:presLayoutVars>
      </dgm:prSet>
      <dgm:spPr/>
    </dgm:pt>
    <dgm:pt modelId="{3BB311A4-8847-4D07-941F-EB662D84A95E}" type="pres">
      <dgm:prSet presAssocID="{7AACC36C-8437-4E6E-A530-D6353F27A4DF}" presName="parentText" presStyleLbl="node1" presStyleIdx="0" presStyleCnt="1" custLinFactNeighborY="-70840">
        <dgm:presLayoutVars>
          <dgm:chMax val="0"/>
          <dgm:bulletEnabled val="1"/>
        </dgm:presLayoutVars>
      </dgm:prSet>
      <dgm:spPr/>
    </dgm:pt>
  </dgm:ptLst>
  <dgm:cxnLst>
    <dgm:cxn modelId="{E8929F5D-F3C1-43CD-B930-CCA935CD3CFB}" srcId="{2E23224A-6520-4230-90E7-0CA10B4A7653}" destId="{7AACC36C-8437-4E6E-A530-D6353F27A4DF}" srcOrd="0" destOrd="0" parTransId="{D9459EB6-505C-4CB0-8053-66347F1C9CAB}" sibTransId="{40A89F2A-8F90-4623-8A73-23218B8CACC4}"/>
    <dgm:cxn modelId="{F2B72758-E805-4F5E-A0A3-934ACB1CBFD0}" type="presOf" srcId="{7AACC36C-8437-4E6E-A530-D6353F27A4DF}" destId="{3BB311A4-8847-4D07-941F-EB662D84A95E}" srcOrd="0" destOrd="0" presId="urn:microsoft.com/office/officeart/2005/8/layout/vList2"/>
    <dgm:cxn modelId="{1665E4E7-60CD-4D8E-954A-70084E357858}" type="presOf" srcId="{2E23224A-6520-4230-90E7-0CA10B4A7653}" destId="{171F1503-633D-411A-A0CB-D1D233764CFB}" srcOrd="0" destOrd="0" presId="urn:microsoft.com/office/officeart/2005/8/layout/vList2"/>
    <dgm:cxn modelId="{1475035D-2100-4873-8758-EA63BF9B4E71}" type="presParOf" srcId="{171F1503-633D-411A-A0CB-D1D233764CFB}" destId="{3BB311A4-8847-4D07-941F-EB662D84A9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23224A-6520-4230-90E7-0CA10B4A76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ACC36C-8437-4E6E-A530-D6353F27A4DF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After your banking information is entered, you are now set up to make payments to IMRF. </a:t>
          </a:r>
        </a:p>
      </dgm:t>
    </dgm:pt>
    <dgm:pt modelId="{D9459EB6-505C-4CB0-8053-66347F1C9CAB}" type="parTrans" cxnId="{E8929F5D-F3C1-43CD-B930-CCA935CD3CFB}">
      <dgm:prSet/>
      <dgm:spPr/>
      <dgm:t>
        <a:bodyPr/>
        <a:lstStyle/>
        <a:p>
          <a:endParaRPr lang="en-US"/>
        </a:p>
      </dgm:t>
    </dgm:pt>
    <dgm:pt modelId="{40A89F2A-8F90-4623-8A73-23218B8CACC4}" type="sibTrans" cxnId="{E8929F5D-F3C1-43CD-B930-CCA935CD3CFB}">
      <dgm:prSet/>
      <dgm:spPr/>
      <dgm:t>
        <a:bodyPr/>
        <a:lstStyle/>
        <a:p>
          <a:endParaRPr lang="en-US"/>
        </a:p>
      </dgm:t>
    </dgm:pt>
    <dgm:pt modelId="{171F1503-633D-411A-A0CB-D1D233764CFB}" type="pres">
      <dgm:prSet presAssocID="{2E23224A-6520-4230-90E7-0CA10B4A7653}" presName="linear" presStyleCnt="0">
        <dgm:presLayoutVars>
          <dgm:animLvl val="lvl"/>
          <dgm:resizeHandles val="exact"/>
        </dgm:presLayoutVars>
      </dgm:prSet>
      <dgm:spPr/>
    </dgm:pt>
    <dgm:pt modelId="{3BB311A4-8847-4D07-941F-EB662D84A95E}" type="pres">
      <dgm:prSet presAssocID="{7AACC36C-8437-4E6E-A530-D6353F27A4DF}" presName="parentText" presStyleLbl="node1" presStyleIdx="0" presStyleCnt="1" custLinFactNeighborY="-70840">
        <dgm:presLayoutVars>
          <dgm:chMax val="0"/>
          <dgm:bulletEnabled val="1"/>
        </dgm:presLayoutVars>
      </dgm:prSet>
      <dgm:spPr/>
    </dgm:pt>
  </dgm:ptLst>
  <dgm:cxnLst>
    <dgm:cxn modelId="{E8929F5D-F3C1-43CD-B930-CCA935CD3CFB}" srcId="{2E23224A-6520-4230-90E7-0CA10B4A7653}" destId="{7AACC36C-8437-4E6E-A530-D6353F27A4DF}" srcOrd="0" destOrd="0" parTransId="{D9459EB6-505C-4CB0-8053-66347F1C9CAB}" sibTransId="{40A89F2A-8F90-4623-8A73-23218B8CACC4}"/>
    <dgm:cxn modelId="{F2B72758-E805-4F5E-A0A3-934ACB1CBFD0}" type="presOf" srcId="{7AACC36C-8437-4E6E-A530-D6353F27A4DF}" destId="{3BB311A4-8847-4D07-941F-EB662D84A95E}" srcOrd="0" destOrd="0" presId="urn:microsoft.com/office/officeart/2005/8/layout/vList2"/>
    <dgm:cxn modelId="{1665E4E7-60CD-4D8E-954A-70084E357858}" type="presOf" srcId="{2E23224A-6520-4230-90E7-0CA10B4A7653}" destId="{171F1503-633D-411A-A0CB-D1D233764CFB}" srcOrd="0" destOrd="0" presId="urn:microsoft.com/office/officeart/2005/8/layout/vList2"/>
    <dgm:cxn modelId="{1475035D-2100-4873-8758-EA63BF9B4E71}" type="presParOf" srcId="{171F1503-633D-411A-A0CB-D1D233764CFB}" destId="{3BB311A4-8847-4D07-941F-EB662D84A9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311A4-8847-4D07-941F-EB662D84A95E}">
      <dsp:nvSpPr>
        <dsp:cNvPr id="0" name=""/>
        <dsp:cNvSpPr/>
      </dsp:nvSpPr>
      <dsp:spPr>
        <a:xfrm>
          <a:off x="0" y="0"/>
          <a:ext cx="8387125" cy="45571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To begin the process of making a payment, banking information must be added.</a:t>
          </a:r>
        </a:p>
      </dsp:txBody>
      <dsp:txXfrm>
        <a:off x="22246" y="22246"/>
        <a:ext cx="8342633" cy="411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311A4-8847-4D07-941F-EB662D84A95E}">
      <dsp:nvSpPr>
        <dsp:cNvPr id="0" name=""/>
        <dsp:cNvSpPr/>
      </dsp:nvSpPr>
      <dsp:spPr>
        <a:xfrm>
          <a:off x="0" y="0"/>
          <a:ext cx="8234209" cy="556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In the Pre-Authorized Debit window, you can view your bank account information. This will need to be added prior to making any payments to IMRF.</a:t>
          </a:r>
        </a:p>
      </dsp:txBody>
      <dsp:txXfrm>
        <a:off x="27187" y="27187"/>
        <a:ext cx="8179835" cy="502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311A4-8847-4D07-941F-EB662D84A95E}">
      <dsp:nvSpPr>
        <dsp:cNvPr id="0" name=""/>
        <dsp:cNvSpPr/>
      </dsp:nvSpPr>
      <dsp:spPr>
        <a:xfrm>
          <a:off x="0" y="0"/>
          <a:ext cx="8234209" cy="45571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In the Pre-Authorized Debit window, click </a:t>
          </a:r>
          <a:r>
            <a:rPr lang="en-US" sz="1900" b="1" kern="1200" dirty="0">
              <a:solidFill>
                <a:schemeClr val="tx1"/>
              </a:solidFill>
            </a:rPr>
            <a:t>Add</a:t>
          </a:r>
          <a:r>
            <a:rPr lang="en-US" sz="1900" kern="1200" dirty="0">
              <a:solidFill>
                <a:schemeClr val="tx1"/>
              </a:solidFill>
            </a:rPr>
            <a:t> to input your banking information.</a:t>
          </a:r>
        </a:p>
      </dsp:txBody>
      <dsp:txXfrm>
        <a:off x="22246" y="22246"/>
        <a:ext cx="8189717" cy="411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311A4-8847-4D07-941F-EB662D84A95E}">
      <dsp:nvSpPr>
        <dsp:cNvPr id="0" name=""/>
        <dsp:cNvSpPr/>
      </dsp:nvSpPr>
      <dsp:spPr>
        <a:xfrm>
          <a:off x="0" y="0"/>
          <a:ext cx="8234209" cy="556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In the Reimbursement Method window, click </a:t>
          </a:r>
          <a:r>
            <a:rPr lang="en-US" sz="1400" b="1" kern="1200" dirty="0">
              <a:solidFill>
                <a:schemeClr val="tx1"/>
              </a:solidFill>
            </a:rPr>
            <a:t>Add</a:t>
          </a:r>
          <a:r>
            <a:rPr lang="en-US" sz="1400" kern="1200" dirty="0">
              <a:solidFill>
                <a:schemeClr val="tx1"/>
              </a:solidFill>
            </a:rPr>
            <a:t> to input your banking information. This does not need to be the same account you entered in the Pre-Authorized Debit window.</a:t>
          </a:r>
        </a:p>
      </dsp:txBody>
      <dsp:txXfrm>
        <a:off x="27187" y="27187"/>
        <a:ext cx="8179835" cy="502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311A4-8847-4D07-941F-EB662D84A95E}">
      <dsp:nvSpPr>
        <dsp:cNvPr id="0" name=""/>
        <dsp:cNvSpPr/>
      </dsp:nvSpPr>
      <dsp:spPr>
        <a:xfrm>
          <a:off x="0" y="0"/>
          <a:ext cx="8234209" cy="40774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After your banking information is entered, you are now set up to make payments to IMRF. </a:t>
          </a:r>
        </a:p>
      </dsp:txBody>
      <dsp:txXfrm>
        <a:off x="19904" y="19904"/>
        <a:ext cx="8194401" cy="36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B2077-CF49-4DB3-A535-D68B3B562618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9608B-5C24-401C-8A63-290D05AE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1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67444-59A6-4CE5-9378-8B67F2C73D0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titles will mostly relegate to General Position/Common Law, however, elected positions/city hospital workers will remain an option. Employers can now process enrollment for multiple employees as opposed to one at a time. Also, the new system is more interactive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67444-59A6-4CE5-9378-8B67F2C73D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6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process an enrollment, we need to create a Data Collection.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Start the Data Collection by clicking the </a:t>
            </a:r>
            <a:r>
              <a:rPr lang="en-C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Business Functions icon on the left-hand toolbar and select Data Collections,  that will take you to a screen displaying all Data Collections previously created  or on the Dashboard under the widget “My Data Collections”,  click New Data Collection to go directly to Step 1.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7444-59A6-4CE5-9378-8B67F2C73D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7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process an enrollment, we need to create a Data Collection.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Start the Data Collection by clicking the </a:t>
            </a:r>
            <a:r>
              <a:rPr lang="en-C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Business Functions icon on the left-hand toolbar and select Data Collections,  that will take you to a screen displaying all Data Collections previously created  or on the Dashboard under the widget “My Data Collections”,  click New Data Collection to go directly to Step 1.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7444-59A6-4CE5-9378-8B67F2C73D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45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process an enrollment, we need to create a Data Collection.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Start the Data Collection by clicking the </a:t>
            </a:r>
            <a:r>
              <a:rPr lang="en-C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Business Functions icon on the left-hand toolbar and select Data Collections,  that will take you to a screen displaying all Data Collections previously created  or on the Dashboard under the widget “My Data Collections”,  click New Data Collection to go directly to Step 1.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7444-59A6-4CE5-9378-8B67F2C73D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7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process an enrollment, we need to create a Data Collection.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Start the Data Collection by clicking the </a:t>
            </a:r>
            <a:r>
              <a:rPr lang="en-C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Business Functions icon on the left-hand toolbar and select Data Collections,  that will take you to a screen displaying all Data Collections previously created  or on the Dashboard under the widget “My Data Collections”,  click New Data Collection to go directly to Step 1.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7444-59A6-4CE5-9378-8B67F2C73D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23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process an enrollment, we need to create a Data Collection.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Start the Data Collection by clicking the </a:t>
            </a:r>
            <a:r>
              <a:rPr lang="en-C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Business Functions icon on the left-hand toolbar and select Data Collections,  that will take you to a screen displaying all Data Collections previously created  or on the Dashboard under the widget “My Data Collections”,  click New Data Collection to go directly to Step 1.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7444-59A6-4CE5-9378-8B67F2C73D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06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process an enrollment, we need to create a Data Collection.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Start the Data Collection by clicking the </a:t>
            </a:r>
            <a:r>
              <a:rPr lang="en-C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Business Functions icon on the left-hand toolbar and select Data Collections,  that will take you to a screen displaying all Data Collections previously created  or on the Dashboard under the widget “My Data Collections”,  click New Data Collection to go directly to Step 1.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7444-59A6-4CE5-9378-8B67F2C73D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15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process an enrollment, we need to create a Data Collection.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Start the Data Collection by clicking the </a:t>
            </a:r>
            <a:r>
              <a:rPr lang="en-C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Business Functions icon on the left-hand toolbar and select Data Collections,  that will take you to a screen displaying all Data Collections previously created  or on the Dashboard under the widget “My Data Collections”,  click New Data Collection to go directly to Step 1.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67444-59A6-4CE5-9378-8B67F2C73D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8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15F6-8FA7-541D-1206-09B09CF71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947A8-70DC-19E1-0A31-2B5EE9FF0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0A48C-AA8C-DB0E-5819-4930BA78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3ACC-21C7-426E-B6DD-16A7FC3F31F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6D91F-49AA-A773-722B-F9639996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BF224-817C-2861-E57F-1FA9C526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40F2-7C2F-48BB-A678-D7B53284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7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3D8D-3D69-1B70-B11C-BECCE929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E11E1-02D6-D071-1F63-598800E90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B779D-FFE5-520A-231C-36AE410E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3ACC-21C7-426E-B6DD-16A7FC3F31F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5B4FE-8E7D-5B7B-981C-F4F8651B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DBF1C-D62B-168D-F294-66D3BC96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40F2-7C2F-48BB-A678-D7B53284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0AFD7-74AF-0A39-1199-CC1FC4AF4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2BFEB-C466-2C1F-8205-1931A5489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7D6E4-7A14-98AE-E8D5-9B520139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3ACC-21C7-426E-B6DD-16A7FC3F31F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4F186-530E-57D1-85CF-5FA1F980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AD425-160C-8C66-F787-C615108A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40F2-7C2F-48BB-A678-D7B53284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65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846965" y="200013"/>
            <a:ext cx="842395" cy="365125"/>
          </a:xfrm>
        </p:spPr>
        <p:txBody>
          <a:bodyPr/>
          <a:lstStyle>
            <a:lvl1pPr algn="ctr">
              <a:defRPr/>
            </a:lvl1pPr>
          </a:lstStyle>
          <a:p>
            <a:fld id="{B0C3E88A-0163-48A4-9F34-7D71CA406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0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EF39-79E5-3FC5-0097-B6983EE82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8872A-FFC5-B163-8569-03BE0B758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F0686-A15C-A281-62A6-06D3C28C4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3ACC-21C7-426E-B6DD-16A7FC3F31F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F5855-44B6-2827-7E49-DD842872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B3461-C8E5-87CF-A487-05547862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40F2-7C2F-48BB-A678-D7B53284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370C-A12D-8B5D-9D6C-A8B44C46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8E801-4C4A-4DAF-EB8C-88C719655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ACBB9-CCFF-5E73-5516-92975EE6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3ACC-21C7-426E-B6DD-16A7FC3F31F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CDBEE-D1C1-4986-0B62-3DDC71947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B6EAA-53BC-7227-1A27-6D0F9B03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40F2-7C2F-48BB-A678-D7B53284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C733-BE8A-151E-54AE-CB143061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43460-C50B-4C9F-2692-D8586C09C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D28DA-0020-D67B-6D28-06E5397F3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36728-4176-3ABA-71AE-2F65CAEE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3ACC-21C7-426E-B6DD-16A7FC3F31F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2D26B-510F-C773-2D1F-B62D45A9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17041-DAB7-A341-9A4E-1273B59E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40F2-7C2F-48BB-A678-D7B53284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3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D199-6967-EEFC-3B17-DE557A1E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AFFC6-1591-63BE-80F6-E0E825EB1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AECA3-D423-CB1C-5BB3-131C8E525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7CEB9-8D66-0A03-A9A6-7FABD0886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1918C-7C83-B9AC-5F93-8791B6618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CE1CD-71E2-C13D-BB49-2A8743D9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3ACC-21C7-426E-B6DD-16A7FC3F31F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7C264-0AF9-5CD7-8BB4-375F1C9F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033FE-7911-F4C6-4F74-C0275681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40F2-7C2F-48BB-A678-D7B53284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70266-12DE-6914-682C-A3BB6EA7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4E99F-35B8-1CEA-2D1B-5DDA6037A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3ACC-21C7-426E-B6DD-16A7FC3F31F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7B94C-7B44-13EB-B831-E3B0E99F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9BB12-177E-F652-BADB-2AAF8B6B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40F2-7C2F-48BB-A678-D7B53284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6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F403D-9463-FF29-A695-CCD47FE18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3ACC-21C7-426E-B6DD-16A7FC3F31F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8D5B1-81CF-6BD2-1F2C-47645D43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59130-FFA2-EF65-B201-34DF528D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40F2-7C2F-48BB-A678-D7B53284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1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12A9-DDB4-1759-3987-F3594C5E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8965C-031F-07B5-7F38-085FE2FDF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639A8-3F8B-CCB0-4A18-66313D8DE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9AC52-058A-60AE-0F10-CA7B7B62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3ACC-21C7-426E-B6DD-16A7FC3F31F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9D108-8338-6EC3-41EF-A5BD10D89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AA0A6-0605-19FD-31C6-FCF99B3B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40F2-7C2F-48BB-A678-D7B53284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4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0D7A-E13A-9AD2-325C-2C41CC9C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BC587-04B4-D860-211E-CAE9C589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597A3-2B2C-E308-04DC-E992B3CF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C28CF-9394-9236-4285-306BEDDB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3ACC-21C7-426E-B6DD-16A7FC3F31F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F6838-BEB2-88A7-38B0-1152E447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E9562-4F20-31B7-14DF-3631B6D0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40F2-7C2F-48BB-A678-D7B53284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4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AECF75-A052-F2AE-2154-54577C49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7C82B-DBC1-DFF3-5A2D-094015837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EBAFE-AF82-7E8B-F900-D55E0CBC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F3ACC-21C7-426E-B6DD-16A7FC3F31F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F8CD9-EE62-4C6F-275F-D852542A3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DE813-1A0D-11B3-77D1-E937C9388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940F2-7C2F-48BB-A678-D7B53284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2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971"/>
            <a:ext cx="12192000" cy="686888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7171" y="2743199"/>
            <a:ext cx="9726387" cy="1763487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000" b="0" spc="51" dirty="0">
                <a:ln w="0">
                  <a:solidFill>
                    <a:srgbClr val="183D5E"/>
                  </a:solidFill>
                </a:ln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Entering Bank Information and </a:t>
            </a:r>
            <a:br>
              <a:rPr lang="en-US" sz="4000" b="0" spc="51" dirty="0">
                <a:ln w="0">
                  <a:solidFill>
                    <a:srgbClr val="183D5E"/>
                  </a:solidFill>
                </a:ln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</a:br>
            <a:r>
              <a:rPr lang="en-US" sz="4000" b="0" spc="51" dirty="0">
                <a:ln w="0">
                  <a:solidFill>
                    <a:srgbClr val="183D5E"/>
                  </a:solidFill>
                </a:ln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  <a:t>Making Payments to IMRF</a:t>
            </a:r>
            <a:br>
              <a:rPr lang="en-US" sz="4000" b="0" spc="51" dirty="0">
                <a:ln w="0">
                  <a:solidFill>
                    <a:srgbClr val="183D5E"/>
                  </a:solidFill>
                </a:ln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</a:br>
            <a:br>
              <a:rPr lang="en-US" sz="4000" b="0" spc="51" dirty="0">
                <a:ln w="0">
                  <a:solidFill>
                    <a:srgbClr val="FFFFCC"/>
                  </a:solidFill>
                </a:ln>
                <a:solidFill>
                  <a:schemeClr val="accent1">
                    <a:lumMod val="50000"/>
                  </a:schemeClr>
                </a:solidFill>
                <a:cs typeface="Tahoma" panose="020B0604030504040204" pitchFamily="34" charset="0"/>
              </a:rPr>
            </a:br>
            <a:endParaRPr lang="en-US" sz="4000" b="0" spc="51" dirty="0">
              <a:ln w="0">
                <a:solidFill>
                  <a:srgbClr val="FFFFCC"/>
                </a:solidFill>
              </a:ln>
              <a:solidFill>
                <a:schemeClr val="accent1">
                  <a:lumMod val="50000"/>
                </a:schemeClr>
              </a:solidFill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4"/>
    </mc:Choice>
    <mc:Fallback xmlns="">
      <p:transition spd="slow" advTm="477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7061DB8-D58B-3423-37C6-4EA8AEC7BD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062111"/>
              </p:ext>
            </p:extLst>
          </p:nvPr>
        </p:nvGraphicFramePr>
        <p:xfrm>
          <a:off x="427595" y="914399"/>
          <a:ext cx="11336809" cy="419548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336809">
                  <a:extLst>
                    <a:ext uri="{9D8B030D-6E8A-4147-A177-3AD203B41FA5}">
                      <a16:colId xmlns:a16="http://schemas.microsoft.com/office/drawing/2014/main" val="3941778385"/>
                    </a:ext>
                  </a:extLst>
                </a:gridCol>
              </a:tblGrid>
              <a:tr h="6717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Things that are new…</a:t>
                      </a:r>
                    </a:p>
                  </a:txBody>
                  <a:tcPr marL="117167" marR="117167" marT="58584" marB="58584">
                    <a:solidFill>
                      <a:srgbClr val="183D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744069"/>
                  </a:ext>
                </a:extLst>
              </a:tr>
              <a:tr h="563861">
                <a:tc>
                  <a:txBody>
                    <a:bodyPr/>
                    <a:lstStyle/>
                    <a:p>
                      <a:r>
                        <a:rPr lang="en-US" sz="2000" b="1" dirty="0"/>
                        <a:t>Employers will pay IMRF using a Pre-Authorized Debit Account. </a:t>
                      </a:r>
                    </a:p>
                  </a:txBody>
                  <a:tcPr marL="117167" marR="117167" marT="58584" marB="5858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48739"/>
                  </a:ext>
                </a:extLst>
              </a:tr>
              <a:tr h="540314">
                <a:tc>
                  <a:txBody>
                    <a:bodyPr/>
                    <a:lstStyle/>
                    <a:p>
                      <a:r>
                        <a:rPr lang="en-US" sz="2000" b="1" dirty="0"/>
                        <a:t>Contributions may be paid no later than the 20</a:t>
                      </a:r>
                      <a:r>
                        <a:rPr lang="en-US" sz="2000" b="1" baseline="30000" dirty="0"/>
                        <a:t>th</a:t>
                      </a:r>
                      <a:r>
                        <a:rPr lang="en-US" sz="2000" b="1" dirty="0"/>
                        <a:t> of the month.  </a:t>
                      </a:r>
                    </a:p>
                  </a:txBody>
                  <a:tcPr marL="117167" marR="117167" marT="58584" marB="5858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545700"/>
                  </a:ext>
                </a:extLst>
              </a:tr>
              <a:tr h="569899">
                <a:tc>
                  <a:txBody>
                    <a:bodyPr/>
                    <a:lstStyle/>
                    <a:p>
                      <a:r>
                        <a:rPr lang="en-US" sz="2000" b="1" dirty="0"/>
                        <a:t>All payments are invoice driven. A wage report or adjustment must occur to create an invoice to be paid.</a:t>
                      </a:r>
                    </a:p>
                  </a:txBody>
                  <a:tcPr marL="117167" marR="117167" marT="58584" marB="5858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097627"/>
                  </a:ext>
                </a:extLst>
              </a:tr>
              <a:tr h="52765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/>
                        <a:t>Partial payments are allowed; however, interest accrues after the 20</a:t>
                      </a:r>
                      <a:r>
                        <a:rPr lang="en-US" sz="2000" b="1" baseline="30000" dirty="0"/>
                        <a:t>th</a:t>
                      </a:r>
                      <a:r>
                        <a:rPr lang="en-US" sz="2000" b="1" dirty="0"/>
                        <a:t> of the month.</a:t>
                      </a:r>
                    </a:p>
                  </a:txBody>
                  <a:tcPr marL="117167" marR="117167" marT="58584" marB="5858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247128"/>
                  </a:ext>
                </a:extLst>
              </a:tr>
              <a:tr h="132196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/>
                        <a:t>For employers that file wage report contributions and still have a minimum contribution due, in the new system employers will file the report and pay its invoice by the 20</a:t>
                      </a:r>
                      <a:r>
                        <a:rPr lang="en-US" sz="2000" b="1" baseline="30000" dirty="0"/>
                        <a:t>th</a:t>
                      </a:r>
                      <a:r>
                        <a:rPr lang="en-US" sz="2000" b="1" dirty="0"/>
                        <a:t>. After the 21</a:t>
                      </a:r>
                      <a:r>
                        <a:rPr lang="en-US" sz="2000" b="1" baseline="30000" dirty="0"/>
                        <a:t>st</a:t>
                      </a:r>
                      <a:r>
                        <a:rPr lang="en-US" sz="2000" b="1" dirty="0"/>
                        <a:t>, an invoice will generate for the outstanding minimum contributions, which is due by the last day of the month.</a:t>
                      </a:r>
                    </a:p>
                  </a:txBody>
                  <a:tcPr marL="117167" marR="117167" marT="58584" marB="5858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193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B9599D-A801-18A1-3FB8-40F915527C59}"/>
              </a:ext>
            </a:extLst>
          </p:cNvPr>
          <p:cNvSpPr txBox="1"/>
          <p:nvPr/>
        </p:nvSpPr>
        <p:spPr>
          <a:xfrm>
            <a:off x="11082983" y="141020"/>
            <a:ext cx="54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934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95"/>
    </mc:Choice>
    <mc:Fallback xmlns="">
      <p:transition spd="slow" advTm="2019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C1481-DF4B-8B88-FEA2-422780D0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88A-0163-48A4-9F34-7D71CA4062C9}" type="slidenum">
              <a:rPr lang="en-US" sz="2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3</a:t>
            </a:fld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4399E31-6E7D-0381-AEA9-C122CF856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935869"/>
              </p:ext>
            </p:extLst>
          </p:nvPr>
        </p:nvGraphicFramePr>
        <p:xfrm>
          <a:off x="1902437" y="366194"/>
          <a:ext cx="8387125" cy="70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B748E6C-2D66-BE95-62CF-E21BBB423A6F}"/>
              </a:ext>
            </a:extLst>
          </p:cNvPr>
          <p:cNvGrpSpPr/>
          <p:nvPr/>
        </p:nvGrpSpPr>
        <p:grpSpPr>
          <a:xfrm>
            <a:off x="1902437" y="923571"/>
            <a:ext cx="8387125" cy="479700"/>
            <a:chOff x="0" y="556721"/>
            <a:chExt cx="7861053" cy="4797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36C9E8-8D51-8B5D-8B8D-A272BE5E36F3}"/>
                </a:ext>
              </a:extLst>
            </p:cNvPr>
            <p:cNvSpPr/>
            <p:nvPr/>
          </p:nvSpPr>
          <p:spPr>
            <a:xfrm>
              <a:off x="0" y="556721"/>
              <a:ext cx="7861053" cy="4797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19EAB8E-CC95-561D-CB1A-AD8AF2D79AAC}"/>
                </a:ext>
              </a:extLst>
            </p:cNvPr>
            <p:cNvSpPr txBox="1"/>
            <p:nvPr/>
          </p:nvSpPr>
          <p:spPr>
            <a:xfrm>
              <a:off x="14166" y="637197"/>
              <a:ext cx="7823470" cy="39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0" i="0" kern="1200" baseline="0" dirty="0">
                  <a:solidFill>
                    <a:schemeClr val="tx1"/>
                  </a:solidFill>
                </a:rPr>
                <a:t>First, click the gear icon on the left-hand side of the screen and then select </a:t>
              </a:r>
              <a:r>
                <a:rPr lang="en-US" sz="1600" b="1" i="0" kern="1200" baseline="0" dirty="0">
                  <a:solidFill>
                    <a:schemeClr val="tx1"/>
                  </a:solidFill>
                </a:rPr>
                <a:t>Partner Information</a:t>
              </a:r>
              <a:r>
                <a:rPr lang="en-US" sz="1600" b="0" i="0" kern="1200" baseline="0" dirty="0">
                  <a:solidFill>
                    <a:schemeClr val="tx1"/>
                  </a:solidFill>
                </a:rPr>
                <a:t>.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04CEA78-FDB9-5D36-7E77-7A5BDF6A57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4729" y="1630567"/>
            <a:ext cx="7728004" cy="40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73"/>
    </mc:Choice>
    <mc:Fallback xmlns="">
      <p:transition spd="slow" advTm="2527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C1481-DF4B-8B88-FEA2-422780D0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88A-0163-48A4-9F34-7D71CA4062C9}" type="slidenum">
              <a:rPr lang="en-US" sz="2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4</a:t>
            </a:fld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4399E31-6E7D-0381-AEA9-C122CF856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405027"/>
              </p:ext>
            </p:extLst>
          </p:nvPr>
        </p:nvGraphicFramePr>
        <p:xfrm>
          <a:off x="1978894" y="342777"/>
          <a:ext cx="8234209" cy="580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B748E6C-2D66-BE95-62CF-E21BBB423A6F}"/>
              </a:ext>
            </a:extLst>
          </p:cNvPr>
          <p:cNvGrpSpPr/>
          <p:nvPr/>
        </p:nvGrpSpPr>
        <p:grpSpPr>
          <a:xfrm>
            <a:off x="1978893" y="923571"/>
            <a:ext cx="8234210" cy="479700"/>
            <a:chOff x="-2" y="556721"/>
            <a:chExt cx="7861055" cy="4797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36C9E8-8D51-8B5D-8B8D-A272BE5E36F3}"/>
                </a:ext>
              </a:extLst>
            </p:cNvPr>
            <p:cNvSpPr/>
            <p:nvPr/>
          </p:nvSpPr>
          <p:spPr>
            <a:xfrm>
              <a:off x="0" y="556721"/>
              <a:ext cx="7861053" cy="4797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19EAB8E-CC95-561D-CB1A-AD8AF2D79AAC}"/>
                </a:ext>
              </a:extLst>
            </p:cNvPr>
            <p:cNvSpPr txBox="1"/>
            <p:nvPr/>
          </p:nvSpPr>
          <p:spPr>
            <a:xfrm>
              <a:off x="-2" y="567583"/>
              <a:ext cx="7788061" cy="4688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0" i="0" kern="1200" baseline="0" dirty="0">
                  <a:solidFill>
                    <a:schemeClr val="tx1"/>
                  </a:solidFill>
                </a:rPr>
                <a:t> In the Reimbursement Method window, this banking detail will need to be added for your Health Insurance   Continuation deductions.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0150BD6-E0F1-5C68-8699-B66B217788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2437" y="1630567"/>
            <a:ext cx="8387125" cy="42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73"/>
    </mc:Choice>
    <mc:Fallback xmlns="">
      <p:transition spd="slow" advTm="2527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C1481-DF4B-8B88-FEA2-422780D0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88A-0163-48A4-9F34-7D71CA4062C9}" type="slidenum">
              <a:rPr lang="en-US" sz="2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5</a:t>
            </a:fld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4399E31-6E7D-0381-AEA9-C122CF856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358569"/>
              </p:ext>
            </p:extLst>
          </p:nvPr>
        </p:nvGraphicFramePr>
        <p:xfrm>
          <a:off x="1978894" y="342777"/>
          <a:ext cx="8234209" cy="580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B748E6C-2D66-BE95-62CF-E21BBB423A6F}"/>
              </a:ext>
            </a:extLst>
          </p:cNvPr>
          <p:cNvGrpSpPr/>
          <p:nvPr/>
        </p:nvGrpSpPr>
        <p:grpSpPr>
          <a:xfrm>
            <a:off x="1902437" y="822477"/>
            <a:ext cx="8310666" cy="580794"/>
            <a:chOff x="-72992" y="556721"/>
            <a:chExt cx="7934045" cy="4797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36C9E8-8D51-8B5D-8B8D-A272BE5E36F3}"/>
                </a:ext>
              </a:extLst>
            </p:cNvPr>
            <p:cNvSpPr/>
            <p:nvPr/>
          </p:nvSpPr>
          <p:spPr>
            <a:xfrm>
              <a:off x="0" y="556721"/>
              <a:ext cx="7861053" cy="4797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19EAB8E-CC95-561D-CB1A-AD8AF2D79AAC}"/>
                </a:ext>
              </a:extLst>
            </p:cNvPr>
            <p:cNvSpPr txBox="1"/>
            <p:nvPr/>
          </p:nvSpPr>
          <p:spPr>
            <a:xfrm>
              <a:off x="-72992" y="567584"/>
              <a:ext cx="7814219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baseline="0" dirty="0">
                  <a:solidFill>
                    <a:schemeClr val="tx1"/>
                  </a:solidFill>
                </a:rPr>
                <a:t>Complete all the fields and when done, </a:t>
              </a:r>
              <a:r>
                <a:rPr lang="en-US" b="1" i="0" kern="1200" baseline="0" dirty="0">
                  <a:solidFill>
                    <a:schemeClr val="tx1"/>
                  </a:solidFill>
                </a:rPr>
                <a:t>click Save</a:t>
              </a:r>
              <a:r>
                <a:rPr lang="en-US" b="0" i="0" kern="1200" baseline="0" dirty="0">
                  <a:solidFill>
                    <a:schemeClr val="tx1"/>
                  </a:solidFill>
                </a:rPr>
                <a:t>. After you add your banking information, this can be edited at any time.</a:t>
              </a:r>
              <a:endParaRPr lang="en-US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245594A-EB5D-D731-90C8-37B0A0DF72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376" y="3488263"/>
            <a:ext cx="6367048" cy="27035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E3B5D1-AB93-1634-C369-5F75F4C787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1023" y="1516801"/>
            <a:ext cx="8309953" cy="189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73"/>
    </mc:Choice>
    <mc:Fallback xmlns="">
      <p:transition spd="slow" advTm="2527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C1481-DF4B-8B88-FEA2-422780D0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88A-0163-48A4-9F34-7D71CA4062C9}" type="slidenum">
              <a:rPr lang="en-US" sz="2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6</a:t>
            </a:fld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4399E31-6E7D-0381-AEA9-C122CF856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524565"/>
              </p:ext>
            </p:extLst>
          </p:nvPr>
        </p:nvGraphicFramePr>
        <p:xfrm>
          <a:off x="1978894" y="342777"/>
          <a:ext cx="8234209" cy="580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B748E6C-2D66-BE95-62CF-E21BBB423A6F}"/>
              </a:ext>
            </a:extLst>
          </p:cNvPr>
          <p:cNvGrpSpPr/>
          <p:nvPr/>
        </p:nvGrpSpPr>
        <p:grpSpPr>
          <a:xfrm>
            <a:off x="1902437" y="923571"/>
            <a:ext cx="8310666" cy="580794"/>
            <a:chOff x="-72992" y="556721"/>
            <a:chExt cx="7934045" cy="4797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36C9E8-8D51-8B5D-8B8D-A272BE5E36F3}"/>
                </a:ext>
              </a:extLst>
            </p:cNvPr>
            <p:cNvSpPr/>
            <p:nvPr/>
          </p:nvSpPr>
          <p:spPr>
            <a:xfrm>
              <a:off x="0" y="556721"/>
              <a:ext cx="7861053" cy="4797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19EAB8E-CC95-561D-CB1A-AD8AF2D79AAC}"/>
                </a:ext>
              </a:extLst>
            </p:cNvPr>
            <p:cNvSpPr txBox="1"/>
            <p:nvPr/>
          </p:nvSpPr>
          <p:spPr>
            <a:xfrm>
              <a:off x="-72992" y="567584"/>
              <a:ext cx="7814219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0" i="0" kern="1200" baseline="0" dirty="0">
                  <a:solidFill>
                    <a:schemeClr val="tx1"/>
                  </a:solidFill>
                </a:rPr>
                <a:t>In this example, the banking information has already been entered. Click </a:t>
              </a:r>
              <a:r>
                <a:rPr lang="en-US" sz="1400" b="1" i="0" kern="1200" baseline="0" dirty="0">
                  <a:solidFill>
                    <a:schemeClr val="tx1"/>
                  </a:solidFill>
                </a:rPr>
                <a:t>Edit</a:t>
              </a:r>
              <a:r>
                <a:rPr lang="en-US" sz="1400" b="0" i="0" kern="1200" baseline="0" dirty="0">
                  <a:solidFill>
                    <a:schemeClr val="tx1"/>
                  </a:solidFill>
                </a:rPr>
                <a:t> to update/change the information. After editing, click </a:t>
              </a:r>
              <a:r>
                <a:rPr lang="en-US" sz="1400" b="1" i="0" kern="1200" baseline="0" dirty="0">
                  <a:solidFill>
                    <a:schemeClr val="tx1"/>
                  </a:solidFill>
                </a:rPr>
                <a:t>Save</a:t>
              </a:r>
              <a:r>
                <a:rPr lang="en-US" sz="1400" b="0" i="0" kern="1200" baseline="0" dirty="0">
                  <a:solidFill>
                    <a:schemeClr val="tx1"/>
                  </a:solidFill>
                </a:rPr>
                <a:t>.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CA510C6-C670-E4A1-2E1C-BAC2E760F1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658" y="1764852"/>
            <a:ext cx="9986680" cy="16641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D5356A-7708-C22F-A619-A26B609A8B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2470" y="3588360"/>
            <a:ext cx="5827060" cy="271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73"/>
    </mc:Choice>
    <mc:Fallback xmlns="">
      <p:transition spd="slow" advTm="2527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C1481-DF4B-8B88-FEA2-422780D0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88A-0163-48A4-9F34-7D71CA4062C9}" type="slidenum">
              <a:rPr lang="en-US" sz="2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7</a:t>
            </a:fld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4399E31-6E7D-0381-AEA9-C122CF856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832152"/>
              </p:ext>
            </p:extLst>
          </p:nvPr>
        </p:nvGraphicFramePr>
        <p:xfrm>
          <a:off x="1978894" y="342777"/>
          <a:ext cx="8234209" cy="580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B748E6C-2D66-BE95-62CF-E21BBB423A6F}"/>
              </a:ext>
            </a:extLst>
          </p:cNvPr>
          <p:cNvGrpSpPr/>
          <p:nvPr/>
        </p:nvGrpSpPr>
        <p:grpSpPr>
          <a:xfrm>
            <a:off x="1902437" y="842889"/>
            <a:ext cx="8310666" cy="580794"/>
            <a:chOff x="-72992" y="556721"/>
            <a:chExt cx="7934045" cy="4797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36C9E8-8D51-8B5D-8B8D-A272BE5E36F3}"/>
                </a:ext>
              </a:extLst>
            </p:cNvPr>
            <p:cNvSpPr/>
            <p:nvPr/>
          </p:nvSpPr>
          <p:spPr>
            <a:xfrm>
              <a:off x="0" y="556721"/>
              <a:ext cx="7861053" cy="4797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19EAB8E-CC95-561D-CB1A-AD8AF2D79AAC}"/>
                </a:ext>
              </a:extLst>
            </p:cNvPr>
            <p:cNvSpPr txBox="1"/>
            <p:nvPr/>
          </p:nvSpPr>
          <p:spPr>
            <a:xfrm>
              <a:off x="-72992" y="567584"/>
              <a:ext cx="7814219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0" i="0" kern="1200" baseline="0" dirty="0">
                  <a:solidFill>
                    <a:schemeClr val="tx1"/>
                  </a:solidFill>
                </a:rPr>
                <a:t>Click the Graph icon on the left-hand side of the screen and then select </a:t>
              </a:r>
              <a:r>
                <a:rPr lang="en-US" sz="1600" b="1" i="0" kern="1200" baseline="0" dirty="0">
                  <a:solidFill>
                    <a:schemeClr val="tx1"/>
                  </a:solidFill>
                </a:rPr>
                <a:t>Account Summary</a:t>
              </a:r>
              <a:r>
                <a:rPr lang="en-US" sz="1600" b="0" i="0" kern="1200" baseline="0" dirty="0">
                  <a:solidFill>
                    <a:schemeClr val="tx1"/>
                  </a:solidFill>
                </a:rPr>
                <a:t>.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47BE5E9-2F07-37DB-6677-FA24E032CA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2437" y="1586471"/>
            <a:ext cx="8393405" cy="42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73"/>
    </mc:Choice>
    <mc:Fallback xmlns="">
      <p:transition spd="slow" advTm="2527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C1481-DF4B-8B88-FEA2-422780D0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88A-0163-48A4-9F34-7D71CA4062C9}" type="slidenum">
              <a:rPr lang="en-US" sz="2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8</a:t>
            </a:fld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EF17C4D-8831-5855-2F95-8BAB626EB47B}"/>
              </a:ext>
            </a:extLst>
          </p:cNvPr>
          <p:cNvGrpSpPr/>
          <p:nvPr/>
        </p:nvGrpSpPr>
        <p:grpSpPr>
          <a:xfrm>
            <a:off x="49305" y="1568823"/>
            <a:ext cx="3146612" cy="3558990"/>
            <a:chOff x="476742" y="0"/>
            <a:chExt cx="3271571" cy="353331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5404F99-E0EF-27BD-8153-C4E19C0EFD95}"/>
                </a:ext>
              </a:extLst>
            </p:cNvPr>
            <p:cNvSpPr/>
            <p:nvPr/>
          </p:nvSpPr>
          <p:spPr>
            <a:xfrm>
              <a:off x="476742" y="0"/>
              <a:ext cx="3271571" cy="353331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9266463F-7A6C-F431-9244-CCB469A452E1}"/>
                </a:ext>
              </a:extLst>
            </p:cNvPr>
            <p:cNvSpPr txBox="1"/>
            <p:nvPr/>
          </p:nvSpPr>
          <p:spPr>
            <a:xfrm>
              <a:off x="645101" y="156068"/>
              <a:ext cx="2943506" cy="3217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The Account Summary page is where the following actions can be performed: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tx1"/>
                  </a:solidFill>
                </a:rPr>
                <a:t>Payables section</a:t>
              </a:r>
              <a:r>
                <a:rPr lang="en-US" sz="1400" dirty="0">
                  <a:solidFill>
                    <a:schemeClr val="tx1"/>
                  </a:solidFill>
                </a:rPr>
                <a:t>:</a:t>
              </a:r>
            </a:p>
            <a:p>
              <a:pPr marL="7429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kern="1200" dirty="0">
                  <a:solidFill>
                    <a:schemeClr val="tx1"/>
                  </a:solidFill>
                </a:rPr>
                <a:t>Pay an </a:t>
              </a:r>
              <a:r>
                <a:rPr lang="en-US" sz="1400" b="1" dirty="0">
                  <a:solidFill>
                    <a:schemeClr val="tx1"/>
                  </a:solidFill>
                </a:rPr>
                <a:t>Invoice</a:t>
              </a:r>
              <a:r>
                <a:rPr lang="en-US" sz="1400" dirty="0">
                  <a:solidFill>
                    <a:schemeClr val="tx1"/>
                  </a:solidFill>
                </a:rPr>
                <a:t> payment to IMRF</a:t>
              </a:r>
            </a:p>
            <a:p>
              <a:pPr marL="7429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kern="1200" dirty="0">
                  <a:solidFill>
                    <a:schemeClr val="tx1"/>
                  </a:solidFill>
                </a:rPr>
                <a:t>Apply </a:t>
              </a:r>
              <a:r>
                <a:rPr lang="en-US" sz="1400" b="1" kern="1200" dirty="0">
                  <a:solidFill>
                    <a:schemeClr val="tx1"/>
                  </a:solidFill>
                </a:rPr>
                <a:t>Unapplied Credits </a:t>
              </a:r>
              <a:r>
                <a:rPr lang="en-US" sz="1400" kern="1200" dirty="0">
                  <a:solidFill>
                    <a:schemeClr val="tx1"/>
                  </a:solidFill>
                </a:rPr>
                <a:t>toward an outstanding invoice.</a:t>
              </a:r>
            </a:p>
            <a:p>
              <a:pPr marL="7429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Review </a:t>
              </a:r>
              <a:r>
                <a:rPr lang="en-US" sz="1400" b="1" dirty="0">
                  <a:solidFill>
                    <a:schemeClr val="tx1"/>
                  </a:solidFill>
                </a:rPr>
                <a:t>Account Balance.</a:t>
              </a:r>
            </a:p>
            <a:p>
              <a:pPr marL="28575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tx1"/>
                  </a:solidFill>
                </a:rPr>
                <a:t>Receivables section:</a:t>
              </a:r>
            </a:p>
            <a:p>
              <a:pPr marL="7429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Review payments from IMRF</a:t>
              </a:r>
            </a:p>
            <a:p>
              <a:pPr marL="28575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tx1"/>
                  </a:solidFill>
                </a:rPr>
                <a:t>Receivables History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AB5779-FF63-D532-E9B9-5E05510B2BC4}"/>
              </a:ext>
            </a:extLst>
          </p:cNvPr>
          <p:cNvGrpSpPr/>
          <p:nvPr/>
        </p:nvGrpSpPr>
        <p:grpSpPr>
          <a:xfrm>
            <a:off x="1882589" y="62753"/>
            <a:ext cx="8143938" cy="616960"/>
            <a:chOff x="0" y="19421"/>
            <a:chExt cx="7861053" cy="4797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43D2819-8115-122C-B20C-51EE39783F57}"/>
                </a:ext>
              </a:extLst>
            </p:cNvPr>
            <p:cNvSpPr/>
            <p:nvPr/>
          </p:nvSpPr>
          <p:spPr>
            <a:xfrm>
              <a:off x="0" y="19421"/>
              <a:ext cx="7861053" cy="4797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40391690-D41A-3EE7-70EF-177EE3D4C0A9}"/>
                </a:ext>
              </a:extLst>
            </p:cNvPr>
            <p:cNvSpPr txBox="1"/>
            <p:nvPr/>
          </p:nvSpPr>
          <p:spPr>
            <a:xfrm>
              <a:off x="23417" y="42838"/>
              <a:ext cx="7814219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>
                  <a:solidFill>
                    <a:schemeClr val="tx1"/>
                  </a:solidFill>
                </a:rPr>
                <a:t>In the </a:t>
              </a:r>
              <a:r>
                <a:rPr lang="en-US" sz="1400" b="1" dirty="0">
                  <a:solidFill>
                    <a:schemeClr val="tx1"/>
                  </a:solidFill>
                </a:rPr>
                <a:t>Payables </a:t>
              </a:r>
              <a:r>
                <a:rPr lang="en-US" sz="1400" dirty="0">
                  <a:solidFill>
                    <a:schemeClr val="tx1"/>
                  </a:solidFill>
                </a:rPr>
                <a:t>window, select the box for the appropriate invoice in the </a:t>
              </a:r>
              <a:r>
                <a:rPr lang="en-US" sz="1400" b="1" dirty="0">
                  <a:solidFill>
                    <a:schemeClr val="tx1"/>
                  </a:solidFill>
                </a:rPr>
                <a:t>Outstanding Invoices </a:t>
              </a:r>
              <a:r>
                <a:rPr lang="en-US" sz="1400" dirty="0">
                  <a:solidFill>
                    <a:schemeClr val="tx1"/>
                  </a:solidFill>
                </a:rPr>
                <a:t>section you wish to pay. This can be a partial amount of the total balance that is due, however, interest accrues  after the 20</a:t>
              </a:r>
              <a:r>
                <a:rPr lang="en-US" sz="1400" baseline="30000" dirty="0">
                  <a:solidFill>
                    <a:schemeClr val="tx1"/>
                  </a:solidFill>
                </a:rPr>
                <a:t>th</a:t>
              </a:r>
              <a:r>
                <a:rPr lang="en-US" sz="1400" dirty="0">
                  <a:solidFill>
                    <a:schemeClr val="tx1"/>
                  </a:solidFill>
                </a:rPr>
                <a:t> of the month.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AFA50AB-3AEE-BA47-1BB5-0E410761BC57}"/>
              </a:ext>
            </a:extLst>
          </p:cNvPr>
          <p:cNvSpPr txBox="1"/>
          <p:nvPr/>
        </p:nvSpPr>
        <p:spPr>
          <a:xfrm>
            <a:off x="1246094" y="762000"/>
            <a:ext cx="753035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8BB6AD-53CD-D0E6-2FAA-609F38AC3E82}"/>
              </a:ext>
            </a:extLst>
          </p:cNvPr>
          <p:cNvGrpSpPr/>
          <p:nvPr/>
        </p:nvGrpSpPr>
        <p:grpSpPr>
          <a:xfrm>
            <a:off x="2188890" y="773869"/>
            <a:ext cx="7861053" cy="479700"/>
            <a:chOff x="0" y="19421"/>
            <a:chExt cx="7861053" cy="4797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6A09EDE-B487-01D8-057B-BA7017F469E0}"/>
                </a:ext>
              </a:extLst>
            </p:cNvPr>
            <p:cNvSpPr/>
            <p:nvPr/>
          </p:nvSpPr>
          <p:spPr>
            <a:xfrm>
              <a:off x="0" y="19421"/>
              <a:ext cx="7861053" cy="4797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0C35F105-DEF5-C515-4837-B06BC20A52CA}"/>
                </a:ext>
              </a:extLst>
            </p:cNvPr>
            <p:cNvSpPr txBox="1"/>
            <p:nvPr/>
          </p:nvSpPr>
          <p:spPr>
            <a:xfrm>
              <a:off x="23417" y="42838"/>
              <a:ext cx="7814219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>
                  <a:solidFill>
                    <a:schemeClr val="tx1"/>
                  </a:solidFill>
                </a:rPr>
                <a:t>To apply an </a:t>
              </a:r>
              <a:r>
                <a:rPr lang="en-US" sz="1400" b="1" dirty="0">
                  <a:solidFill>
                    <a:schemeClr val="tx1"/>
                  </a:solidFill>
                </a:rPr>
                <a:t>Unapplied Credit </a:t>
              </a:r>
              <a:r>
                <a:rPr lang="en-US" sz="1400" dirty="0">
                  <a:solidFill>
                    <a:schemeClr val="tx1"/>
                  </a:solidFill>
                </a:rPr>
                <a:t>toward the invoice, select the box for the appropriate credit in the </a:t>
              </a:r>
              <a:r>
                <a:rPr lang="en-US" sz="1400" b="1" dirty="0">
                  <a:solidFill>
                    <a:schemeClr val="tx1"/>
                  </a:solidFill>
                </a:rPr>
                <a:t>Unapplied Credits </a:t>
              </a:r>
              <a:r>
                <a:rPr lang="en-US" sz="1400" dirty="0">
                  <a:solidFill>
                    <a:schemeClr val="tx1"/>
                  </a:solidFill>
                </a:rPr>
                <a:t>section you wish to pay. Click </a:t>
              </a:r>
              <a:r>
                <a:rPr lang="en-US" sz="1400" b="1" dirty="0">
                  <a:solidFill>
                    <a:schemeClr val="tx1"/>
                  </a:solidFill>
                </a:rPr>
                <a:t>Continue</a:t>
              </a:r>
              <a:r>
                <a:rPr lang="en-US" sz="1400" dirty="0">
                  <a:solidFill>
                    <a:schemeClr val="tx1"/>
                  </a:solidFill>
                </a:rPr>
                <a:t> to proceed to payment finalization.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1FD64E5-4B9C-28A4-4C3F-9431D8703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146" y="1568823"/>
            <a:ext cx="7849644" cy="37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1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73"/>
    </mc:Choice>
    <mc:Fallback xmlns="">
      <p:transition spd="slow" advTm="2527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C1481-DF4B-8B88-FEA2-422780D0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88A-0163-48A4-9F34-7D71CA4062C9}" type="slidenum">
              <a:rPr lang="en-US" sz="2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9</a:t>
            </a:fld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3D2819-8115-122C-B20C-51EE39783F57}"/>
              </a:ext>
            </a:extLst>
          </p:cNvPr>
          <p:cNvSpPr/>
          <p:nvPr/>
        </p:nvSpPr>
        <p:spPr>
          <a:xfrm>
            <a:off x="3678019" y="382575"/>
            <a:ext cx="4835961" cy="3651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Review and Submit your payment.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7E3561-F151-4A5C-7310-C189C22D627A}"/>
              </a:ext>
            </a:extLst>
          </p:cNvPr>
          <p:cNvGrpSpPr/>
          <p:nvPr/>
        </p:nvGrpSpPr>
        <p:grpSpPr>
          <a:xfrm>
            <a:off x="49305" y="1568823"/>
            <a:ext cx="3146612" cy="3558990"/>
            <a:chOff x="476742" y="0"/>
            <a:chExt cx="3271571" cy="353331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983A6E0-E254-E755-6E18-D075BFE0288E}"/>
                </a:ext>
              </a:extLst>
            </p:cNvPr>
            <p:cNvSpPr/>
            <p:nvPr/>
          </p:nvSpPr>
          <p:spPr>
            <a:xfrm>
              <a:off x="476742" y="0"/>
              <a:ext cx="3271571" cy="353331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D6FB139-F3E6-8839-F2A6-D6BD20FB0342}"/>
                </a:ext>
              </a:extLst>
            </p:cNvPr>
            <p:cNvSpPr txBox="1"/>
            <p:nvPr/>
          </p:nvSpPr>
          <p:spPr>
            <a:xfrm>
              <a:off x="645101" y="156068"/>
              <a:ext cx="2943506" cy="3217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REVIEW PAYMENT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>
                  <a:solidFill>
                    <a:schemeClr val="tx1"/>
                  </a:solidFill>
                </a:rPr>
                <a:t>You will see two sections on this screen: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Payment Detail</a:t>
              </a:r>
              <a:r>
                <a:rPr lang="en-US" sz="1200" dirty="0">
                  <a:solidFill>
                    <a:schemeClr val="tx1"/>
                  </a:solidFill>
                </a:rPr>
                <a:t>: Review the transaction details and enter the amount you plan on paying for the selected invoice in the </a:t>
              </a:r>
              <a:r>
                <a:rPr lang="en-US" sz="1200" b="1" dirty="0">
                  <a:solidFill>
                    <a:schemeClr val="tx1"/>
                  </a:solidFill>
                </a:rPr>
                <a:t>Pre-Authorized Amount </a:t>
              </a:r>
              <a:r>
                <a:rPr lang="en-US" sz="1200" dirty="0">
                  <a:solidFill>
                    <a:schemeClr val="tx1"/>
                  </a:solidFill>
                </a:rPr>
                <a:t>box.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dirty="0">
                <a:solidFill>
                  <a:schemeClr val="tx1"/>
                </a:solidFill>
              </a:endParaRP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dirty="0">
                  <a:solidFill>
                    <a:schemeClr val="tx1"/>
                  </a:solidFill>
                </a:rPr>
                <a:t>Pre-Authorized Debit (PAD)</a:t>
              </a:r>
              <a:r>
                <a:rPr lang="en-US" sz="1200" dirty="0">
                  <a:solidFill>
                    <a:schemeClr val="tx1"/>
                  </a:solidFill>
                </a:rPr>
                <a:t>: Review the banking information that will be used for the payment.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Select the Debit Date that the transaction will be debited from the account.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Click the </a:t>
              </a:r>
              <a:r>
                <a:rPr lang="en-US" sz="1200" b="1" dirty="0">
                  <a:solidFill>
                    <a:schemeClr val="tx1"/>
                  </a:solidFill>
                </a:rPr>
                <a:t>Submit </a:t>
              </a:r>
              <a:r>
                <a:rPr lang="en-US" sz="1200" dirty="0">
                  <a:solidFill>
                    <a:schemeClr val="tx1"/>
                  </a:solidFill>
                </a:rPr>
                <a:t>button. The payment process starts, and the Payment ID is displayed.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DEEEE28-8782-8AD7-B698-33AE02E18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63" y="1057835"/>
            <a:ext cx="8429176" cy="41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3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73"/>
    </mc:Choice>
    <mc:Fallback xmlns="">
      <p:transition spd="slow" advTm="2527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1107</Words>
  <Application>Microsoft Office PowerPoint</Application>
  <PresentationFormat>Widescreen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 Theme</vt:lpstr>
      <vt:lpstr>Entering Bank Information and  Making Payments to IMRF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Payments to IMRF  </dc:title>
  <dc:creator>Kyle Schutz</dc:creator>
  <cp:lastModifiedBy>Kyle Schutz</cp:lastModifiedBy>
  <cp:revision>6</cp:revision>
  <dcterms:created xsi:type="dcterms:W3CDTF">2023-09-01T15:58:31Z</dcterms:created>
  <dcterms:modified xsi:type="dcterms:W3CDTF">2023-11-28T21:29:58Z</dcterms:modified>
</cp:coreProperties>
</file>