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360" r:id="rId5"/>
    <p:sldId id="546" r:id="rId6"/>
    <p:sldId id="547" r:id="rId7"/>
    <p:sldId id="525" r:id="rId8"/>
    <p:sldId id="518" r:id="rId9"/>
    <p:sldId id="524" r:id="rId10"/>
    <p:sldId id="548" r:id="rId11"/>
    <p:sldId id="549" r:id="rId12"/>
    <p:sldId id="523" r:id="rId13"/>
    <p:sldId id="528" r:id="rId14"/>
    <p:sldId id="519" r:id="rId15"/>
    <p:sldId id="565"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D5E"/>
    <a:srgbClr val="D6A629"/>
    <a:srgbClr val="003399"/>
    <a:srgbClr val="002570"/>
    <a:srgbClr val="0033CC"/>
    <a:srgbClr val="3333CC"/>
    <a:srgbClr val="FFFFCC"/>
    <a:srgbClr val="1D5C86"/>
    <a:srgbClr val="003B5D"/>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54" autoAdjust="0"/>
    <p:restoredTop sz="79235" autoAdjust="0"/>
  </p:normalViewPr>
  <p:slideViewPr>
    <p:cSldViewPr snapToGrid="0">
      <p:cViewPr varScale="1">
        <p:scale>
          <a:sx n="62" d="100"/>
          <a:sy n="62" d="100"/>
        </p:scale>
        <p:origin x="1104"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504"/>
    </p:cViewPr>
  </p:sorterViewPr>
  <p:notesViewPr>
    <p:cSldViewPr snapToGrid="0">
      <p:cViewPr varScale="1">
        <p:scale>
          <a:sx n="83" d="100"/>
          <a:sy n="83"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600" b="1" dirty="0">
              <a:solidFill>
                <a:schemeClr val="tx1"/>
              </a:solidFill>
            </a:rPr>
            <a:t>Insurance and Union Deductions</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53326"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Enrollment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smaller employers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IMRF is asking for the information you supplied to us before and some new information. This allows the employer more control over the entire life cycle of their members from enrollment through retirement.</a:t>
          </a:r>
          <a:endParaRPr lang="en-US" dirty="0"/>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dgm:spPr>
        <a:solidFill>
          <a:schemeClr val="accent1">
            <a:lumMod val="60000"/>
            <a:lumOff val="40000"/>
          </a:schemeClr>
        </a:solidFill>
        <a:ln>
          <a:solidFill>
            <a:schemeClr val="tx1"/>
          </a:solidFill>
        </a:ln>
      </dgm:spPr>
      <dgm:t>
        <a:bodyPr/>
        <a:lstStyle/>
        <a:p>
          <a:r>
            <a:rPr lang="en-US" dirty="0">
              <a:solidFill>
                <a:schemeClr val="tx1"/>
              </a:solidFill>
            </a:rPr>
            <a:t>To begin the process of an Insurance or Union Deduction, a new Data Collection must be started.</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an Insurance or Union Deduction.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0E335D40-07FD-402E-AA2F-21ACC6F1B111}">
      <dgm:prSet/>
      <dgm:spPr>
        <a:solidFill>
          <a:schemeClr val="accent1">
            <a:lumMod val="60000"/>
            <a:lumOff val="40000"/>
          </a:schemeClr>
        </a:solidFill>
        <a:ln>
          <a:solidFill>
            <a:schemeClr val="tx1"/>
          </a:solidFill>
        </a:ln>
      </dgm:spPr>
      <dgm:t>
        <a:bodyPr/>
        <a:lstStyle/>
        <a:p>
          <a:pPr algn="ctr"/>
          <a:r>
            <a:rPr lang="en-US" b="0" i="0" baseline="0" dirty="0">
              <a:solidFill>
                <a:schemeClr val="tx1"/>
              </a:solidFill>
            </a:rPr>
            <a:t>Data Collections previously created will be listed below with their status</a:t>
          </a:r>
          <a:r>
            <a:rPr lang="en-US" dirty="0">
              <a:solidFill>
                <a:schemeClr val="tx1"/>
              </a:solidFill>
            </a:rPr>
            <a:t>. </a:t>
          </a:r>
        </a:p>
      </dgm:t>
    </dgm:pt>
    <dgm:pt modelId="{AB5CDF3A-1E69-4197-8CD6-E1C906242E15}" type="parTrans" cxnId="{AC0DDEEE-B568-429C-A9C2-6209B312E9A2}">
      <dgm:prSet/>
      <dgm:spPr/>
      <dgm:t>
        <a:bodyPr/>
        <a:lstStyle/>
        <a:p>
          <a:endParaRPr lang="en-US"/>
        </a:p>
      </dgm:t>
    </dgm:pt>
    <dgm:pt modelId="{1DF404F2-D75F-449F-AF86-68E46DB09ABF}" type="sibTrans" cxnId="{AC0DDEEE-B568-429C-A9C2-6209B312E9A2}">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2">
        <dgm:presLayoutVars>
          <dgm:chMax val="0"/>
          <dgm:bulletEnabled val="1"/>
        </dgm:presLayoutVars>
      </dgm:prSet>
      <dgm:spPr/>
    </dgm:pt>
    <dgm:pt modelId="{709E85EB-A45A-4B8A-9B02-805EA3B93474}" type="pres">
      <dgm:prSet presAssocID="{39920C99-E361-4C1A-865A-34DDEEBC49AD}" presName="spacer" presStyleCnt="0"/>
      <dgm:spPr/>
    </dgm:pt>
    <dgm:pt modelId="{7E0D0BF5-F1A4-4CE4-9924-C20169FB59AE}" type="pres">
      <dgm:prSet presAssocID="{0E335D40-07FD-402E-AA2F-21ACC6F1B111}" presName="parentText" presStyleLbl="node1" presStyleIdx="1" presStyleCnt="2">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946E31C9-7494-4266-B71E-1C1AFD00CFCB}" type="presOf" srcId="{0E335D40-07FD-402E-AA2F-21ACC6F1B111}" destId="{7E0D0BF5-F1A4-4CE4-9924-C20169FB59AE}" srcOrd="0" destOrd="0" presId="urn:microsoft.com/office/officeart/2005/8/layout/vList2"/>
    <dgm:cxn modelId="{AC0DDEEE-B568-429C-A9C2-6209B312E9A2}" srcId="{7908BB3C-FA7B-437A-9412-45B83E119E29}" destId="{0E335D40-07FD-402E-AA2F-21ACC6F1B111}" srcOrd="1" destOrd="0" parTransId="{AB5CDF3A-1E69-4197-8CD6-E1C906242E15}" sibTransId="{1DF404F2-D75F-449F-AF86-68E46DB09ABF}"/>
    <dgm:cxn modelId="{2444E2EB-59F9-4D0C-9692-6C3E6B4ECE55}" type="presParOf" srcId="{6639CEF2-5D5B-4B8D-8152-6F57AD8CF1F7}" destId="{0612CBE4-572A-4A37-A685-93E8C1B9D302}" srcOrd="0" destOrd="0" presId="urn:microsoft.com/office/officeart/2005/8/layout/vList2"/>
    <dgm:cxn modelId="{43EF4E40-6071-4038-8AF3-3481837FF10B}" type="presParOf" srcId="{6639CEF2-5D5B-4B8D-8152-6F57AD8CF1F7}" destId="{709E85EB-A45A-4B8A-9B02-805EA3B93474}" srcOrd="1" destOrd="0" presId="urn:microsoft.com/office/officeart/2005/8/layout/vList2"/>
    <dgm:cxn modelId="{3811B769-63A9-419C-9F0B-E9734D887E3E}" type="presParOf" srcId="{6639CEF2-5D5B-4B8D-8152-6F57AD8CF1F7}" destId="{7E0D0BF5-F1A4-4CE4-9924-C20169FB59A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1800" dirty="0">
              <a:solidFill>
                <a:schemeClr val="tx1"/>
              </a:solidFill>
            </a:rPr>
            <a:t>Select Insurance and Union Deductions as the Data Type from the drop-down menu and complete all mandatory fields. Click </a:t>
          </a:r>
          <a:r>
            <a:rPr lang="en-US" sz="1800" b="1" dirty="0">
              <a:solidFill>
                <a:schemeClr val="tx1"/>
              </a:solidFill>
            </a:rPr>
            <a:t>Save and Continue </a:t>
          </a:r>
          <a:r>
            <a:rPr lang="en-US" sz="18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ScaleY="159190" custLinFactNeighborY="-2508">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pPr algn="ctr"/>
          <a:r>
            <a:rPr lang="en-US" sz="1800" dirty="0">
              <a:solidFill>
                <a:schemeClr val="tx1"/>
              </a:solidFill>
            </a:rPr>
            <a:t>Click </a:t>
          </a:r>
          <a:r>
            <a:rPr lang="en-US" sz="1800" b="1" dirty="0">
              <a:solidFill>
                <a:schemeClr val="tx1"/>
              </a:solidFill>
            </a:rPr>
            <a:t>Add Record </a:t>
          </a:r>
          <a:r>
            <a:rPr lang="en-US" sz="1800" dirty="0">
              <a:solidFill>
                <a:schemeClr val="tx1"/>
              </a:solidFill>
            </a:rPr>
            <a:t>to enter the member data. </a:t>
          </a:r>
        </a:p>
      </dgm:t>
    </dgm:pt>
    <dgm:pt modelId="{96843AB3-DDB6-4BB0-821B-C17252AC0903}" type="parTrans" cxnId="{F9C54A8F-C09F-4AC3-B032-9DDB9C65641A}">
      <dgm:prSet/>
      <dgm:spPr/>
      <dgm:t>
        <a:bodyPr/>
        <a:lstStyle/>
        <a:p>
          <a:pPr algn="ctr"/>
          <a:endParaRPr lang="en-US"/>
        </a:p>
      </dgm:t>
    </dgm:pt>
    <dgm:pt modelId="{63C8A6C3-AE2E-41F6-B0F9-51B6266B220B}" type="sibTrans" cxnId="{F9C54A8F-C09F-4AC3-B032-9DDB9C65641A}">
      <dgm:prSet/>
      <dgm:spPr/>
      <dgm:t>
        <a:bodyPr/>
        <a:lstStyle/>
        <a:p>
          <a:pPr algn="ctr"/>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0" custLinFactNeighborY="0">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9B0BBB-6603-4F28-9946-6985E6CB37C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02462FD-B84D-43D1-9BC2-8049B0B7AD9C}">
      <dgm:prSet custT="1"/>
      <dgm:spPr/>
      <dgm:t>
        <a:bodyPr/>
        <a:lstStyle/>
        <a:p>
          <a:pPr algn="ctr"/>
          <a:r>
            <a:rPr lang="en-US" sz="1600" dirty="0"/>
            <a:t>Enter the Member Information and Deduction Information fields and click </a:t>
          </a:r>
          <a:r>
            <a:rPr lang="en-US" sz="1600" b="1" dirty="0"/>
            <a:t>Save</a:t>
          </a:r>
          <a:r>
            <a:rPr lang="en-US" sz="1600" dirty="0"/>
            <a:t>. </a:t>
          </a:r>
        </a:p>
      </dgm:t>
    </dgm:pt>
    <dgm:pt modelId="{712F1927-A91C-48EC-A0F1-5E42950A4821}" type="parTrans" cxnId="{71FE1E36-DFD8-4091-9DEF-D42282A9C66B}">
      <dgm:prSet/>
      <dgm:spPr/>
      <dgm:t>
        <a:bodyPr/>
        <a:lstStyle/>
        <a:p>
          <a:endParaRPr lang="en-US"/>
        </a:p>
      </dgm:t>
    </dgm:pt>
    <dgm:pt modelId="{22A5DF9C-A01A-4A15-951D-F5A23079D8D4}" type="sibTrans" cxnId="{71FE1E36-DFD8-4091-9DEF-D42282A9C66B}">
      <dgm:prSet/>
      <dgm:spPr/>
      <dgm:t>
        <a:bodyPr/>
        <a:lstStyle/>
        <a:p>
          <a:endParaRPr lang="en-US"/>
        </a:p>
      </dgm:t>
    </dgm:pt>
    <dgm:pt modelId="{75659F6E-E399-480F-90B5-66D49CC90C2E}" type="pres">
      <dgm:prSet presAssocID="{EB9B0BBB-6603-4F28-9946-6985E6CB37C0}" presName="linear" presStyleCnt="0">
        <dgm:presLayoutVars>
          <dgm:animLvl val="lvl"/>
          <dgm:resizeHandles val="exact"/>
        </dgm:presLayoutVars>
      </dgm:prSet>
      <dgm:spPr/>
    </dgm:pt>
    <dgm:pt modelId="{6305439D-334D-46AC-8C86-108E505FCC9C}" type="pres">
      <dgm:prSet presAssocID="{102462FD-B84D-43D1-9BC2-8049B0B7AD9C}" presName="parentText" presStyleLbl="node1" presStyleIdx="0" presStyleCnt="1" custScaleY="50906" custLinFactY="-99664" custLinFactNeighborX="3763" custLinFactNeighborY="-100000">
        <dgm:presLayoutVars>
          <dgm:chMax val="0"/>
          <dgm:bulletEnabled val="1"/>
        </dgm:presLayoutVars>
      </dgm:prSet>
      <dgm:spPr/>
    </dgm:pt>
  </dgm:ptLst>
  <dgm:cxnLst>
    <dgm:cxn modelId="{71FE1E36-DFD8-4091-9DEF-D42282A9C66B}" srcId="{EB9B0BBB-6603-4F28-9946-6985E6CB37C0}" destId="{102462FD-B84D-43D1-9BC2-8049B0B7AD9C}" srcOrd="0" destOrd="0" parTransId="{712F1927-A91C-48EC-A0F1-5E42950A4821}" sibTransId="{22A5DF9C-A01A-4A15-951D-F5A23079D8D4}"/>
    <dgm:cxn modelId="{6F78A048-AA5E-462C-BC78-88772EE13A65}" type="presOf" srcId="{102462FD-B84D-43D1-9BC2-8049B0B7AD9C}" destId="{6305439D-334D-46AC-8C86-108E505FCC9C}" srcOrd="0" destOrd="0" presId="urn:microsoft.com/office/officeart/2005/8/layout/vList2"/>
    <dgm:cxn modelId="{A0E01E9A-F022-458E-A804-6FF5F17AF8BB}" type="presOf" srcId="{EB9B0BBB-6603-4F28-9946-6985E6CB37C0}" destId="{75659F6E-E399-480F-90B5-66D49CC90C2E}" srcOrd="0" destOrd="0" presId="urn:microsoft.com/office/officeart/2005/8/layout/vList2"/>
    <dgm:cxn modelId="{8FCE7EEA-F3D7-4946-978F-953DE0A62400}" type="presParOf" srcId="{75659F6E-E399-480F-90B5-66D49CC90C2E}" destId="{6305439D-334D-46AC-8C86-108E505FCC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600" dirty="0"/>
            <a:t>Once you have all member data entered, they will display on the screen. Make sure that the view is set to All to see them listed. Click </a:t>
          </a:r>
          <a:r>
            <a:rPr lang="en-US" sz="1600" b="1" dirty="0"/>
            <a:t>Validate</a:t>
          </a:r>
          <a:r>
            <a:rPr lang="en-US" sz="16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F847FB-0EBD-41AD-A1A1-5028D8E321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9B76579-86BC-4C12-85FE-27885E46199A}">
      <dgm:prSet/>
      <dgm:spPr>
        <a:solidFill>
          <a:schemeClr val="accent1">
            <a:lumMod val="60000"/>
            <a:lumOff val="40000"/>
          </a:schemeClr>
        </a:solidFill>
        <a:ln>
          <a:solidFill>
            <a:schemeClr val="tx1"/>
          </a:solidFill>
        </a:ln>
      </dgm:spPr>
      <dgm:t>
        <a:bodyPr/>
        <a:lstStyle/>
        <a:p>
          <a:r>
            <a:rPr lang="en-US" dirty="0">
              <a:solidFill>
                <a:schemeClr val="tx1"/>
              </a:solidFill>
            </a:rPr>
            <a:t>If any warnings or errors were resolved and validated, it will show no results found. In this example, there were no errors or warnings in the Data Collection. Click Continue to move to </a:t>
          </a:r>
          <a:r>
            <a:rPr lang="en-US" b="1" dirty="0">
              <a:solidFill>
                <a:schemeClr val="tx1"/>
              </a:solidFill>
            </a:rPr>
            <a:t>Step 4. Review &amp; Submit</a:t>
          </a:r>
          <a:r>
            <a:rPr lang="en-US" dirty="0">
              <a:solidFill>
                <a:schemeClr val="tx1"/>
              </a:solidFill>
            </a:rPr>
            <a:t>.</a:t>
          </a:r>
        </a:p>
      </dgm:t>
    </dgm:pt>
    <dgm:pt modelId="{BBFEE5D2-C355-4D07-85BA-ECF038EF11AB}" type="parTrans" cxnId="{6ECC8A0B-C982-4CE3-8A73-C30A0856D8BB}">
      <dgm:prSet/>
      <dgm:spPr/>
      <dgm:t>
        <a:bodyPr/>
        <a:lstStyle/>
        <a:p>
          <a:endParaRPr lang="en-US"/>
        </a:p>
      </dgm:t>
    </dgm:pt>
    <dgm:pt modelId="{647F64FB-8253-4EDF-AA85-B3BB6B52FAA2}" type="sibTrans" cxnId="{6ECC8A0B-C982-4CE3-8A73-C30A0856D8BB}">
      <dgm:prSet/>
      <dgm:spPr/>
      <dgm:t>
        <a:bodyPr/>
        <a:lstStyle/>
        <a:p>
          <a:endParaRPr lang="en-US"/>
        </a:p>
      </dgm:t>
    </dgm:pt>
    <dgm:pt modelId="{DA0A4DCE-336D-42E9-95CB-1EE1C5315358}" type="pres">
      <dgm:prSet presAssocID="{0EF847FB-0EBD-41AD-A1A1-5028D8E32148}" presName="linear" presStyleCnt="0">
        <dgm:presLayoutVars>
          <dgm:animLvl val="lvl"/>
          <dgm:resizeHandles val="exact"/>
        </dgm:presLayoutVars>
      </dgm:prSet>
      <dgm:spPr/>
    </dgm:pt>
    <dgm:pt modelId="{ED802453-5ADB-45D9-8DDB-69EC009F0861}" type="pres">
      <dgm:prSet presAssocID="{C9B76579-86BC-4C12-85FE-27885E46199A}" presName="parentText" presStyleLbl="node1" presStyleIdx="0" presStyleCnt="1" custLinFactNeighborX="0" custLinFactNeighborY="-26092">
        <dgm:presLayoutVars>
          <dgm:chMax val="0"/>
          <dgm:bulletEnabled val="1"/>
        </dgm:presLayoutVars>
      </dgm:prSet>
      <dgm:spPr/>
    </dgm:pt>
  </dgm:ptLst>
  <dgm:cxnLst>
    <dgm:cxn modelId="{6ECC8A0B-C982-4CE3-8A73-C30A0856D8BB}" srcId="{0EF847FB-0EBD-41AD-A1A1-5028D8E32148}" destId="{C9B76579-86BC-4C12-85FE-27885E46199A}" srcOrd="0" destOrd="0" parTransId="{BBFEE5D2-C355-4D07-85BA-ECF038EF11AB}" sibTransId="{647F64FB-8253-4EDF-AA85-B3BB6B52FAA2}"/>
    <dgm:cxn modelId="{FD32E855-4DE8-4E6C-92ED-4020690887DE}" type="presOf" srcId="{0EF847FB-0EBD-41AD-A1A1-5028D8E32148}" destId="{DA0A4DCE-336D-42E9-95CB-1EE1C5315358}" srcOrd="0" destOrd="0" presId="urn:microsoft.com/office/officeart/2005/8/layout/vList2"/>
    <dgm:cxn modelId="{B67D14AD-14C6-4121-9966-A6E8CA1E528F}" type="presOf" srcId="{C9B76579-86BC-4C12-85FE-27885E46199A}" destId="{ED802453-5ADB-45D9-8DDB-69EC009F0861}" srcOrd="0" destOrd="0" presId="urn:microsoft.com/office/officeart/2005/8/layout/vList2"/>
    <dgm:cxn modelId="{27696E6A-327E-431A-BBDF-EB76AC9F7E0A}" type="presParOf" srcId="{DA0A4DCE-336D-42E9-95CB-1EE1C5315358}" destId="{ED802453-5ADB-45D9-8DDB-69EC009F086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595928"/>
          <a:ext cx="6296581" cy="33135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595928"/>
        <a:ext cx="6296581" cy="3313525"/>
      </dsp:txXfrm>
    </dsp:sp>
    <dsp:sp modelId="{96FC0618-FAAB-4CE0-AFB9-00589DA648B8}">
      <dsp:nvSpPr>
        <dsp:cNvPr id="0" name=""/>
        <dsp:cNvSpPr/>
      </dsp:nvSpPr>
      <dsp:spPr>
        <a:xfrm>
          <a:off x="363139" y="978351"/>
          <a:ext cx="4407606" cy="10074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Insurance and Union Deductions</a:t>
          </a:r>
        </a:p>
      </dsp:txBody>
      <dsp:txXfrm>
        <a:off x="412320" y="1027532"/>
        <a:ext cx="4309244" cy="9091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385"/>
          <a:ext cx="9934153" cy="778232"/>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Enrollment Data Collection. </a:t>
          </a:r>
        </a:p>
      </dsp:txBody>
      <dsp:txXfrm>
        <a:off x="37990" y="38375"/>
        <a:ext cx="9858173" cy="702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4606"/>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What is a Data Collection?</a:t>
          </a:r>
          <a:endParaRPr lang="en-US" sz="1400" kern="1200" dirty="0"/>
        </a:p>
      </dsp:txBody>
      <dsp:txXfrm>
        <a:off x="1133349" y="4606"/>
        <a:ext cx="5455341" cy="981254"/>
      </dsp:txXfrm>
    </dsp:sp>
    <dsp:sp modelId="{777A489C-86E2-44CE-AC8D-B055AA58AE2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Information is sent in via Employer Access as a Data Collection using a new file format, Comma-separated Value or .CSV.  </a:t>
          </a:r>
          <a:endParaRPr lang="en-US" sz="1400" kern="1200" dirty="0"/>
        </a:p>
      </dsp:txBody>
      <dsp:txXfrm>
        <a:off x="1133349" y="1231175"/>
        <a:ext cx="5455341" cy="981254"/>
      </dsp:txXfrm>
    </dsp:sp>
    <dsp:sp modelId="{35595210-F279-4F69-BE99-545E43C3F3E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Filing is Simple</a:t>
          </a:r>
          <a:r>
            <a:rPr lang="en-US" sz="1400" b="1" i="1" kern="1200" dirty="0"/>
            <a:t>, Fast, </a:t>
          </a:r>
          <a:r>
            <a:rPr lang="en-US" sz="1400" b="1" kern="1200" dirty="0"/>
            <a:t>Easy and Web-Centric replacing 90% of all previous forms. </a:t>
          </a:r>
          <a:endParaRPr lang="en-US" sz="1400" kern="1200" dirty="0"/>
        </a:p>
      </dsp:txBody>
      <dsp:txXfrm>
        <a:off x="1133349" y="2457744"/>
        <a:ext cx="5455341" cy="981254"/>
      </dsp:txXfrm>
    </dsp:sp>
    <dsp:sp modelId="{9F2E8B47-DF4B-417B-ACEB-F34B6E80108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For smaller employers the Add Record Manual Entry is quick, it prompts the user for information, responds interactively to prevent errors, and creates the new file format that is then submitted to IMRF.</a:t>
          </a:r>
          <a:endParaRPr lang="en-US" sz="1400" kern="1200" dirty="0"/>
        </a:p>
      </dsp:txBody>
      <dsp:txXfrm>
        <a:off x="1133349" y="3684312"/>
        <a:ext cx="5455341" cy="981254"/>
      </dsp:txXfrm>
    </dsp:sp>
    <dsp:sp modelId="{00F403DC-976D-4218-A373-D86D47982EC0}">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IMRF is asking for the information you supplied to us before and some new information. This allows the employer more control over the entire life cycle of their members from enrollment through retirement.</a:t>
          </a:r>
          <a:endParaRPr lang="en-US" sz="1400" kern="1200" dirty="0"/>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6736"/>
          <a:ext cx="9228961" cy="43173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To begin the process of an Insurance or Union Deduction, a new Data Collection must be started.</a:t>
          </a:r>
        </a:p>
      </dsp:txBody>
      <dsp:txXfrm>
        <a:off x="21075" y="27811"/>
        <a:ext cx="9186811" cy="389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19420"/>
          <a:ext cx="7861053" cy="4797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chemeClr val="tx1"/>
              </a:solidFill>
            </a:rPr>
            <a:t>Click </a:t>
          </a:r>
          <a:r>
            <a:rPr lang="en-US" sz="2000" b="0" i="0" kern="1200" baseline="0" dirty="0">
              <a:solidFill>
                <a:schemeClr val="tx1"/>
              </a:solidFill>
            </a:rPr>
            <a:t>on </a:t>
          </a:r>
          <a:r>
            <a:rPr lang="en-US" sz="2000" b="1" i="0" kern="1200" baseline="0" dirty="0">
              <a:solidFill>
                <a:schemeClr val="tx1"/>
              </a:solidFill>
            </a:rPr>
            <a:t>Create Data Collection </a:t>
          </a:r>
          <a:r>
            <a:rPr lang="en-US" sz="2000" b="0" i="0" kern="1200" baseline="0" dirty="0">
              <a:solidFill>
                <a:schemeClr val="tx1"/>
              </a:solidFill>
            </a:rPr>
            <a:t>to start an Insurance or Union Deduction.</a:t>
          </a:r>
          <a:endParaRPr lang="en-US" sz="2000" kern="1200" dirty="0">
            <a:solidFill>
              <a:schemeClr val="tx1"/>
            </a:solidFill>
          </a:endParaRPr>
        </a:p>
      </dsp:txBody>
      <dsp:txXfrm>
        <a:off x="23417" y="42837"/>
        <a:ext cx="7814219" cy="432866"/>
      </dsp:txXfrm>
    </dsp:sp>
    <dsp:sp modelId="{7E0D0BF5-F1A4-4CE4-9924-C20169FB59AE}">
      <dsp:nvSpPr>
        <dsp:cNvPr id="0" name=""/>
        <dsp:cNvSpPr/>
      </dsp:nvSpPr>
      <dsp:spPr>
        <a:xfrm>
          <a:off x="0" y="556721"/>
          <a:ext cx="7861053" cy="4797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solidFill>
                <a:schemeClr val="tx1"/>
              </a:solidFill>
            </a:rPr>
            <a:t>Data Collections previously created will be listed below with their status</a:t>
          </a:r>
          <a:r>
            <a:rPr lang="en-US" sz="2000" kern="1200" dirty="0">
              <a:solidFill>
                <a:schemeClr val="tx1"/>
              </a:solidFill>
            </a:rPr>
            <a:t>. </a:t>
          </a:r>
        </a:p>
      </dsp:txBody>
      <dsp:txXfrm>
        <a:off x="23417" y="580138"/>
        <a:ext cx="7814219" cy="432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33945"/>
          <a:ext cx="8938178" cy="800884"/>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Select Insurance and Union Deductions as the Data Type from the drop-down menu and complete all mandatory fields. Click </a:t>
          </a:r>
          <a:r>
            <a:rPr lang="en-US" sz="1800" b="1" kern="1200" dirty="0">
              <a:solidFill>
                <a:schemeClr val="tx1"/>
              </a:solidFill>
            </a:rPr>
            <a:t>Save and Continue </a:t>
          </a:r>
          <a:r>
            <a:rPr lang="en-US" sz="1800" kern="1200" dirty="0">
              <a:solidFill>
                <a:schemeClr val="tx1"/>
              </a:solidFill>
            </a:rPr>
            <a:t>to move to the next step in the process.</a:t>
          </a:r>
        </a:p>
      </dsp:txBody>
      <dsp:txXfrm>
        <a:off x="39096" y="73041"/>
        <a:ext cx="8859986" cy="722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417"/>
          <a:ext cx="6690267"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Click </a:t>
          </a:r>
          <a:r>
            <a:rPr lang="en-US" sz="1800" b="1" kern="1200" dirty="0">
              <a:solidFill>
                <a:schemeClr val="tx1"/>
              </a:solidFill>
            </a:rPr>
            <a:t>Add Record </a:t>
          </a:r>
          <a:r>
            <a:rPr lang="en-US" sz="1800" kern="1200" dirty="0">
              <a:solidFill>
                <a:schemeClr val="tx1"/>
              </a:solidFill>
            </a:rPr>
            <a:t>to enter the member data. </a:t>
          </a:r>
        </a:p>
      </dsp:txBody>
      <dsp:txXfrm>
        <a:off x="30157" y="30574"/>
        <a:ext cx="6629953" cy="557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5439D-334D-46AC-8C86-108E505FCC9C}">
      <dsp:nvSpPr>
        <dsp:cNvPr id="0" name=""/>
        <dsp:cNvSpPr/>
      </dsp:nvSpPr>
      <dsp:spPr>
        <a:xfrm>
          <a:off x="0" y="0"/>
          <a:ext cx="7963246" cy="61942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Enter the Member Information and Deduction Information fields and click </a:t>
          </a:r>
          <a:r>
            <a:rPr lang="en-US" sz="1600" b="1" kern="1200" dirty="0"/>
            <a:t>Save</a:t>
          </a:r>
          <a:r>
            <a:rPr lang="en-US" sz="1600" kern="1200" dirty="0"/>
            <a:t>. </a:t>
          </a:r>
        </a:p>
      </dsp:txBody>
      <dsp:txXfrm>
        <a:off x="30238" y="30238"/>
        <a:ext cx="7902770" cy="558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6935"/>
          <a:ext cx="9233455" cy="9921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Once you have all member data entered, they will display on the screen. Make sure that the view is set to All to see them listed. Click </a:t>
          </a:r>
          <a:r>
            <a:rPr lang="en-US" sz="1600" b="1" kern="1200" dirty="0"/>
            <a:t>Validate</a:t>
          </a:r>
          <a:r>
            <a:rPr lang="en-US" sz="1600" kern="1200" dirty="0"/>
            <a:t> and this step will validate the information entered against formatting and business requirements to show any errors or warnings, if applicable. </a:t>
          </a:r>
        </a:p>
      </dsp:txBody>
      <dsp:txXfrm>
        <a:off x="48433" y="55368"/>
        <a:ext cx="9136589" cy="8952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02453-5ADB-45D9-8DDB-69EC009F0861}">
      <dsp:nvSpPr>
        <dsp:cNvPr id="0" name=""/>
        <dsp:cNvSpPr/>
      </dsp:nvSpPr>
      <dsp:spPr>
        <a:xfrm>
          <a:off x="0" y="0"/>
          <a:ext cx="9827610" cy="6762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If any warnings or errors were resolved and validated, it will show no results found. In this example, there were no errors or warnings in the Data Collection. Click Continue to move to </a:t>
          </a:r>
          <a:r>
            <a:rPr lang="en-US" sz="1700" b="1" kern="1200" dirty="0">
              <a:solidFill>
                <a:schemeClr val="tx1"/>
              </a:solidFill>
            </a:rPr>
            <a:t>Step 4. Review &amp; Submit</a:t>
          </a:r>
          <a:r>
            <a:rPr lang="en-US" sz="1700" kern="1200" dirty="0">
              <a:solidFill>
                <a:schemeClr val="tx1"/>
              </a:solidFill>
            </a:rPr>
            <a:t>.</a:t>
          </a:r>
        </a:p>
      </dsp:txBody>
      <dsp:txXfrm>
        <a:off x="33012" y="33012"/>
        <a:ext cx="9761586" cy="61023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3/12/2023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3/12/2023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Tree>
    <p:extLst>
      <p:ext uri="{BB962C8B-B14F-4D97-AF65-F5344CB8AC3E}">
        <p14:creationId xmlns:p14="http://schemas.microsoft.com/office/powerpoint/2010/main" val="2250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reached the final phase of validation. The screen will show no results found once any warnings and/or errors have been resolved and validated, if applicable. The right side of the screen will state no action required and show the number of members in the Data Collection.  Click continue to go to Step 4. Review and Submit.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10</a:t>
            </a:fld>
            <a:endParaRPr lang="en-US" dirty="0"/>
          </a:p>
        </p:txBody>
      </p:sp>
    </p:spTree>
    <p:extLst>
      <p:ext uri="{BB962C8B-B14F-4D97-AF65-F5344CB8AC3E}">
        <p14:creationId xmlns:p14="http://schemas.microsoft.com/office/powerpoint/2010/main" val="346885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and Union Data Collection process, Step 4. Review and Submit.  When you have reviewed the summaries and reports, click Submit, you will get a pop-up box to confirm. Click confirm and that will complete your Enrollment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11</a:t>
            </a:fld>
            <a:endParaRPr lang="en-US" dirty="0"/>
          </a:p>
        </p:txBody>
      </p:sp>
    </p:spTree>
    <p:extLst>
      <p:ext uri="{BB962C8B-B14F-4D97-AF65-F5344CB8AC3E}">
        <p14:creationId xmlns:p14="http://schemas.microsoft.com/office/powerpoint/2010/main" val="1237865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is a Data Collection ?</a:t>
            </a:r>
          </a:p>
          <a:p>
            <a:r>
              <a:rPr lang="en-US" sz="1100" dirty="0"/>
              <a:t>Information is sent in via employer Access as a Data Collection using a new file format, Comma-separated Value or .CSV.  </a:t>
            </a:r>
          </a:p>
          <a:p>
            <a:r>
              <a:rPr lang="en-US" sz="1100" dirty="0"/>
              <a:t>Filing is Simple, Fast, Easy and Web-Centric replacing 90% of all previous forms.  i.e., monthly wage report, wage adjustments, enrollments, terminations, disability, etc. </a:t>
            </a:r>
          </a:p>
          <a:p>
            <a:r>
              <a:rPr lang="en-US" sz="1100" dirty="0"/>
              <a:t>For smaller employers the Add Record Manual Entry is quick, it prompts the user for information, responds interactively to prevent errors, and creates the new file format that is then submitted to IMRF.</a:t>
            </a:r>
          </a:p>
          <a:p>
            <a:endParaRPr lang="en-US" sz="1100" dirty="0"/>
          </a:p>
          <a:p>
            <a:r>
              <a:rPr lang="en-US" sz="1100" dirty="0"/>
              <a:t>IMRF is asking for the information you supplied to us before and some new information. The new functionality allows the employer more control over the entire life cycle of their members from enrollment through retirement.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3</a:t>
            </a:fld>
            <a:endParaRPr lang="en-US" dirty="0"/>
          </a:p>
        </p:txBody>
      </p:sp>
    </p:spTree>
    <p:extLst>
      <p:ext uri="{BB962C8B-B14F-4D97-AF65-F5344CB8AC3E}">
        <p14:creationId xmlns:p14="http://schemas.microsoft.com/office/powerpoint/2010/main" val="297658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or Union Deduction, we need to create a Data Collection.</a:t>
            </a:r>
            <a:r>
              <a:rPr lang="en-US" sz="1800" dirty="0">
                <a:effectLst/>
                <a:latin typeface="Arial" panose="020B0604020202020204" pitchFamily="34" charset="0"/>
                <a:ea typeface="Arial" panose="020B0604020202020204" pitchFamily="34" charset="0"/>
                <a:cs typeface="Times New Roman" panose="02020603050405020304" pitchFamily="18" charset="0"/>
              </a:rPr>
              <a:t> 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  that will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dirty="0"/>
          </a:p>
        </p:txBody>
      </p:sp>
    </p:spTree>
    <p:extLst>
      <p:ext uri="{BB962C8B-B14F-4D97-AF65-F5344CB8AC3E}">
        <p14:creationId xmlns:p14="http://schemas.microsoft.com/office/powerpoint/2010/main" val="413557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process. This screen also lists data collections that have previously been created. You can see the status by clicking on the drop-down menu next to view and it will show- In Progress, Completed or All.   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5</a:t>
            </a:fld>
            <a:endParaRPr lang="en-US" dirty="0"/>
          </a:p>
        </p:txBody>
      </p:sp>
    </p:spTree>
    <p:extLst>
      <p:ext uri="{BB962C8B-B14F-4D97-AF65-F5344CB8AC3E}">
        <p14:creationId xmlns:p14="http://schemas.microsoft.com/office/powerpoint/2010/main" val="194905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You will need to select Insurance and Union Deductions as the Data Type from the drop-down menu. Enter Partner code; also known as employer number, enter the effective date of the insurance or union deduction change, and the Data Collection Name, which will be prepopulated for your convenience. </a:t>
            </a: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3300500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Click Add Record to enter the member data. </a:t>
            </a:r>
            <a:endParaRPr lang="en-US" sz="1400" dirty="0"/>
          </a:p>
        </p:txBody>
      </p:sp>
      <p:sp>
        <p:nvSpPr>
          <p:cNvPr id="4" name="Slide Number Placeholder 3"/>
          <p:cNvSpPr>
            <a:spLocks noGrp="1"/>
          </p:cNvSpPr>
          <p:nvPr>
            <p:ph type="sldNum" sz="quarter" idx="10"/>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3561579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Enter the Insurance or Union Deduction information and click Save. If you have multiple members that need updating, after you click Save, select Add Record and repeat steps until all are entered. </a:t>
            </a:r>
          </a:p>
        </p:txBody>
      </p:sp>
      <p:sp>
        <p:nvSpPr>
          <p:cNvPr id="4" name="Slide Number Placeholder 3"/>
          <p:cNvSpPr>
            <a:spLocks noGrp="1"/>
          </p:cNvSpPr>
          <p:nvPr>
            <p:ph type="sldNum" sz="quarter" idx="10"/>
          </p:nvPr>
        </p:nvSpPr>
        <p:spPr/>
        <p:txBody>
          <a:bodyPr/>
          <a:lstStyle/>
          <a:p>
            <a:fld id="{98667444-59A6-4CE5-9378-8B67F2C73D03}" type="slidenum">
              <a:rPr lang="en-US" smtClean="0"/>
              <a:t>8</a:t>
            </a:fld>
            <a:endParaRPr lang="en-US" dirty="0"/>
          </a:p>
        </p:txBody>
      </p:sp>
    </p:spTree>
    <p:extLst>
      <p:ext uri="{BB962C8B-B14F-4D97-AF65-F5344CB8AC3E}">
        <p14:creationId xmlns:p14="http://schemas.microsoft.com/office/powerpoint/2010/main" val="247463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member data entered, they will display on the screen. Make sure that the view is set to All to see them listed. Click Validate and this step will validate the information entered against formatting and business requirements. By doing this it will bring us to Step 3. Validate Member Data. </a:t>
            </a:r>
          </a:p>
        </p:txBody>
      </p:sp>
      <p:sp>
        <p:nvSpPr>
          <p:cNvPr id="4" name="Slide Number Placeholder 3"/>
          <p:cNvSpPr>
            <a:spLocks noGrp="1"/>
          </p:cNvSpPr>
          <p:nvPr>
            <p:ph type="sldNum" sz="quarter" idx="10"/>
          </p:nvPr>
        </p:nvSpPr>
        <p:spPr/>
        <p:txBody>
          <a:bodyPr/>
          <a:lstStyle/>
          <a:p>
            <a:fld id="{98667444-59A6-4CE5-9378-8B67F2C73D03}" type="slidenum">
              <a:rPr lang="en-US" smtClean="0"/>
              <a:t>9</a:t>
            </a:fld>
            <a:endParaRPr lang="en-US" dirty="0"/>
          </a:p>
        </p:txBody>
      </p:sp>
    </p:spTree>
    <p:extLst>
      <p:ext uri="{BB962C8B-B14F-4D97-AF65-F5344CB8AC3E}">
        <p14:creationId xmlns:p14="http://schemas.microsoft.com/office/powerpoint/2010/main" val="2380691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r>
              <a:rPr lang="en-US" dirty="0"/>
              <a:t>Locally funded, financially sound.</a:t>
            </a:r>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71" r:id="rId44"/>
    <p:sldLayoutId id="2147483679" r:id="rId45"/>
    <p:sldLayoutId id="2147483727" r:id="rId46"/>
  </p:sldLayoutIdLst>
  <p:hf hdr="0" ft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9.png"/><Relationship Id="rId5" Type="http://schemas.openxmlformats.org/officeDocument/2006/relationships/image" Target="../media/image68.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9.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8.xml"/><Relationship Id="rId7" Type="http://schemas.openxmlformats.org/officeDocument/2006/relationships/diagramQuickStyle" Target="../diagrams/quickStyle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6.xml"/><Relationship Id="rId11" Type="http://schemas.openxmlformats.org/officeDocument/2006/relationships/image" Target="../media/image63.png"/><Relationship Id="rId5" Type="http://schemas.openxmlformats.org/officeDocument/2006/relationships/diagramData" Target="../diagrams/data6.xml"/><Relationship Id="rId10" Type="http://schemas.openxmlformats.org/officeDocument/2006/relationships/image" Target="../media/image59.png"/><Relationship Id="rId4" Type="http://schemas.openxmlformats.org/officeDocument/2006/relationships/notesSlide" Target="../notesSlides/notesSlide7.xml"/><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38.xml"/><Relationship Id="rId7" Type="http://schemas.openxmlformats.org/officeDocument/2006/relationships/diagramQuickStyle" Target="../diagrams/quickStyle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8.xml"/><Relationship Id="rId11" Type="http://schemas.openxmlformats.org/officeDocument/2006/relationships/image" Target="../media/image65.png"/><Relationship Id="rId5" Type="http://schemas.openxmlformats.org/officeDocument/2006/relationships/diagramData" Target="../diagrams/data8.xml"/><Relationship Id="rId10" Type="http://schemas.openxmlformats.org/officeDocument/2006/relationships/image" Target="../media/image59.png"/><Relationship Id="rId4" Type="http://schemas.openxmlformats.org/officeDocument/2006/relationships/notesSlide" Target="../notesSlides/notesSlide9.xml"/><Relationship Id="rId9" Type="http://schemas.microsoft.com/office/2007/relationships/diagramDrawing" Target="../diagrams/drawin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971"/>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714016"/>
            <a:ext cx="9726386" cy="1792669"/>
          </a:xfrm>
          <a:ln>
            <a:noFill/>
          </a:ln>
        </p:spPr>
        <p:txBody>
          <a:bodyPr>
            <a:noAutofit/>
          </a:bodyPr>
          <a:lstStyle/>
          <a:p>
            <a:pPr algn="ctr"/>
            <a:r>
              <a:rPr lang="en-US" sz="4000" spc="50" dirty="0">
                <a:ln w="0">
                  <a:solidFill>
                    <a:srgbClr val="183D5E"/>
                  </a:solidFill>
                </a:ln>
                <a:solidFill>
                  <a:schemeClr val="accent1">
                    <a:lumMod val="50000"/>
                  </a:schemeClr>
                </a:solidFill>
                <a:cs typeface="Tahoma" panose="020B0604030504040204" pitchFamily="34" charset="0"/>
              </a:rPr>
              <a:t>Insurance and Union Deductions Data Collection</a:t>
            </a:r>
            <a:br>
              <a:rPr lang="en-US" sz="4000" spc="50" dirty="0">
                <a:ln w="0">
                  <a:solidFill>
                    <a:srgbClr val="183D5E"/>
                  </a:solidFill>
                </a:ln>
                <a:solidFill>
                  <a:schemeClr val="accent1">
                    <a:lumMod val="50000"/>
                  </a:schemeClr>
                </a:solidFill>
                <a:cs typeface="Tahoma" panose="020B0604030504040204" pitchFamily="34" charset="0"/>
              </a:rPr>
            </a:br>
            <a:r>
              <a:rPr lang="en-US" sz="2400" b="0" spc="50" dirty="0">
                <a:ln w="0">
                  <a:solidFill>
                    <a:srgbClr val="183D5E"/>
                  </a:solidFill>
                </a:ln>
                <a:solidFill>
                  <a:schemeClr val="accent1">
                    <a:lumMod val="50000"/>
                  </a:schemeClr>
                </a:solidFill>
                <a:cs typeface="Tahoma" panose="020B0604030504040204" pitchFamily="34" charset="0"/>
              </a:rPr>
              <a:t>Add Record Manual Entry</a:t>
            </a:r>
            <a:r>
              <a:rPr lang="en-US" sz="3200" b="0" spc="50" dirty="0">
                <a:ln w="0">
                  <a:solidFill>
                    <a:srgbClr val="183D5E"/>
                  </a:solidFill>
                </a:ln>
                <a:solidFill>
                  <a:schemeClr val="accent1">
                    <a:lumMod val="50000"/>
                  </a:schemeClr>
                </a:solidFill>
                <a:cs typeface="Tahoma" panose="020B0604030504040204" pitchFamily="34" charset="0"/>
              </a:rPr>
              <a:t> </a:t>
            </a:r>
            <a:br>
              <a:rPr lang="en-US" sz="4000" b="0" spc="50" dirty="0">
                <a:ln w="0">
                  <a:solidFill>
                    <a:srgbClr val="FFFFCC"/>
                  </a:solidFill>
                </a:ln>
                <a:solidFill>
                  <a:schemeClr val="accent1">
                    <a:lumMod val="50000"/>
                  </a:schemeClr>
                </a:solidFill>
                <a:cs typeface="Tahoma" panose="020B0604030504040204" pitchFamily="34" charset="0"/>
              </a:rPr>
            </a:br>
            <a:endParaRPr lang="en-US" sz="4000" b="0" spc="50" dirty="0">
              <a:ln w="0">
                <a:solidFill>
                  <a:srgbClr val="FFFFCC"/>
                </a:solidFill>
              </a:ln>
              <a:solidFill>
                <a:schemeClr val="accent1">
                  <a:lumMod val="50000"/>
                </a:schemeClr>
              </a:solidFill>
              <a:cs typeface="Tahoma" panose="020B0604030504040204" pitchFamily="34" charset="0"/>
            </a:endParaRPr>
          </a:p>
        </p:txBody>
      </p:sp>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026"/>
    </mc:Choice>
    <mc:Fallback xmlns="">
      <p:transition spd="slow" advTm="502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10</a:t>
            </a:fld>
            <a:endParaRPr lang="en-US" dirty="0"/>
          </a:p>
        </p:txBody>
      </p:sp>
      <p:sp>
        <p:nvSpPr>
          <p:cNvPr id="7" name="TextBox 6"/>
          <p:cNvSpPr txBox="1"/>
          <p:nvPr/>
        </p:nvSpPr>
        <p:spPr>
          <a:xfrm>
            <a:off x="820924" y="191278"/>
            <a:ext cx="4931363" cy="369332"/>
          </a:xfrm>
          <a:prstGeom prst="rect">
            <a:avLst/>
          </a:prstGeom>
          <a:noFill/>
        </p:spPr>
        <p:txBody>
          <a:bodyPr wrap="square" rtlCol="0">
            <a:spAutoFit/>
          </a:bodyPr>
          <a:lstStyle/>
          <a:p>
            <a:r>
              <a:rPr lang="en-US" b="1" dirty="0">
                <a:solidFill>
                  <a:srgbClr val="183D5E"/>
                </a:solidFill>
              </a:rPr>
              <a:t>Data Collection Step 3. Validate Member Data</a:t>
            </a:r>
          </a:p>
        </p:txBody>
      </p:sp>
      <p:graphicFrame>
        <p:nvGraphicFramePr>
          <p:cNvPr id="3" name="Diagram 2">
            <a:extLst>
              <a:ext uri="{FF2B5EF4-FFF2-40B4-BE49-F238E27FC236}">
                <a16:creationId xmlns:a16="http://schemas.microsoft.com/office/drawing/2014/main" id="{5E67978D-E5A5-85D4-5DD7-1CE5D4BECD3D}"/>
              </a:ext>
            </a:extLst>
          </p:cNvPr>
          <p:cNvGraphicFramePr/>
          <p:nvPr>
            <p:extLst>
              <p:ext uri="{D42A27DB-BD31-4B8C-83A1-F6EECF244321}">
                <p14:modId xmlns:p14="http://schemas.microsoft.com/office/powerpoint/2010/main" val="1620655755"/>
              </p:ext>
            </p:extLst>
          </p:nvPr>
        </p:nvGraphicFramePr>
        <p:xfrm>
          <a:off x="1177017" y="782068"/>
          <a:ext cx="9827611" cy="95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476D06E5-7815-E6D3-9EA0-066BD2F74C01}"/>
              </a:ext>
            </a:extLst>
          </p:cNvPr>
          <p:cNvPicPr>
            <a:picLocks noChangeAspect="1"/>
          </p:cNvPicPr>
          <p:nvPr/>
        </p:nvPicPr>
        <p:blipFill>
          <a:blip r:embed="rId8"/>
          <a:stretch>
            <a:fillRect/>
          </a:stretch>
        </p:blipFill>
        <p:spPr>
          <a:xfrm>
            <a:off x="492287" y="1962159"/>
            <a:ext cx="11197072" cy="3530419"/>
          </a:xfrm>
          <a:prstGeom prst="rect">
            <a:avLst/>
          </a:prstGeom>
          <a:ln>
            <a:solidFill>
              <a:schemeClr val="tx1"/>
            </a:solidFill>
          </a:ln>
        </p:spPr>
      </p:pic>
      <p:sp>
        <p:nvSpPr>
          <p:cNvPr id="8" name="Rectangle: Rounded Corners 7">
            <a:extLst>
              <a:ext uri="{FF2B5EF4-FFF2-40B4-BE49-F238E27FC236}">
                <a16:creationId xmlns:a16="http://schemas.microsoft.com/office/drawing/2014/main" id="{A853920F-0416-32B7-F396-256E9955814A}"/>
              </a:ext>
            </a:extLst>
          </p:cNvPr>
          <p:cNvSpPr/>
          <p:nvPr/>
        </p:nvSpPr>
        <p:spPr>
          <a:xfrm>
            <a:off x="9844217" y="3727368"/>
            <a:ext cx="1890583" cy="325648"/>
          </a:xfrm>
          <a:prstGeom prst="round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033832"/>
      </p:ext>
    </p:extLst>
  </p:cSld>
  <p:clrMapOvr>
    <a:masterClrMapping/>
  </p:clrMapOvr>
  <mc:AlternateContent xmlns:mc="http://schemas.openxmlformats.org/markup-compatibility/2006" xmlns:p14="http://schemas.microsoft.com/office/powerpoint/2010/main">
    <mc:Choice Requires="p14">
      <p:transition spd="slow" p14:dur="2000" advTm="18076"/>
    </mc:Choice>
    <mc:Fallback xmlns="">
      <p:transition spd="slow" advTm="1807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11</a:t>
            </a:fld>
            <a:endParaRPr lang="en-US" dirty="0"/>
          </a:p>
        </p:txBody>
      </p:sp>
      <p:sp>
        <p:nvSpPr>
          <p:cNvPr id="6" name="Rectangle 5"/>
          <p:cNvSpPr/>
          <p:nvPr/>
        </p:nvSpPr>
        <p:spPr>
          <a:xfrm>
            <a:off x="912812" y="198231"/>
            <a:ext cx="4437664" cy="369332"/>
          </a:xfrm>
          <a:prstGeom prst="rect">
            <a:avLst/>
          </a:prstGeom>
        </p:spPr>
        <p:txBody>
          <a:bodyPr wrap="square">
            <a:spAutoFit/>
          </a:bodyPr>
          <a:lstStyle/>
          <a:p>
            <a:r>
              <a:rPr lang="en-US" b="1" dirty="0">
                <a:solidFill>
                  <a:schemeClr val="tx2"/>
                </a:solidFill>
              </a:rPr>
              <a:t>Data Collection Step 4: Review and Submit</a:t>
            </a:r>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707626225"/>
              </p:ext>
            </p:extLst>
          </p:nvPr>
        </p:nvGraphicFramePr>
        <p:xfrm>
          <a:off x="912812" y="666746"/>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AD7D6D81-881B-EE35-ABAB-7681FC810D48}"/>
              </a:ext>
            </a:extLst>
          </p:cNvPr>
          <p:cNvPicPr>
            <a:picLocks noChangeAspect="1"/>
          </p:cNvPicPr>
          <p:nvPr/>
        </p:nvPicPr>
        <p:blipFill>
          <a:blip r:embed="rId8"/>
          <a:stretch>
            <a:fillRect/>
          </a:stretch>
        </p:blipFill>
        <p:spPr>
          <a:xfrm>
            <a:off x="960605" y="1544933"/>
            <a:ext cx="10270789" cy="4356255"/>
          </a:xfrm>
          <a:prstGeom prst="rect">
            <a:avLst/>
          </a:prstGeom>
        </p:spPr>
      </p:pic>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12</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25" name="Title 4"/>
          <p:cNvSpPr>
            <a:spLocks noGrp="1"/>
          </p:cNvSpPr>
          <p:nvPr>
            <p:ph type="title"/>
          </p:nvPr>
        </p:nvSpPr>
        <p:spPr>
          <a:xfrm>
            <a:off x="524741" y="620392"/>
            <a:ext cx="3808268" cy="5504688"/>
          </a:xfrm>
        </p:spPr>
        <p:txBody>
          <a:bodyPr>
            <a:normAutofit/>
          </a:bodyPr>
          <a:lstStyle/>
          <a:p>
            <a:r>
              <a:rPr lang="en-US" sz="6000" dirty="0">
                <a:solidFill>
                  <a:schemeClr val="accent1">
                    <a:lumMod val="50000"/>
                  </a:schemeClr>
                </a:solidFill>
              </a:rPr>
              <a:t>Agenda</a:t>
            </a:r>
          </a:p>
        </p:txBody>
      </p:sp>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468495062"/>
              </p:ext>
            </p:extLst>
          </p:nvPr>
        </p:nvGraphicFramePr>
        <p:xfrm>
          <a:off x="5133418" y="620392"/>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spd="slow" p14:dur="2000" advTm="12543"/>
    </mc:Choice>
    <mc:Fallback xmlns="">
      <p:transition spd="slow" advTm="1254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ormAutofit/>
          </a:bodyPr>
          <a:lstStyle/>
          <a:p>
            <a:pPr algn="r">
              <a:spcAft>
                <a:spcPts val="600"/>
              </a:spcAft>
            </a:pPr>
            <a:fld id="{B0C3E88A-0163-48A4-9F34-7D71CA4062C9}" type="slidenum">
              <a:rPr lang="en-US" sz="1200">
                <a:solidFill>
                  <a:srgbClr val="898989"/>
                </a:solidFill>
                <a:latin typeface="+mn-lt"/>
                <a:ea typeface="+mn-ea"/>
                <a:cs typeface="+mn-cs"/>
              </a:rPr>
              <a:pPr algn="r">
                <a:spcAft>
                  <a:spcPts val="600"/>
                </a:spcAft>
              </a:pPr>
              <a:t>3</a:t>
            </a:fld>
            <a:endParaRPr lang="en-US" sz="1200" dirty="0">
              <a:solidFill>
                <a:srgbClr val="898989"/>
              </a:solidFill>
              <a:latin typeface="+mn-lt"/>
              <a:ea typeface="+mn-ea"/>
              <a:cs typeface="+mn-cs"/>
            </a:endParaRPr>
          </a:p>
        </p:txBody>
      </p:sp>
      <p:graphicFrame>
        <p:nvGraphicFramePr>
          <p:cNvPr id="45" name="TextBox 1">
            <a:extLst>
              <a:ext uri="{FF2B5EF4-FFF2-40B4-BE49-F238E27FC236}">
                <a16:creationId xmlns:a16="http://schemas.microsoft.com/office/drawing/2014/main" id="{F9F4A608-CC67-F88A-EED1-426779F06D4B}"/>
              </a:ext>
            </a:extLst>
          </p:cNvPr>
          <p:cNvGraphicFramePr/>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C92ABED-4CC7-5FBD-68F0-8ACE479D050F}"/>
              </a:ext>
            </a:extLst>
          </p:cNvPr>
          <p:cNvSpPr txBox="1"/>
          <p:nvPr/>
        </p:nvSpPr>
        <p:spPr>
          <a:xfrm>
            <a:off x="11055096" y="175460"/>
            <a:ext cx="5974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3</a:t>
            </a:r>
          </a:p>
        </p:txBody>
      </p:sp>
      <p:sp>
        <p:nvSpPr>
          <p:cNvPr id="25" name="Title 4"/>
          <p:cNvSpPr>
            <a:spLocks noGrp="1"/>
          </p:cNvSpPr>
          <p:nvPr>
            <p:ph type="title"/>
          </p:nvPr>
        </p:nvSpPr>
        <p:spPr>
          <a:xfrm>
            <a:off x="7784870" y="980501"/>
            <a:ext cx="3802276" cy="4899646"/>
          </a:xfrm>
          <a:ln>
            <a:solidFill>
              <a:schemeClr val="tx1"/>
            </a:solidFill>
          </a:ln>
        </p:spPr>
        <p:txBody>
          <a:bodyPr vert="horz" lIns="91440" tIns="45720" rIns="91440" bIns="45720" rtlCol="0">
            <a:normAutofit/>
          </a:bodyPr>
          <a:lstStyle/>
          <a:p>
            <a:r>
              <a:rPr lang="en-US" sz="4800" kern="1200" dirty="0">
                <a:latin typeface="+mj-lt"/>
                <a:ea typeface="+mj-ea"/>
                <a:cs typeface="+mj-cs"/>
              </a:rPr>
              <a:t>Data Collection Overview</a:t>
            </a:r>
          </a:p>
        </p:txBody>
      </p:sp>
      <p:pic>
        <p:nvPicPr>
          <p:cNvPr id="6" name="Audio 5">
            <a:hlinkClick r:id="" action="ppaction://media"/>
            <a:extLst>
              <a:ext uri="{FF2B5EF4-FFF2-40B4-BE49-F238E27FC236}">
                <a16:creationId xmlns:a16="http://schemas.microsoft.com/office/drawing/2014/main" id="{10E4B787-EFF7-4947-8FC8-D1E99B68F36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0123898"/>
      </p:ext>
    </p:extLst>
  </p:cSld>
  <p:clrMapOvr>
    <a:masterClrMapping/>
  </p:clrMapOvr>
  <mc:AlternateContent xmlns:mc="http://schemas.openxmlformats.org/markup-compatibility/2006" xmlns:p14="http://schemas.microsoft.com/office/powerpoint/2010/main">
    <mc:Choice Requires="p14">
      <p:transition spd="slow" p14:dur="2000" advTm="57012"/>
    </mc:Choice>
    <mc:Fallback xmlns="">
      <p:transition spd="slow" advTm="5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fld id="{B0C3E88A-0163-48A4-9F34-7D71CA4062C9}" type="slidenum">
              <a:rPr lang="en-US" smtClean="0"/>
              <a:pPr/>
              <a:t>4</a:t>
            </a:fld>
            <a:endParaRPr lang="en-US" dirty="0"/>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1565735"/>
              </p:ext>
            </p:extLst>
          </p:nvPr>
        </p:nvGraphicFramePr>
        <p:xfrm>
          <a:off x="1294830" y="638722"/>
          <a:ext cx="9228961" cy="706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81891471-D6EF-201B-1AF7-4A0AAC7281AF}"/>
              </a:ext>
            </a:extLst>
          </p:cNvPr>
          <p:cNvPicPr>
            <a:picLocks noChangeAspect="1"/>
          </p:cNvPicPr>
          <p:nvPr/>
        </p:nvPicPr>
        <p:blipFill>
          <a:blip r:embed="rId8"/>
          <a:stretch>
            <a:fillRect/>
          </a:stretch>
        </p:blipFill>
        <p:spPr>
          <a:xfrm>
            <a:off x="1085851" y="1331770"/>
            <a:ext cx="9646920" cy="4534010"/>
          </a:xfrm>
          <a:prstGeom prst="rect">
            <a:avLst/>
          </a:prstGeom>
          <a:ln>
            <a:solidFill>
              <a:schemeClr val="tx1"/>
            </a:solidFill>
          </a:ln>
        </p:spPr>
      </p:pic>
      <p:sp>
        <p:nvSpPr>
          <p:cNvPr id="12" name="Arrow: Up 11">
            <a:extLst>
              <a:ext uri="{FF2B5EF4-FFF2-40B4-BE49-F238E27FC236}">
                <a16:creationId xmlns:a16="http://schemas.microsoft.com/office/drawing/2014/main" id="{CB0CED3D-12DF-D323-6A3E-7C160B098C5A}"/>
              </a:ext>
            </a:extLst>
          </p:cNvPr>
          <p:cNvSpPr/>
          <p:nvPr/>
        </p:nvSpPr>
        <p:spPr>
          <a:xfrm>
            <a:off x="2547130" y="2410579"/>
            <a:ext cx="245400" cy="782053"/>
          </a:xfrm>
          <a:prstGeom prst="up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D3251757-521B-C00F-8A43-8CD7E2B03D20}"/>
              </a:ext>
            </a:extLst>
          </p:cNvPr>
          <p:cNvSpPr/>
          <p:nvPr/>
        </p:nvSpPr>
        <p:spPr>
          <a:xfrm>
            <a:off x="6431049" y="1465053"/>
            <a:ext cx="180474" cy="722243"/>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5855DD-47D5-8CD4-6EA0-D83573637756}"/>
              </a:ext>
            </a:extLst>
          </p:cNvPr>
          <p:cNvSpPr/>
          <p:nvPr/>
        </p:nvSpPr>
        <p:spPr>
          <a:xfrm>
            <a:off x="5554194" y="3803342"/>
            <a:ext cx="967092" cy="22319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088114"/>
      </p:ext>
    </p:extLst>
  </p:cSld>
  <p:clrMapOvr>
    <a:masterClrMapping/>
  </p:clrMapOvr>
  <mc:AlternateContent xmlns:mc="http://schemas.openxmlformats.org/markup-compatibility/2006" xmlns:p14="http://schemas.microsoft.com/office/powerpoint/2010/main">
    <mc:Choice Requires="p14">
      <p:transition spd="slow" p14:dur="2000" advTm="24970"/>
    </mc:Choice>
    <mc:Fallback xmlns="">
      <p:transition spd="slow" advTm="2497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5</a:t>
            </a:fld>
            <a:endParaRPr lang="en-US" dirty="0"/>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1880624786"/>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5573F7A-8295-A918-5202-F09BEAB02DB4}"/>
              </a:ext>
            </a:extLst>
          </p:cNvPr>
          <p:cNvPicPr>
            <a:picLocks noChangeAspect="1"/>
          </p:cNvPicPr>
          <p:nvPr/>
        </p:nvPicPr>
        <p:blipFill>
          <a:blip r:embed="rId8"/>
          <a:stretch>
            <a:fillRect/>
          </a:stretch>
        </p:blipFill>
        <p:spPr>
          <a:xfrm>
            <a:off x="1061936" y="1359316"/>
            <a:ext cx="10068128" cy="4562558"/>
          </a:xfrm>
          <a:prstGeom prst="rect">
            <a:avLst/>
          </a:prstGeom>
        </p:spPr>
      </p:pic>
      <p:sp>
        <p:nvSpPr>
          <p:cNvPr id="7" name="Speech Bubble: Rectangle with Corners Rounded 6">
            <a:extLst>
              <a:ext uri="{FF2B5EF4-FFF2-40B4-BE49-F238E27FC236}">
                <a16:creationId xmlns:a16="http://schemas.microsoft.com/office/drawing/2014/main" id="{908B84B0-1759-B19A-7F63-5F4EF6D11BF5}"/>
              </a:ext>
            </a:extLst>
          </p:cNvPr>
          <p:cNvSpPr/>
          <p:nvPr/>
        </p:nvSpPr>
        <p:spPr>
          <a:xfrm>
            <a:off x="2431914" y="5165923"/>
            <a:ext cx="1605063" cy="952775"/>
          </a:xfrm>
          <a:prstGeom prst="wedgeRoundRectCallout">
            <a:avLst>
              <a:gd name="adj1" fmla="val -14024"/>
              <a:gd name="adj2" fmla="val -113715"/>
              <a:gd name="adj3" fmla="val 16667"/>
            </a:avLst>
          </a:prstGeom>
          <a:solidFill>
            <a:schemeClr val="bg1"/>
          </a:solidFill>
          <a:ln w="571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27B9DAA-8A54-0F78-BC5B-A6B2F7901733}"/>
              </a:ext>
            </a:extLst>
          </p:cNvPr>
          <p:cNvSpPr txBox="1"/>
          <p:nvPr/>
        </p:nvSpPr>
        <p:spPr>
          <a:xfrm>
            <a:off x="2509736" y="5237068"/>
            <a:ext cx="1527242" cy="1107996"/>
          </a:xfrm>
          <a:prstGeom prst="rect">
            <a:avLst/>
          </a:prstGeom>
          <a:noFill/>
        </p:spPr>
        <p:txBody>
          <a:bodyPr wrap="square" rtlCol="0">
            <a:spAutoFit/>
          </a:bodyPr>
          <a:lstStyle/>
          <a:p>
            <a:r>
              <a:rPr lang="en-US" sz="1200" b="1" dirty="0">
                <a:solidFill>
                  <a:schemeClr val="tx2">
                    <a:lumMod val="75000"/>
                  </a:schemeClr>
                </a:solidFill>
              </a:rPr>
              <a:t>Click on row to highlight. View/edit already created Data Collections </a:t>
            </a:r>
          </a:p>
          <a:p>
            <a:endParaRPr lang="en-US" dirty="0"/>
          </a:p>
        </p:txBody>
      </p:sp>
    </p:spTree>
    <p:extLst>
      <p:ext uri="{BB962C8B-B14F-4D97-AF65-F5344CB8AC3E}">
        <p14:creationId xmlns:p14="http://schemas.microsoft.com/office/powerpoint/2010/main" val="724353271"/>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6</a:t>
            </a:fld>
            <a:endParaRPr lang="en-US" dirty="0"/>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2068876006"/>
              </p:ext>
            </p:extLst>
          </p:nvPr>
        </p:nvGraphicFramePr>
        <p:xfrm>
          <a:off x="1767933" y="565137"/>
          <a:ext cx="8938178" cy="89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BA3C0E4F-71D2-1743-32C3-8C19B56C3822}"/>
              </a:ext>
            </a:extLst>
          </p:cNvPr>
          <p:cNvSpPr txBox="1"/>
          <p:nvPr/>
        </p:nvSpPr>
        <p:spPr>
          <a:xfrm>
            <a:off x="934561" y="136562"/>
            <a:ext cx="6097772" cy="369332"/>
          </a:xfrm>
          <a:prstGeom prst="rect">
            <a:avLst/>
          </a:prstGeom>
          <a:noFill/>
        </p:spPr>
        <p:txBody>
          <a:bodyPr wrap="square">
            <a:spAutoFit/>
          </a:bodyPr>
          <a:lstStyle/>
          <a:p>
            <a:r>
              <a:rPr lang="en-US" b="1" dirty="0">
                <a:solidFill>
                  <a:srgbClr val="183D5E"/>
                </a:solidFill>
              </a:rPr>
              <a:t>Data Collection Step 1. Definition</a:t>
            </a:r>
          </a:p>
        </p:txBody>
      </p:sp>
      <p:pic>
        <p:nvPicPr>
          <p:cNvPr id="5" name="Picture 4">
            <a:extLst>
              <a:ext uri="{FF2B5EF4-FFF2-40B4-BE49-F238E27FC236}">
                <a16:creationId xmlns:a16="http://schemas.microsoft.com/office/drawing/2014/main" id="{CEBBF63E-5958-6F39-EF29-B2C6F2CEE103}"/>
              </a:ext>
            </a:extLst>
          </p:cNvPr>
          <p:cNvPicPr>
            <a:picLocks noChangeAspect="1"/>
          </p:cNvPicPr>
          <p:nvPr/>
        </p:nvPicPr>
        <p:blipFill>
          <a:blip r:embed="rId8"/>
          <a:stretch>
            <a:fillRect/>
          </a:stretch>
        </p:blipFill>
        <p:spPr>
          <a:xfrm>
            <a:off x="1556484" y="1459149"/>
            <a:ext cx="9361076" cy="4475103"/>
          </a:xfrm>
          <a:prstGeom prst="rect">
            <a:avLst/>
          </a:prstGeom>
        </p:spPr>
      </p:pic>
    </p:spTree>
    <p:extLst>
      <p:ext uri="{BB962C8B-B14F-4D97-AF65-F5344CB8AC3E}">
        <p14:creationId xmlns:p14="http://schemas.microsoft.com/office/powerpoint/2010/main" val="3466604144"/>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7</a:t>
            </a:fld>
            <a:endParaRPr lang="en-US" dirty="0"/>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619335617"/>
              </p:ext>
            </p:extLst>
          </p:nvPr>
        </p:nvGraphicFramePr>
        <p:xfrm>
          <a:off x="2750864" y="839146"/>
          <a:ext cx="6690267" cy="618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BA3C0E4F-71D2-1743-32C3-8C19B56C3822}"/>
              </a:ext>
            </a:extLst>
          </p:cNvPr>
          <p:cNvSpPr txBox="1"/>
          <p:nvPr/>
        </p:nvSpPr>
        <p:spPr>
          <a:xfrm>
            <a:off x="1078940" y="153657"/>
            <a:ext cx="6097772" cy="369332"/>
          </a:xfrm>
          <a:prstGeom prst="rect">
            <a:avLst/>
          </a:prstGeom>
          <a:noFill/>
        </p:spPr>
        <p:txBody>
          <a:bodyPr wrap="square">
            <a:spAutoFit/>
          </a:bodyPr>
          <a:lstStyle/>
          <a:p>
            <a:r>
              <a:rPr lang="en-US" b="1" dirty="0">
                <a:solidFill>
                  <a:srgbClr val="183D5E"/>
                </a:solidFill>
              </a:rPr>
              <a:t>Data Collection Step 1. Definition</a:t>
            </a:r>
          </a:p>
        </p:txBody>
      </p:sp>
      <p:pic>
        <p:nvPicPr>
          <p:cNvPr id="2" name="Audio 1">
            <a:hlinkClick r:id="" action="ppaction://media"/>
            <a:extLst>
              <a:ext uri="{FF2B5EF4-FFF2-40B4-BE49-F238E27FC236}">
                <a16:creationId xmlns:a16="http://schemas.microsoft.com/office/drawing/2014/main" id="{93AB0400-C831-F0F9-DA23-094C342EC8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C503BD7A-546F-69BF-EA93-817A4232149B}"/>
              </a:ext>
            </a:extLst>
          </p:cNvPr>
          <p:cNvPicPr>
            <a:picLocks noChangeAspect="1"/>
          </p:cNvPicPr>
          <p:nvPr/>
        </p:nvPicPr>
        <p:blipFill>
          <a:blip r:embed="rId11"/>
          <a:stretch>
            <a:fillRect/>
          </a:stretch>
        </p:blipFill>
        <p:spPr>
          <a:xfrm>
            <a:off x="838198" y="1773898"/>
            <a:ext cx="10515600" cy="3376061"/>
          </a:xfrm>
          <a:prstGeom prst="rect">
            <a:avLst/>
          </a:prstGeom>
        </p:spPr>
      </p:pic>
    </p:spTree>
    <p:extLst>
      <p:ext uri="{BB962C8B-B14F-4D97-AF65-F5344CB8AC3E}">
        <p14:creationId xmlns:p14="http://schemas.microsoft.com/office/powerpoint/2010/main" val="71763990"/>
      </p:ext>
    </p:extLst>
  </p:cSld>
  <p:clrMapOvr>
    <a:masterClrMapping/>
  </p:clrMapOvr>
  <mc:AlternateContent xmlns:mc="http://schemas.openxmlformats.org/markup-compatibility/2006" xmlns:p14="http://schemas.microsoft.com/office/powerpoint/2010/main">
    <mc:Choice Requires="p14">
      <p:transition spd="slow" p14:dur="2000" advTm="4066"/>
    </mc:Choice>
    <mc:Fallback xmlns="">
      <p:transition spd="slow" advTm="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8</a:t>
            </a:fld>
            <a:endParaRPr lang="en-US" dirty="0"/>
          </a:p>
        </p:txBody>
      </p:sp>
      <p:sp>
        <p:nvSpPr>
          <p:cNvPr id="14" name="TextBox 13">
            <a:extLst>
              <a:ext uri="{FF2B5EF4-FFF2-40B4-BE49-F238E27FC236}">
                <a16:creationId xmlns:a16="http://schemas.microsoft.com/office/drawing/2014/main" id="{BA3C0E4F-71D2-1743-32C3-8C19B56C3822}"/>
              </a:ext>
            </a:extLst>
          </p:cNvPr>
          <p:cNvSpPr txBox="1"/>
          <p:nvPr/>
        </p:nvSpPr>
        <p:spPr>
          <a:xfrm>
            <a:off x="1078940" y="153657"/>
            <a:ext cx="6097772" cy="369332"/>
          </a:xfrm>
          <a:prstGeom prst="rect">
            <a:avLst/>
          </a:prstGeom>
          <a:noFill/>
        </p:spPr>
        <p:txBody>
          <a:bodyPr wrap="square">
            <a:spAutoFit/>
          </a:bodyPr>
          <a:lstStyle/>
          <a:p>
            <a:r>
              <a:rPr lang="en-US" b="1">
                <a:solidFill>
                  <a:srgbClr val="183D5E"/>
                </a:solidFill>
              </a:rPr>
              <a:t>Data Collection Step 1. Definition</a:t>
            </a:r>
            <a:endParaRPr lang="en-US" b="1" dirty="0">
              <a:solidFill>
                <a:srgbClr val="183D5E"/>
              </a:solidFill>
            </a:endParaRPr>
          </a:p>
        </p:txBody>
      </p:sp>
      <p:graphicFrame>
        <p:nvGraphicFramePr>
          <p:cNvPr id="7" name="Diagram 6">
            <a:extLst>
              <a:ext uri="{FF2B5EF4-FFF2-40B4-BE49-F238E27FC236}">
                <a16:creationId xmlns:a16="http://schemas.microsoft.com/office/drawing/2014/main" id="{3EF41933-FF16-4C1F-5518-80182DA81ED0}"/>
              </a:ext>
            </a:extLst>
          </p:cNvPr>
          <p:cNvGraphicFramePr/>
          <p:nvPr>
            <p:extLst>
              <p:ext uri="{D42A27DB-BD31-4B8C-83A1-F6EECF244321}">
                <p14:modId xmlns:p14="http://schemas.microsoft.com/office/powerpoint/2010/main" val="1046442170"/>
              </p:ext>
            </p:extLst>
          </p:nvPr>
        </p:nvGraphicFramePr>
        <p:xfrm>
          <a:off x="2114376" y="707768"/>
          <a:ext cx="7963246" cy="619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E1DCA85-2797-266D-1184-4E33CBE27707}"/>
              </a:ext>
            </a:extLst>
          </p:cNvPr>
          <p:cNvPicPr>
            <a:picLocks noChangeAspect="1"/>
          </p:cNvPicPr>
          <p:nvPr/>
        </p:nvPicPr>
        <p:blipFill>
          <a:blip r:embed="rId8"/>
          <a:stretch>
            <a:fillRect/>
          </a:stretch>
        </p:blipFill>
        <p:spPr>
          <a:xfrm>
            <a:off x="1215736" y="1513506"/>
            <a:ext cx="9760527" cy="4327012"/>
          </a:xfrm>
          <a:prstGeom prst="rect">
            <a:avLst/>
          </a:prstGeom>
        </p:spPr>
      </p:pic>
    </p:spTree>
    <p:extLst>
      <p:ext uri="{BB962C8B-B14F-4D97-AF65-F5344CB8AC3E}">
        <p14:creationId xmlns:p14="http://schemas.microsoft.com/office/powerpoint/2010/main" val="5482504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9</a:t>
            </a:fld>
            <a:endParaRPr lang="en-US" dirty="0"/>
          </a:p>
        </p:txBody>
      </p:sp>
      <p:sp>
        <p:nvSpPr>
          <p:cNvPr id="7" name="TextBox 6"/>
          <p:cNvSpPr txBox="1"/>
          <p:nvPr/>
        </p:nvSpPr>
        <p:spPr>
          <a:xfrm>
            <a:off x="804861" y="255878"/>
            <a:ext cx="4171014" cy="369332"/>
          </a:xfrm>
          <a:prstGeom prst="rect">
            <a:avLst/>
          </a:prstGeom>
          <a:noFill/>
        </p:spPr>
        <p:txBody>
          <a:bodyPr wrap="none" rtlCol="0">
            <a:spAutoFit/>
          </a:bodyPr>
          <a:lstStyle/>
          <a:p>
            <a:r>
              <a:rPr lang="en-US" b="1" dirty="0">
                <a:solidFill>
                  <a:srgbClr val="183D5E"/>
                </a:solidFill>
              </a:rPr>
              <a:t>Data Collection Step 2: Add Member Data</a:t>
            </a:r>
          </a:p>
        </p:txBody>
      </p:sp>
      <p:graphicFrame>
        <p:nvGraphicFramePr>
          <p:cNvPr id="5" name="Diagram 4">
            <a:extLst>
              <a:ext uri="{FF2B5EF4-FFF2-40B4-BE49-F238E27FC236}">
                <a16:creationId xmlns:a16="http://schemas.microsoft.com/office/drawing/2014/main" id="{8F8DA7B9-FBB5-6EE6-4F22-831927B921E7}"/>
              </a:ext>
            </a:extLst>
          </p:cNvPr>
          <p:cNvGraphicFramePr/>
          <p:nvPr>
            <p:extLst>
              <p:ext uri="{D42A27DB-BD31-4B8C-83A1-F6EECF244321}">
                <p14:modId xmlns:p14="http://schemas.microsoft.com/office/powerpoint/2010/main" val="170202908"/>
              </p:ext>
            </p:extLst>
          </p:nvPr>
        </p:nvGraphicFramePr>
        <p:xfrm>
          <a:off x="1479272" y="1033314"/>
          <a:ext cx="9233455" cy="1006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50C1817B-1F58-3A90-2205-D6018687A9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2D2598D1-2C3D-6328-CD19-CBA5171DEB0E}"/>
              </a:ext>
            </a:extLst>
          </p:cNvPr>
          <p:cNvPicPr>
            <a:picLocks noChangeAspect="1"/>
          </p:cNvPicPr>
          <p:nvPr/>
        </p:nvPicPr>
        <p:blipFill>
          <a:blip r:embed="rId11"/>
          <a:stretch>
            <a:fillRect/>
          </a:stretch>
        </p:blipFill>
        <p:spPr>
          <a:xfrm>
            <a:off x="463843" y="2192990"/>
            <a:ext cx="11270957" cy="3749365"/>
          </a:xfrm>
          <a:prstGeom prst="rect">
            <a:avLst/>
          </a:prstGeom>
        </p:spPr>
      </p:pic>
      <p:sp>
        <p:nvSpPr>
          <p:cNvPr id="9" name="Speech Bubble: Rectangle with Corners Rounded 8">
            <a:extLst>
              <a:ext uri="{FF2B5EF4-FFF2-40B4-BE49-F238E27FC236}">
                <a16:creationId xmlns:a16="http://schemas.microsoft.com/office/drawing/2014/main" id="{F5C5B1FD-DCA2-32D0-0317-930995439F08}"/>
              </a:ext>
            </a:extLst>
          </p:cNvPr>
          <p:cNvSpPr/>
          <p:nvPr/>
        </p:nvSpPr>
        <p:spPr>
          <a:xfrm rot="10800000">
            <a:off x="1380105" y="5409576"/>
            <a:ext cx="2389517" cy="686423"/>
          </a:xfrm>
          <a:prstGeom prst="wedgeRoundRectCallout">
            <a:avLst>
              <a:gd name="adj1" fmla="val 17826"/>
              <a:gd name="adj2" fmla="val 90284"/>
              <a:gd name="adj3" fmla="val 16667"/>
            </a:avLst>
          </a:prstGeom>
          <a:solidFill>
            <a:schemeClr val="bg1"/>
          </a:solid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BFD4A78-703F-6EC9-960E-763135CA979B}"/>
              </a:ext>
            </a:extLst>
          </p:cNvPr>
          <p:cNvSpPr txBox="1"/>
          <p:nvPr/>
        </p:nvSpPr>
        <p:spPr>
          <a:xfrm flipH="1">
            <a:off x="1564644" y="5550903"/>
            <a:ext cx="2204978" cy="523220"/>
          </a:xfrm>
          <a:prstGeom prst="rect">
            <a:avLst/>
          </a:prstGeom>
          <a:noFill/>
        </p:spPr>
        <p:txBody>
          <a:bodyPr wrap="square" rtlCol="0">
            <a:spAutoFit/>
          </a:bodyPr>
          <a:lstStyle/>
          <a:p>
            <a:r>
              <a:rPr lang="en-US" sz="1400" b="1" dirty="0"/>
              <a:t>All new members entered will display here. </a:t>
            </a:r>
          </a:p>
        </p:txBody>
      </p:sp>
    </p:spTree>
    <p:extLst>
      <p:ext uri="{BB962C8B-B14F-4D97-AF65-F5344CB8AC3E}">
        <p14:creationId xmlns:p14="http://schemas.microsoft.com/office/powerpoint/2010/main" val="938591599"/>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2" ma:contentTypeDescription="Create a new document." ma:contentTypeScope="" ma:versionID="623570212a0d0a5f9573156da670d201">
  <xsd:schema xmlns:xsd="http://www.w3.org/2001/XMLSchema" xmlns:xs="http://www.w3.org/2001/XMLSchema" xmlns:p="http://schemas.microsoft.com/office/2006/metadata/properties" xmlns:ns3="453fc07a-1fd4-48db-afca-f064d4049e22" targetNamespace="http://schemas.microsoft.com/office/2006/metadata/properties" ma:root="true" ma:fieldsID="28562d576c1e7010fcf42eaa216a0cf4" ns3:_="">
    <xsd:import namespace="453fc07a-1fd4-48db-afca-f064d4049e2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0F64C2-9190-4CB0-BDD2-6BA197320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B11D1D-7854-4500-8C4D-97B90569B665}">
  <ds:schemaRef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453fc07a-1fd4-48db-afca-f064d4049e22"/>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073CC36-649D-4E07-8392-03A373E801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38936</TotalTime>
  <Words>1136</Words>
  <Application>Microsoft Office PowerPoint</Application>
  <PresentationFormat>Widescreen</PresentationFormat>
  <Paragraphs>84</Paragraphs>
  <Slides>12</Slides>
  <Notes>12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Verdana</vt:lpstr>
      <vt:lpstr>Wingdings</vt:lpstr>
      <vt:lpstr>Office Theme</vt:lpstr>
      <vt:lpstr>Insurance and Union Deductions Data Collection Add Record Manual Entry  </vt:lpstr>
      <vt:lpstr>Agenda</vt:lpstr>
      <vt:lpstr>Data Collection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742</cp:revision>
  <cp:lastPrinted>2020-01-15T20:53:00Z</cp:lastPrinted>
  <dcterms:created xsi:type="dcterms:W3CDTF">2019-12-12T19:52:55Z</dcterms:created>
  <dcterms:modified xsi:type="dcterms:W3CDTF">2023-03-13T03:36:49Z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