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5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6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7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8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9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1"/>
  </p:notesMasterIdLst>
  <p:handoutMasterIdLst>
    <p:handoutMasterId r:id="rId12"/>
  </p:handoutMasterIdLst>
  <p:sldIdLst>
    <p:sldId id="360" r:id="rId2"/>
    <p:sldId id="537" r:id="rId3"/>
    <p:sldId id="526" r:id="rId4"/>
    <p:sldId id="499" r:id="rId5"/>
    <p:sldId id="566" r:id="rId6"/>
    <p:sldId id="539" r:id="rId7"/>
    <p:sldId id="540" r:id="rId8"/>
    <p:sldId id="541" r:id="rId9"/>
    <p:sldId id="565" r:id="rId10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8CC7DA7-D2CC-4B9E-9ED3-095C822B9F0A}">
          <p14:sldIdLst>
            <p14:sldId id="360"/>
            <p14:sldId id="537"/>
            <p14:sldId id="526"/>
            <p14:sldId id="499"/>
            <p14:sldId id="566"/>
            <p14:sldId id="539"/>
            <p14:sldId id="540"/>
            <p14:sldId id="541"/>
            <p14:sldId id="565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13DAF4E-B123-02A1-C59C-E9BACFFE2E69}" name="Kris Gaitan" initials="KG" userId="S::KGaitan@imrf.org::c56da42f-defa-468a-af6d-3b3c9a6602e9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ickolas Kurz" initials="NK" lastIdx="2" clrIdx="0">
    <p:extLst>
      <p:ext uri="{19B8F6BF-5375-455C-9EA6-DF929625EA0E}">
        <p15:presenceInfo xmlns:p15="http://schemas.microsoft.com/office/powerpoint/2012/main" userId="S-1-5-21-219090416-80829744-965413785-10339" providerId="AD"/>
      </p:ext>
    </p:extLst>
  </p:cmAuthor>
  <p:cmAuthor id="2" name="John Krupa" initials="JK" lastIdx="42" clrIdx="1">
    <p:extLst>
      <p:ext uri="{19B8F6BF-5375-455C-9EA6-DF929625EA0E}">
        <p15:presenceInfo xmlns:p15="http://schemas.microsoft.com/office/powerpoint/2012/main" userId="S-1-5-21-219090416-80829744-965413785-563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5D7CA"/>
    <a:srgbClr val="D6A629"/>
    <a:srgbClr val="F3A025"/>
    <a:srgbClr val="183D5E"/>
    <a:srgbClr val="1D5C86"/>
    <a:srgbClr val="FF0000"/>
    <a:srgbClr val="F6B922"/>
    <a:srgbClr val="FFFFCC"/>
    <a:srgbClr val="002570"/>
    <a:srgbClr val="00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25" autoAdjust="0"/>
    <p:restoredTop sz="78643" autoAdjust="0"/>
  </p:normalViewPr>
  <p:slideViewPr>
    <p:cSldViewPr snapToGrid="0">
      <p:cViewPr varScale="1">
        <p:scale>
          <a:sx n="84" d="100"/>
          <a:sy n="84" d="100"/>
        </p:scale>
        <p:origin x="1434" y="9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notesViewPr>
    <p:cSldViewPr snapToGrid="0">
      <p:cViewPr varScale="1">
        <p:scale>
          <a:sx n="78" d="100"/>
          <a:sy n="78" d="100"/>
        </p:scale>
        <p:origin x="3210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commentAuthors" Target="commentAuthors.xml"/><Relationship Id="rId18" Type="http://schemas.microsoft.com/office/2018/10/relationships/authors" Target="author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A35E05F-D9AA-45F7-8407-EE3C386BAAA8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8A390B7-AF9F-49C4-B120-DFCA56668805}">
      <dgm:prSet/>
      <dgm:spPr/>
      <dgm:t>
        <a:bodyPr/>
        <a:lstStyle/>
        <a:p>
          <a:r>
            <a:rPr lang="en-US" b="1" dirty="0"/>
            <a:t>Employer Access Password Reset</a:t>
          </a:r>
          <a:endParaRPr lang="en-US" dirty="0"/>
        </a:p>
      </dgm:t>
    </dgm:pt>
    <dgm:pt modelId="{ACCEE165-8ABB-4C03-AC57-F2420D832026}" type="parTrans" cxnId="{158F074F-BC84-4FF4-B7A7-E2CB64CF880E}">
      <dgm:prSet/>
      <dgm:spPr/>
      <dgm:t>
        <a:bodyPr/>
        <a:lstStyle/>
        <a:p>
          <a:endParaRPr lang="en-US"/>
        </a:p>
      </dgm:t>
    </dgm:pt>
    <dgm:pt modelId="{FE0DA6B3-4C64-41B5-B2C9-28097D6D9A19}" type="sibTrans" cxnId="{158F074F-BC84-4FF4-B7A7-E2CB64CF880E}">
      <dgm:prSet/>
      <dgm:spPr/>
      <dgm:t>
        <a:bodyPr/>
        <a:lstStyle/>
        <a:p>
          <a:endParaRPr lang="en-US"/>
        </a:p>
      </dgm:t>
    </dgm:pt>
    <dgm:pt modelId="{3302FDEF-451A-4F23-9EBB-529CE3D2181D}" type="pres">
      <dgm:prSet presAssocID="{AA35E05F-D9AA-45F7-8407-EE3C386BAAA8}" presName="linear" presStyleCnt="0">
        <dgm:presLayoutVars>
          <dgm:animLvl val="lvl"/>
          <dgm:resizeHandles val="exact"/>
        </dgm:presLayoutVars>
      </dgm:prSet>
      <dgm:spPr/>
    </dgm:pt>
    <dgm:pt modelId="{FEB70A12-A439-4FD2-BC64-0BAB33B69912}" type="pres">
      <dgm:prSet presAssocID="{D8A390B7-AF9F-49C4-B120-DFCA56668805}" presName="parentText" presStyleLbl="node1" presStyleIdx="0" presStyleCnt="1" custLinFactNeighborX="-5890" custLinFactNeighborY="-11244">
        <dgm:presLayoutVars>
          <dgm:chMax val="0"/>
          <dgm:bulletEnabled val="1"/>
        </dgm:presLayoutVars>
      </dgm:prSet>
      <dgm:spPr/>
    </dgm:pt>
  </dgm:ptLst>
  <dgm:cxnLst>
    <dgm:cxn modelId="{B5AF3868-1B29-4FA7-A9B4-CD184EC4EEBE}" type="presOf" srcId="{D8A390B7-AF9F-49C4-B120-DFCA56668805}" destId="{FEB70A12-A439-4FD2-BC64-0BAB33B69912}" srcOrd="0" destOrd="0" presId="urn:microsoft.com/office/officeart/2005/8/layout/vList2"/>
    <dgm:cxn modelId="{158F074F-BC84-4FF4-B7A7-E2CB64CF880E}" srcId="{AA35E05F-D9AA-45F7-8407-EE3C386BAAA8}" destId="{D8A390B7-AF9F-49C4-B120-DFCA56668805}" srcOrd="0" destOrd="0" parTransId="{ACCEE165-8ABB-4C03-AC57-F2420D832026}" sibTransId="{FE0DA6B3-4C64-41B5-B2C9-28097D6D9A19}"/>
    <dgm:cxn modelId="{85554CE4-E9B0-4CF4-A82C-4BB3EC5748A2}" type="presOf" srcId="{AA35E05F-D9AA-45F7-8407-EE3C386BAAA8}" destId="{3302FDEF-451A-4F23-9EBB-529CE3D2181D}" srcOrd="0" destOrd="0" presId="urn:microsoft.com/office/officeart/2005/8/layout/vList2"/>
    <dgm:cxn modelId="{1B95B6FB-C5D2-401A-98B2-7D7590888D0E}" type="presParOf" srcId="{3302FDEF-451A-4F23-9EBB-529CE3D2181D}" destId="{FEB70A12-A439-4FD2-BC64-0BAB33B69912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49109AC-BC53-4BBD-ADD0-700AA62ED446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E02A27C-F155-4B07-B161-08017625DBCE}">
      <dgm:prSet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US" dirty="0"/>
            <a:t>If you can’t sign in because of a forgotten password, click Forgot your password to reset. </a:t>
          </a:r>
        </a:p>
      </dgm:t>
    </dgm:pt>
    <dgm:pt modelId="{680C4523-731B-494D-866E-E0E0356F7A44}" type="parTrans" cxnId="{1E58B05A-6533-46BE-B69D-55983214E3C0}">
      <dgm:prSet/>
      <dgm:spPr/>
      <dgm:t>
        <a:bodyPr/>
        <a:lstStyle/>
        <a:p>
          <a:endParaRPr lang="en-US"/>
        </a:p>
      </dgm:t>
    </dgm:pt>
    <dgm:pt modelId="{3F975885-F956-420F-823E-8A41B029E00F}" type="sibTrans" cxnId="{1E58B05A-6533-46BE-B69D-55983214E3C0}">
      <dgm:prSet/>
      <dgm:spPr/>
      <dgm:t>
        <a:bodyPr/>
        <a:lstStyle/>
        <a:p>
          <a:endParaRPr lang="en-US"/>
        </a:p>
      </dgm:t>
    </dgm:pt>
    <dgm:pt modelId="{42224DF3-35DC-4E8B-AD72-A2B1C7712888}" type="pres">
      <dgm:prSet presAssocID="{D49109AC-BC53-4BBD-ADD0-700AA62ED446}" presName="linear" presStyleCnt="0">
        <dgm:presLayoutVars>
          <dgm:animLvl val="lvl"/>
          <dgm:resizeHandles val="exact"/>
        </dgm:presLayoutVars>
      </dgm:prSet>
      <dgm:spPr/>
    </dgm:pt>
    <dgm:pt modelId="{DFC3C132-B0E3-4E5C-9C44-4238AFFD79D4}" type="pres">
      <dgm:prSet presAssocID="{9E02A27C-F155-4B07-B161-08017625DBCE}" presName="parentText" presStyleLbl="node1" presStyleIdx="0" presStyleCnt="1" custScaleX="99899" custScaleY="134080" custLinFactNeighborY="-16940">
        <dgm:presLayoutVars>
          <dgm:chMax val="0"/>
          <dgm:bulletEnabled val="1"/>
        </dgm:presLayoutVars>
      </dgm:prSet>
      <dgm:spPr/>
    </dgm:pt>
  </dgm:ptLst>
  <dgm:cxnLst>
    <dgm:cxn modelId="{4CCFC016-0001-4AD2-BDB2-809B5533B41A}" type="presOf" srcId="{9E02A27C-F155-4B07-B161-08017625DBCE}" destId="{DFC3C132-B0E3-4E5C-9C44-4238AFFD79D4}" srcOrd="0" destOrd="0" presId="urn:microsoft.com/office/officeart/2005/8/layout/vList2"/>
    <dgm:cxn modelId="{54D77C5C-BDAC-4791-B57A-82947EB36F3B}" type="presOf" srcId="{D49109AC-BC53-4BBD-ADD0-700AA62ED446}" destId="{42224DF3-35DC-4E8B-AD72-A2B1C7712888}" srcOrd="0" destOrd="0" presId="urn:microsoft.com/office/officeart/2005/8/layout/vList2"/>
    <dgm:cxn modelId="{1E58B05A-6533-46BE-B69D-55983214E3C0}" srcId="{D49109AC-BC53-4BBD-ADD0-700AA62ED446}" destId="{9E02A27C-F155-4B07-B161-08017625DBCE}" srcOrd="0" destOrd="0" parTransId="{680C4523-731B-494D-866E-E0E0356F7A44}" sibTransId="{3F975885-F956-420F-823E-8A41B029E00F}"/>
    <dgm:cxn modelId="{6EF42CD1-CA78-4405-AD2E-74753D2ECE34}" type="presParOf" srcId="{42224DF3-35DC-4E8B-AD72-A2B1C7712888}" destId="{DFC3C132-B0E3-4E5C-9C44-4238AFFD79D4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1985BFF-52D9-4A59-9203-31F59EE53A4B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B5682069-2305-4851-8457-9F59FA168A79}">
      <dgm:prSet/>
      <dgm:spPr/>
      <dgm:t>
        <a:bodyPr/>
        <a:lstStyle/>
        <a:p>
          <a:pPr algn="ctr"/>
          <a:r>
            <a:rPr lang="en-US" dirty="0"/>
            <a:t>Enter your User ID and Captcha.  Click Next.</a:t>
          </a:r>
        </a:p>
      </dgm:t>
    </dgm:pt>
    <dgm:pt modelId="{B748B802-21E8-435C-A7AF-0EE8134C96C6}" type="parTrans" cxnId="{D8D5A0DA-1308-48AF-8763-1F354DC32DE2}">
      <dgm:prSet/>
      <dgm:spPr/>
      <dgm:t>
        <a:bodyPr/>
        <a:lstStyle/>
        <a:p>
          <a:endParaRPr lang="en-US"/>
        </a:p>
      </dgm:t>
    </dgm:pt>
    <dgm:pt modelId="{89CA8CBF-F592-455A-89D8-62E018292700}" type="sibTrans" cxnId="{D8D5A0DA-1308-48AF-8763-1F354DC32DE2}">
      <dgm:prSet/>
      <dgm:spPr/>
      <dgm:t>
        <a:bodyPr/>
        <a:lstStyle/>
        <a:p>
          <a:endParaRPr lang="en-US"/>
        </a:p>
      </dgm:t>
    </dgm:pt>
    <dgm:pt modelId="{E0401DB8-4CF5-4365-9F5E-70A562032007}" type="pres">
      <dgm:prSet presAssocID="{41985BFF-52D9-4A59-9203-31F59EE53A4B}" presName="linear" presStyleCnt="0">
        <dgm:presLayoutVars>
          <dgm:animLvl val="lvl"/>
          <dgm:resizeHandles val="exact"/>
        </dgm:presLayoutVars>
      </dgm:prSet>
      <dgm:spPr/>
    </dgm:pt>
    <dgm:pt modelId="{539BEDBF-0373-41BD-AA1A-6023C22CA412}" type="pres">
      <dgm:prSet presAssocID="{B5682069-2305-4851-8457-9F59FA168A79}" presName="parentText" presStyleLbl="node1" presStyleIdx="0" presStyleCnt="1" custLinFactNeighborY="-9961">
        <dgm:presLayoutVars>
          <dgm:chMax val="0"/>
          <dgm:bulletEnabled val="1"/>
        </dgm:presLayoutVars>
      </dgm:prSet>
      <dgm:spPr/>
    </dgm:pt>
  </dgm:ptLst>
  <dgm:cxnLst>
    <dgm:cxn modelId="{9C823B5B-7DE3-4F33-8E1F-4118688978C6}" type="presOf" srcId="{B5682069-2305-4851-8457-9F59FA168A79}" destId="{539BEDBF-0373-41BD-AA1A-6023C22CA412}" srcOrd="0" destOrd="0" presId="urn:microsoft.com/office/officeart/2005/8/layout/vList2"/>
    <dgm:cxn modelId="{83A9E9C6-148E-41F2-8D0F-3773D146619A}" type="presOf" srcId="{41985BFF-52D9-4A59-9203-31F59EE53A4B}" destId="{E0401DB8-4CF5-4365-9F5E-70A562032007}" srcOrd="0" destOrd="0" presId="urn:microsoft.com/office/officeart/2005/8/layout/vList2"/>
    <dgm:cxn modelId="{D8D5A0DA-1308-48AF-8763-1F354DC32DE2}" srcId="{41985BFF-52D9-4A59-9203-31F59EE53A4B}" destId="{B5682069-2305-4851-8457-9F59FA168A79}" srcOrd="0" destOrd="0" parTransId="{B748B802-21E8-435C-A7AF-0EE8134C96C6}" sibTransId="{89CA8CBF-F592-455A-89D8-62E018292700}"/>
    <dgm:cxn modelId="{1B13F7F5-4436-4D09-B248-318582A55F45}" type="presParOf" srcId="{E0401DB8-4CF5-4365-9F5E-70A562032007}" destId="{539BEDBF-0373-41BD-AA1A-6023C22CA412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5F1D2F5-1C6B-4804-A33F-A3AF27A4F002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5CD2969E-86E4-445E-B3BA-FD1A4FBADE16}">
      <dgm:prSet/>
      <dgm:spPr/>
      <dgm:t>
        <a:bodyPr/>
        <a:lstStyle/>
        <a:p>
          <a:pPr algn="ctr"/>
          <a:r>
            <a:rPr lang="en-US" dirty="0"/>
            <a:t>Select a password reset method.</a:t>
          </a:r>
        </a:p>
      </dgm:t>
    </dgm:pt>
    <dgm:pt modelId="{420170C6-BA8D-4621-8EE8-84ADF56DB63E}" type="parTrans" cxnId="{26493A57-D078-4A79-9E9F-FDC55AA01EDF}">
      <dgm:prSet/>
      <dgm:spPr/>
      <dgm:t>
        <a:bodyPr/>
        <a:lstStyle/>
        <a:p>
          <a:endParaRPr lang="en-US"/>
        </a:p>
      </dgm:t>
    </dgm:pt>
    <dgm:pt modelId="{58D6CFF6-34A8-4CEE-BF94-87ACDBCA663F}" type="sibTrans" cxnId="{26493A57-D078-4A79-9E9F-FDC55AA01EDF}">
      <dgm:prSet/>
      <dgm:spPr/>
      <dgm:t>
        <a:bodyPr/>
        <a:lstStyle/>
        <a:p>
          <a:endParaRPr lang="en-US"/>
        </a:p>
      </dgm:t>
    </dgm:pt>
    <dgm:pt modelId="{D55A94C5-6162-44BF-A071-55D980734878}" type="pres">
      <dgm:prSet presAssocID="{75F1D2F5-1C6B-4804-A33F-A3AF27A4F002}" presName="linear" presStyleCnt="0">
        <dgm:presLayoutVars>
          <dgm:animLvl val="lvl"/>
          <dgm:resizeHandles val="exact"/>
        </dgm:presLayoutVars>
      </dgm:prSet>
      <dgm:spPr/>
    </dgm:pt>
    <dgm:pt modelId="{4BBF535E-E781-4486-B043-BFFAE445031C}" type="pres">
      <dgm:prSet presAssocID="{5CD2969E-86E4-445E-B3BA-FD1A4FBADE16}" presName="parentText" presStyleLbl="node1" presStyleIdx="0" presStyleCnt="1" custLinFactNeighborX="27976" custLinFactNeighborY="-4245">
        <dgm:presLayoutVars>
          <dgm:chMax val="0"/>
          <dgm:bulletEnabled val="1"/>
        </dgm:presLayoutVars>
      </dgm:prSet>
      <dgm:spPr/>
    </dgm:pt>
  </dgm:ptLst>
  <dgm:cxnLst>
    <dgm:cxn modelId="{22B3965E-1E3D-48FD-B548-0C257A6A41A6}" type="presOf" srcId="{5CD2969E-86E4-445E-B3BA-FD1A4FBADE16}" destId="{4BBF535E-E781-4486-B043-BFFAE445031C}" srcOrd="0" destOrd="0" presId="urn:microsoft.com/office/officeart/2005/8/layout/vList2"/>
    <dgm:cxn modelId="{A7CEAC68-7F05-4554-866F-DDF93E1CE9C5}" type="presOf" srcId="{75F1D2F5-1C6B-4804-A33F-A3AF27A4F002}" destId="{D55A94C5-6162-44BF-A071-55D980734878}" srcOrd="0" destOrd="0" presId="urn:microsoft.com/office/officeart/2005/8/layout/vList2"/>
    <dgm:cxn modelId="{26493A57-D078-4A79-9E9F-FDC55AA01EDF}" srcId="{75F1D2F5-1C6B-4804-A33F-A3AF27A4F002}" destId="{5CD2969E-86E4-445E-B3BA-FD1A4FBADE16}" srcOrd="0" destOrd="0" parTransId="{420170C6-BA8D-4621-8EE8-84ADF56DB63E}" sibTransId="{58D6CFF6-34A8-4CEE-BF94-87ACDBCA663F}"/>
    <dgm:cxn modelId="{8D6C5E5F-6DAC-401F-88F1-D71E7721602F}" type="presParOf" srcId="{D55A94C5-6162-44BF-A071-55D980734878}" destId="{4BBF535E-E781-4486-B043-BFFAE445031C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897DCFE-C6A5-4F0D-8F45-AB1A7B2D9737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409A019-E9A0-4EC1-9FC7-C287E7CB9BFE}">
      <dgm:prSet custT="1"/>
      <dgm:spPr/>
      <dgm:t>
        <a:bodyPr/>
        <a:lstStyle/>
        <a:p>
          <a:pPr algn="ctr"/>
          <a:r>
            <a:rPr lang="en-US" sz="1800" dirty="0"/>
            <a:t>Recovery method – Email</a:t>
          </a:r>
        </a:p>
        <a:p>
          <a:pPr algn="ctr"/>
          <a:r>
            <a:rPr lang="en-US" sz="1600" dirty="0"/>
            <a:t>Click the link to reset. </a:t>
          </a:r>
        </a:p>
      </dgm:t>
    </dgm:pt>
    <dgm:pt modelId="{E6250469-85C5-4EBD-8615-CA406113F985}" type="parTrans" cxnId="{511CB08B-B323-4D6D-BA0E-1885810749E7}">
      <dgm:prSet/>
      <dgm:spPr/>
      <dgm:t>
        <a:bodyPr/>
        <a:lstStyle/>
        <a:p>
          <a:endParaRPr lang="en-US"/>
        </a:p>
      </dgm:t>
    </dgm:pt>
    <dgm:pt modelId="{08AA1DFD-E3CE-4443-9DCE-7684AE900EC5}" type="sibTrans" cxnId="{511CB08B-B323-4D6D-BA0E-1885810749E7}">
      <dgm:prSet/>
      <dgm:spPr/>
      <dgm:t>
        <a:bodyPr/>
        <a:lstStyle/>
        <a:p>
          <a:endParaRPr lang="en-US"/>
        </a:p>
      </dgm:t>
    </dgm:pt>
    <dgm:pt modelId="{61D7FF4D-EBD6-45FA-904A-FAF6E18408F2}" type="pres">
      <dgm:prSet presAssocID="{F897DCFE-C6A5-4F0D-8F45-AB1A7B2D9737}" presName="linear" presStyleCnt="0">
        <dgm:presLayoutVars>
          <dgm:animLvl val="lvl"/>
          <dgm:resizeHandles val="exact"/>
        </dgm:presLayoutVars>
      </dgm:prSet>
      <dgm:spPr/>
    </dgm:pt>
    <dgm:pt modelId="{F053C8E8-7FC9-4808-B99B-036268A5BC17}" type="pres">
      <dgm:prSet presAssocID="{6409A019-E9A0-4EC1-9FC7-C287E7CB9BFE}" presName="parentText" presStyleLbl="node1" presStyleIdx="0" presStyleCnt="1" custLinFactNeighborX="2801" custLinFactNeighborY="21375">
        <dgm:presLayoutVars>
          <dgm:chMax val="0"/>
          <dgm:bulletEnabled val="1"/>
        </dgm:presLayoutVars>
      </dgm:prSet>
      <dgm:spPr/>
    </dgm:pt>
  </dgm:ptLst>
  <dgm:cxnLst>
    <dgm:cxn modelId="{EE072A44-97F3-4A64-84BA-99D609C13C7F}" type="presOf" srcId="{6409A019-E9A0-4EC1-9FC7-C287E7CB9BFE}" destId="{F053C8E8-7FC9-4808-B99B-036268A5BC17}" srcOrd="0" destOrd="0" presId="urn:microsoft.com/office/officeart/2005/8/layout/vList2"/>
    <dgm:cxn modelId="{511CB08B-B323-4D6D-BA0E-1885810749E7}" srcId="{F897DCFE-C6A5-4F0D-8F45-AB1A7B2D9737}" destId="{6409A019-E9A0-4EC1-9FC7-C287E7CB9BFE}" srcOrd="0" destOrd="0" parTransId="{E6250469-85C5-4EBD-8615-CA406113F985}" sibTransId="{08AA1DFD-E3CE-4443-9DCE-7684AE900EC5}"/>
    <dgm:cxn modelId="{FF5FEAE2-FE47-4D69-B03B-2253ABF2BABB}" type="presOf" srcId="{F897DCFE-C6A5-4F0D-8F45-AB1A7B2D9737}" destId="{61D7FF4D-EBD6-45FA-904A-FAF6E18408F2}" srcOrd="0" destOrd="0" presId="urn:microsoft.com/office/officeart/2005/8/layout/vList2"/>
    <dgm:cxn modelId="{456DD7FF-2060-4BC1-B5FD-DAFFAA488262}" type="presParOf" srcId="{61D7FF4D-EBD6-45FA-904A-FAF6E18408F2}" destId="{F053C8E8-7FC9-4808-B99B-036268A5BC17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F897DCFE-C6A5-4F0D-8F45-AB1A7B2D9737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409A019-E9A0-4EC1-9FC7-C287E7CB9BFE}">
      <dgm:prSet custT="1"/>
      <dgm:spPr/>
      <dgm:t>
        <a:bodyPr/>
        <a:lstStyle/>
        <a:p>
          <a:pPr algn="ctr"/>
          <a:r>
            <a:rPr lang="en-US" sz="1800" dirty="0"/>
            <a:t>Recovery method – Security Questions</a:t>
          </a:r>
        </a:p>
        <a:p>
          <a:pPr algn="ctr"/>
          <a:r>
            <a:rPr lang="en-US" sz="1600" dirty="0"/>
            <a:t>Answer questions and click </a:t>
          </a:r>
          <a:r>
            <a:rPr lang="en-US" sz="1600" b="1" dirty="0"/>
            <a:t>Next</a:t>
          </a:r>
          <a:r>
            <a:rPr lang="en-US" sz="1600" dirty="0"/>
            <a:t>.</a:t>
          </a:r>
        </a:p>
      </dgm:t>
    </dgm:pt>
    <dgm:pt modelId="{E6250469-85C5-4EBD-8615-CA406113F985}" type="parTrans" cxnId="{511CB08B-B323-4D6D-BA0E-1885810749E7}">
      <dgm:prSet/>
      <dgm:spPr/>
      <dgm:t>
        <a:bodyPr/>
        <a:lstStyle/>
        <a:p>
          <a:endParaRPr lang="en-US"/>
        </a:p>
      </dgm:t>
    </dgm:pt>
    <dgm:pt modelId="{08AA1DFD-E3CE-4443-9DCE-7684AE900EC5}" type="sibTrans" cxnId="{511CB08B-B323-4D6D-BA0E-1885810749E7}">
      <dgm:prSet/>
      <dgm:spPr/>
      <dgm:t>
        <a:bodyPr/>
        <a:lstStyle/>
        <a:p>
          <a:endParaRPr lang="en-US"/>
        </a:p>
      </dgm:t>
    </dgm:pt>
    <dgm:pt modelId="{61D7FF4D-EBD6-45FA-904A-FAF6E18408F2}" type="pres">
      <dgm:prSet presAssocID="{F897DCFE-C6A5-4F0D-8F45-AB1A7B2D9737}" presName="linear" presStyleCnt="0">
        <dgm:presLayoutVars>
          <dgm:animLvl val="lvl"/>
          <dgm:resizeHandles val="exact"/>
        </dgm:presLayoutVars>
      </dgm:prSet>
      <dgm:spPr/>
    </dgm:pt>
    <dgm:pt modelId="{F053C8E8-7FC9-4808-B99B-036268A5BC17}" type="pres">
      <dgm:prSet presAssocID="{6409A019-E9A0-4EC1-9FC7-C287E7CB9BFE}" presName="parentText" presStyleLbl="node1" presStyleIdx="0" presStyleCnt="1" custLinFactNeighborX="4513" custLinFactNeighborY="4341">
        <dgm:presLayoutVars>
          <dgm:chMax val="0"/>
          <dgm:bulletEnabled val="1"/>
        </dgm:presLayoutVars>
      </dgm:prSet>
      <dgm:spPr/>
    </dgm:pt>
  </dgm:ptLst>
  <dgm:cxnLst>
    <dgm:cxn modelId="{2F187B1A-CE3B-4572-BE8F-B48AAD8D7D3F}" type="presOf" srcId="{6409A019-E9A0-4EC1-9FC7-C287E7CB9BFE}" destId="{F053C8E8-7FC9-4808-B99B-036268A5BC17}" srcOrd="0" destOrd="0" presId="urn:microsoft.com/office/officeart/2005/8/layout/vList2"/>
    <dgm:cxn modelId="{511CB08B-B323-4D6D-BA0E-1885810749E7}" srcId="{F897DCFE-C6A5-4F0D-8F45-AB1A7B2D9737}" destId="{6409A019-E9A0-4EC1-9FC7-C287E7CB9BFE}" srcOrd="0" destOrd="0" parTransId="{E6250469-85C5-4EBD-8615-CA406113F985}" sibTransId="{08AA1DFD-E3CE-4443-9DCE-7684AE900EC5}"/>
    <dgm:cxn modelId="{1A15D0F1-CFC4-4653-996A-411191D31DFA}" type="presOf" srcId="{F897DCFE-C6A5-4F0D-8F45-AB1A7B2D9737}" destId="{61D7FF4D-EBD6-45FA-904A-FAF6E18408F2}" srcOrd="0" destOrd="0" presId="urn:microsoft.com/office/officeart/2005/8/layout/vList2"/>
    <dgm:cxn modelId="{A97D87F2-929C-4BE8-9DE4-A16CD4CD4837}" type="presParOf" srcId="{61D7FF4D-EBD6-45FA-904A-FAF6E18408F2}" destId="{F053C8E8-7FC9-4808-B99B-036268A5BC17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8D870B97-46DE-4018-9556-DC9A23C3A85D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7F9B5E3-FC70-4CBA-85C7-FBC6306F9D65}">
      <dgm:prSet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US" sz="1600" dirty="0"/>
            <a:t>Set up and confirm the new password and click </a:t>
          </a:r>
          <a:r>
            <a:rPr lang="en-US" sz="1600" b="1" dirty="0"/>
            <a:t>Save</a:t>
          </a:r>
          <a:r>
            <a:rPr lang="en-US" sz="1600" dirty="0"/>
            <a:t>. When successful, click </a:t>
          </a:r>
          <a:r>
            <a:rPr lang="en-US" sz="1600" b="1" dirty="0"/>
            <a:t>Back to sign in. </a:t>
          </a:r>
          <a:endParaRPr lang="en-US" sz="1600" dirty="0"/>
        </a:p>
      </dgm:t>
    </dgm:pt>
    <dgm:pt modelId="{4092FC70-DD86-4702-9771-C8105933CE86}" type="parTrans" cxnId="{0AD9BB02-BB66-4E22-8FBD-CBA9EF4FFB18}">
      <dgm:prSet/>
      <dgm:spPr/>
      <dgm:t>
        <a:bodyPr/>
        <a:lstStyle/>
        <a:p>
          <a:endParaRPr lang="en-US"/>
        </a:p>
      </dgm:t>
    </dgm:pt>
    <dgm:pt modelId="{0D069268-6CA7-4202-A9C3-C60778D918A8}" type="sibTrans" cxnId="{0AD9BB02-BB66-4E22-8FBD-CBA9EF4FFB18}">
      <dgm:prSet/>
      <dgm:spPr/>
      <dgm:t>
        <a:bodyPr/>
        <a:lstStyle/>
        <a:p>
          <a:endParaRPr lang="en-US"/>
        </a:p>
      </dgm:t>
    </dgm:pt>
    <dgm:pt modelId="{79FD31DF-0678-4085-951D-AB5A11C1A9B3}" type="pres">
      <dgm:prSet presAssocID="{8D870B97-46DE-4018-9556-DC9A23C3A85D}" presName="linear" presStyleCnt="0">
        <dgm:presLayoutVars>
          <dgm:animLvl val="lvl"/>
          <dgm:resizeHandles val="exact"/>
        </dgm:presLayoutVars>
      </dgm:prSet>
      <dgm:spPr/>
    </dgm:pt>
    <dgm:pt modelId="{28C33ADB-FF33-40E6-A374-4110620BCF98}" type="pres">
      <dgm:prSet presAssocID="{D7F9B5E3-FC70-4CBA-85C7-FBC6306F9D65}" presName="parentText" presStyleLbl="node1" presStyleIdx="0" presStyleCnt="1" custScaleY="234880" custLinFactNeighborY="-19257">
        <dgm:presLayoutVars>
          <dgm:chMax val="0"/>
          <dgm:bulletEnabled val="1"/>
        </dgm:presLayoutVars>
      </dgm:prSet>
      <dgm:spPr/>
    </dgm:pt>
  </dgm:ptLst>
  <dgm:cxnLst>
    <dgm:cxn modelId="{12881602-8FED-4484-849D-0381BA66FFA3}" type="presOf" srcId="{D7F9B5E3-FC70-4CBA-85C7-FBC6306F9D65}" destId="{28C33ADB-FF33-40E6-A374-4110620BCF98}" srcOrd="0" destOrd="0" presId="urn:microsoft.com/office/officeart/2005/8/layout/vList2"/>
    <dgm:cxn modelId="{0AD9BB02-BB66-4E22-8FBD-CBA9EF4FFB18}" srcId="{8D870B97-46DE-4018-9556-DC9A23C3A85D}" destId="{D7F9B5E3-FC70-4CBA-85C7-FBC6306F9D65}" srcOrd="0" destOrd="0" parTransId="{4092FC70-DD86-4702-9771-C8105933CE86}" sibTransId="{0D069268-6CA7-4202-A9C3-C60778D918A8}"/>
    <dgm:cxn modelId="{24418AB8-D15F-4E4A-9FBF-778E365AB7C2}" type="presOf" srcId="{8D870B97-46DE-4018-9556-DC9A23C3A85D}" destId="{79FD31DF-0678-4085-951D-AB5A11C1A9B3}" srcOrd="0" destOrd="0" presId="urn:microsoft.com/office/officeart/2005/8/layout/vList2"/>
    <dgm:cxn modelId="{49541773-771D-4897-BEC2-026552BDF555}" type="presParOf" srcId="{79FD31DF-0678-4085-951D-AB5A11C1A9B3}" destId="{28C33ADB-FF33-40E6-A374-4110620BCF98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B70A12-A439-4FD2-BC64-0BAB33B69912}">
      <dsp:nvSpPr>
        <dsp:cNvPr id="0" name=""/>
        <dsp:cNvSpPr/>
      </dsp:nvSpPr>
      <dsp:spPr>
        <a:xfrm>
          <a:off x="0" y="0"/>
          <a:ext cx="4074974" cy="52767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/>
            <a:t>Employer Access Password Reset</a:t>
          </a:r>
          <a:endParaRPr lang="en-US" sz="2200" kern="1200" dirty="0"/>
        </a:p>
      </dsp:txBody>
      <dsp:txXfrm>
        <a:off x="25759" y="25759"/>
        <a:ext cx="4023456" cy="47615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C3C132-B0E3-4E5C-9C44-4238AFFD79D4}">
      <dsp:nvSpPr>
        <dsp:cNvPr id="0" name=""/>
        <dsp:cNvSpPr/>
      </dsp:nvSpPr>
      <dsp:spPr>
        <a:xfrm>
          <a:off x="3476" y="0"/>
          <a:ext cx="6876280" cy="450227"/>
        </a:xfrm>
        <a:prstGeom prst="roundRect">
          <a:avLst/>
        </a:prstGeom>
        <a:solidFill>
          <a:schemeClr val="accent1">
            <a:lumMod val="40000"/>
            <a:lumOff val="6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If you can’t sign in because of a forgotten password, click Forgot your password to reset. </a:t>
          </a:r>
        </a:p>
      </dsp:txBody>
      <dsp:txXfrm>
        <a:off x="25454" y="21978"/>
        <a:ext cx="6832324" cy="40627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9BEDBF-0373-41BD-AA1A-6023C22CA412}">
      <dsp:nvSpPr>
        <dsp:cNvPr id="0" name=""/>
        <dsp:cNvSpPr/>
      </dsp:nvSpPr>
      <dsp:spPr>
        <a:xfrm>
          <a:off x="0" y="0"/>
          <a:ext cx="5905500" cy="43173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Enter your User ID and Captcha.  Click Next.</a:t>
          </a:r>
        </a:p>
      </dsp:txBody>
      <dsp:txXfrm>
        <a:off x="21075" y="21075"/>
        <a:ext cx="5863350" cy="38958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BF535E-E781-4486-B043-BFFAE445031C}">
      <dsp:nvSpPr>
        <dsp:cNvPr id="0" name=""/>
        <dsp:cNvSpPr/>
      </dsp:nvSpPr>
      <dsp:spPr>
        <a:xfrm>
          <a:off x="0" y="0"/>
          <a:ext cx="5120640" cy="359774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Select a password reset method.</a:t>
          </a:r>
        </a:p>
      </dsp:txBody>
      <dsp:txXfrm>
        <a:off x="17563" y="17563"/>
        <a:ext cx="5085514" cy="32464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53C8E8-7FC9-4808-B99B-036268A5BC17}">
      <dsp:nvSpPr>
        <dsp:cNvPr id="0" name=""/>
        <dsp:cNvSpPr/>
      </dsp:nvSpPr>
      <dsp:spPr>
        <a:xfrm>
          <a:off x="0" y="406"/>
          <a:ext cx="4202684" cy="73111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Recovery method – Email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Click the link to reset. </a:t>
          </a:r>
        </a:p>
      </dsp:txBody>
      <dsp:txXfrm>
        <a:off x="35690" y="36096"/>
        <a:ext cx="4131304" cy="65973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53C8E8-7FC9-4808-B99B-036268A5BC17}">
      <dsp:nvSpPr>
        <dsp:cNvPr id="0" name=""/>
        <dsp:cNvSpPr/>
      </dsp:nvSpPr>
      <dsp:spPr>
        <a:xfrm>
          <a:off x="0" y="406"/>
          <a:ext cx="6098838" cy="73111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Recovery method – Security Questions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Answer questions and click </a:t>
          </a:r>
          <a:r>
            <a:rPr lang="en-US" sz="1600" b="1" kern="1200" dirty="0"/>
            <a:t>Next</a:t>
          </a:r>
          <a:r>
            <a:rPr lang="en-US" sz="1600" kern="1200" dirty="0"/>
            <a:t>.</a:t>
          </a:r>
        </a:p>
      </dsp:txBody>
      <dsp:txXfrm>
        <a:off x="35690" y="36096"/>
        <a:ext cx="6027458" cy="659732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C33ADB-FF33-40E6-A374-4110620BCF98}">
      <dsp:nvSpPr>
        <dsp:cNvPr id="0" name=""/>
        <dsp:cNvSpPr/>
      </dsp:nvSpPr>
      <dsp:spPr>
        <a:xfrm>
          <a:off x="0" y="0"/>
          <a:ext cx="6930391" cy="507405"/>
        </a:xfrm>
        <a:prstGeom prst="roundRect">
          <a:avLst/>
        </a:prstGeom>
        <a:solidFill>
          <a:schemeClr val="accent1">
            <a:lumMod val="40000"/>
            <a:lumOff val="6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Set up and confirm the new password and click </a:t>
          </a:r>
          <a:r>
            <a:rPr lang="en-US" sz="1600" b="1" kern="1200" dirty="0"/>
            <a:t>Save</a:t>
          </a:r>
          <a:r>
            <a:rPr lang="en-US" sz="1600" kern="1200" dirty="0"/>
            <a:t>. When successful, click </a:t>
          </a:r>
          <a:r>
            <a:rPr lang="en-US" sz="1600" b="1" kern="1200" dirty="0"/>
            <a:t>Back to sign in. </a:t>
          </a:r>
          <a:endParaRPr lang="en-US" sz="1600" kern="1200" dirty="0"/>
        </a:p>
      </dsp:txBody>
      <dsp:txXfrm>
        <a:off x="24769" y="24769"/>
        <a:ext cx="6880853" cy="45786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 dirty="0"/>
              <a:t>Access Management - Adding Team Member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63CE14-F338-4FD1-A38B-B0F93ACBCE05}" type="datetimeFigureOut">
              <a:rPr lang="en-US" smtClean="0"/>
              <a:t>9/23/2024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 dirty="0"/>
              <a:t>Access Management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5E1A2B-3A2E-4D89-A7BC-0F24D4DA7FA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5924390"/>
      </p:ext>
    </p:extLst>
  </p:cSld>
  <p:clrMap bg1="lt1" tx1="dk1" bg2="lt2" tx2="dk2" accent1="accent1" accent2="accent2" accent3="accent3" accent4="accent4" accent5="accent5" accent6="accent6" hlink="hlink" folHlink="folHlink"/>
  <p:hf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r>
              <a:rPr lang="en-US" dirty="0"/>
              <a:t>Access Management - Adding Team Member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2FFD1B0D-6FE7-4EC5-B940-53B7764A9C2D}" type="datetimeFigureOut">
              <a:rPr lang="en-US" smtClean="0"/>
              <a:t>9/23/2024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r>
              <a:rPr lang="en-US" dirty="0"/>
              <a:t>Access Management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98667444-59A6-4CE5-9378-8B67F2C73D0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2110108"/>
      </p:ext>
    </p:extLst>
  </p:cSld>
  <p:clrMap bg1="lt1" tx1="dk1" bg2="lt2" tx2="dk2" accent1="accent1" accent2="accent2" accent3="accent3" accent4="accent4" accent5="accent5" accent6="accent6" hlink="hlink" folHlink="folHlink"/>
  <p:hf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67444-59A6-4CE5-9378-8B67F2C73D03}" type="slidenum">
              <a:rPr lang="en-US" smtClean="0"/>
              <a:t>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EFED5A-E52B-2F6B-3B16-7179F7FDCEDD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 dirty="0"/>
              <a:t>Access Management</a:t>
            </a:r>
          </a:p>
        </p:txBody>
      </p:sp>
      <p:sp>
        <p:nvSpPr>
          <p:cNvPr id="7" name="Header Placeholder 6">
            <a:extLst>
              <a:ext uri="{FF2B5EF4-FFF2-40B4-BE49-F238E27FC236}">
                <a16:creationId xmlns:a16="http://schemas.microsoft.com/office/drawing/2014/main" id="{C949941B-E569-4C83-2934-AA1E2C762551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 dirty="0"/>
              <a:t>Access Management - Adding Team Member</a:t>
            </a:r>
          </a:p>
        </p:txBody>
      </p:sp>
    </p:spTree>
    <p:extLst>
      <p:ext uri="{BB962C8B-B14F-4D97-AF65-F5344CB8AC3E}">
        <p14:creationId xmlns:p14="http://schemas.microsoft.com/office/powerpoint/2010/main" val="2250059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this video, we will touch on: 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Steps to Initiate Password Reset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Recovery Method Options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Set up New Password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67444-59A6-4CE5-9378-8B67F2C73D03}" type="slidenum">
              <a:rPr lang="en-US" smtClean="0"/>
              <a:t>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B7FE7F-A418-5945-99E6-3B9F5223C007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 dirty="0"/>
              <a:t>Access Management</a:t>
            </a:r>
          </a:p>
        </p:txBody>
      </p:sp>
      <p:sp>
        <p:nvSpPr>
          <p:cNvPr id="7" name="Header Placeholder 6">
            <a:extLst>
              <a:ext uri="{FF2B5EF4-FFF2-40B4-BE49-F238E27FC236}">
                <a16:creationId xmlns:a16="http://schemas.microsoft.com/office/drawing/2014/main" id="{5AD658FE-2EC5-2606-6456-ADCB5DF7EB69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 dirty="0"/>
              <a:t>Access Management - Adding Team Member</a:t>
            </a:r>
          </a:p>
        </p:txBody>
      </p:sp>
    </p:spTree>
    <p:extLst>
      <p:ext uri="{BB962C8B-B14F-4D97-AF65-F5344CB8AC3E}">
        <p14:creationId xmlns:p14="http://schemas.microsoft.com/office/powerpoint/2010/main" val="36876052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In the event of a forgotten password, select </a:t>
            </a:r>
            <a:r>
              <a:rPr lang="en-US" sz="1800" b="1" i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Forgot your password 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from the login screen.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 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667444-59A6-4CE5-9378-8B67F2C73D03}" type="slidenum">
              <a:rPr lang="en-US" smtClean="0"/>
              <a:t>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D776A3-8C56-8347-B04E-816CA44B579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 dirty="0"/>
              <a:t>Access Management</a:t>
            </a:r>
          </a:p>
        </p:txBody>
      </p:sp>
      <p:sp>
        <p:nvSpPr>
          <p:cNvPr id="7" name="Header Placeholder 6">
            <a:extLst>
              <a:ext uri="{FF2B5EF4-FFF2-40B4-BE49-F238E27FC236}">
                <a16:creationId xmlns:a16="http://schemas.microsoft.com/office/drawing/2014/main" id="{97AAB48F-6D57-90D7-7E8A-B86C7C3F6B59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 dirty="0"/>
              <a:t>Access Management - Adding Team Member</a:t>
            </a:r>
          </a:p>
        </p:txBody>
      </p:sp>
    </p:spTree>
    <p:extLst>
      <p:ext uri="{BB962C8B-B14F-4D97-AF65-F5344CB8AC3E}">
        <p14:creationId xmlns:p14="http://schemas.microsoft.com/office/powerpoint/2010/main" val="36317759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After selecting </a:t>
            </a:r>
            <a:r>
              <a:rPr lang="en-US" b="1" i="1" dirty="0"/>
              <a:t>Forgot your password </a:t>
            </a:r>
            <a:r>
              <a:rPr lang="en-US" dirty="0"/>
              <a:t>on the login page, you will need to enter your User ID. Confirm you are not a robot by answering the CAPTCHA. Then click </a:t>
            </a:r>
            <a:r>
              <a:rPr lang="en-US" b="1" i="1" dirty="0"/>
              <a:t>Next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67444-59A6-4CE5-9378-8B67F2C73D03}" type="slidenum">
              <a:rPr lang="en-US" smtClean="0"/>
              <a:t>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F7F7E9-A658-E046-724F-5D3AD6A8A7C8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 dirty="0"/>
              <a:t>Access Management</a:t>
            </a:r>
          </a:p>
        </p:txBody>
      </p:sp>
      <p:sp>
        <p:nvSpPr>
          <p:cNvPr id="7" name="Header Placeholder 6">
            <a:extLst>
              <a:ext uri="{FF2B5EF4-FFF2-40B4-BE49-F238E27FC236}">
                <a16:creationId xmlns:a16="http://schemas.microsoft.com/office/drawing/2014/main" id="{8EB1D461-9D33-E86B-B086-72A1C05008F9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 dirty="0"/>
              <a:t>Access Management - Adding Team Member</a:t>
            </a:r>
          </a:p>
        </p:txBody>
      </p:sp>
    </p:spTree>
    <p:extLst>
      <p:ext uri="{BB962C8B-B14F-4D97-AF65-F5344CB8AC3E}">
        <p14:creationId xmlns:p14="http://schemas.microsoft.com/office/powerpoint/2010/main" val="6883153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Select the recovery option you prefer to use to help reset your password. Have a recovery email sent or answer security questions.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67444-59A6-4CE5-9378-8B67F2C73D03}" type="slidenum">
              <a:rPr lang="en-US" smtClean="0"/>
              <a:t>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B7FE7F-A418-5945-99E6-3B9F5223C007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 dirty="0"/>
              <a:t>Access Management</a:t>
            </a:r>
          </a:p>
        </p:txBody>
      </p:sp>
      <p:sp>
        <p:nvSpPr>
          <p:cNvPr id="7" name="Header Placeholder 6">
            <a:extLst>
              <a:ext uri="{FF2B5EF4-FFF2-40B4-BE49-F238E27FC236}">
                <a16:creationId xmlns:a16="http://schemas.microsoft.com/office/drawing/2014/main" id="{5AD658FE-2EC5-2606-6456-ADCB5DF7EB69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 dirty="0"/>
              <a:t>Access Management - Adding Team Member</a:t>
            </a:r>
          </a:p>
        </p:txBody>
      </p:sp>
    </p:spTree>
    <p:extLst>
      <p:ext uri="{BB962C8B-B14F-4D97-AF65-F5344CB8AC3E}">
        <p14:creationId xmlns:p14="http://schemas.microsoft.com/office/powerpoint/2010/main" val="28765105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If you chose email as your recovery method, you will get an email with a link to reset your password.  The link will expire after 24 hours.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 dirty="0"/>
              <a:t>Access Management - Adding Team Member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 dirty="0"/>
              <a:t>Access Management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667444-59A6-4CE5-9378-8B67F2C73D03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21582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If you chose security questions as your recovery method, answer the questions and click </a:t>
            </a:r>
            <a:r>
              <a:rPr lang="en-US" b="1" i="1" dirty="0"/>
              <a:t>Next</a:t>
            </a:r>
            <a:r>
              <a:rPr lang="en-US" dirty="0"/>
              <a:t>. You will then be prompted to setup a new password.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 dirty="0"/>
              <a:t>Access Management - Adding Team Member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 dirty="0"/>
              <a:t>Access Management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667444-59A6-4CE5-9378-8B67F2C73D03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62534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Set up your new password following the guidelines provided. Once you have successfully changed your password click </a:t>
            </a:r>
            <a:r>
              <a:rPr lang="en-US" b="1" i="1" dirty="0"/>
              <a:t>Back to sign in </a:t>
            </a:r>
            <a:r>
              <a:rPr lang="en-US" dirty="0"/>
              <a:t>to return to the login page and sign into your account.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 dirty="0"/>
              <a:t>Access Management - Adding Team Member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 dirty="0"/>
              <a:t>Access Management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667444-59A6-4CE5-9378-8B67F2C73D03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3836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Thank you for viewing. If you still have questions, please reach out to IMRF via </a:t>
            </a:r>
            <a:r>
              <a:rPr lang="en-US" b="1" i="1" dirty="0"/>
              <a:t>Secure Message</a:t>
            </a:r>
            <a:r>
              <a:rPr lang="en-US" dirty="0"/>
              <a:t>.  You may also reach us by phone at </a:t>
            </a:r>
            <a:r>
              <a:rPr lang="en-US" b="1" i="1" dirty="0"/>
              <a:t>800-728-7971</a:t>
            </a:r>
            <a:r>
              <a:rPr lang="en-US" dirty="0"/>
              <a:t>.  Thanks again.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667444-59A6-4CE5-9378-8B67F2C73D0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2388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407588"/>
            <a:ext cx="9144000" cy="2387600"/>
          </a:xfrm>
        </p:spPr>
        <p:txBody>
          <a:bodyPr anchor="ctr">
            <a:normAutofit/>
          </a:bodyPr>
          <a:lstStyle>
            <a:lvl1pPr algn="ctr"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887263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457740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69723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6972301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Employer Access Password Reset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10846965" y="200011"/>
            <a:ext cx="842394" cy="365125"/>
          </a:xfrm>
        </p:spPr>
        <p:txBody>
          <a:bodyPr/>
          <a:lstStyle>
            <a:lvl1pPr algn="ctr">
              <a:defRPr/>
            </a:lvl1pPr>
          </a:lstStyle>
          <a:p>
            <a:fld id="{B0C3E88A-0163-48A4-9F34-7D71CA4062C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9491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69723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6972301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Employer Access Password Reset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10846965" y="200011"/>
            <a:ext cx="842394" cy="365125"/>
          </a:xfrm>
        </p:spPr>
        <p:txBody>
          <a:bodyPr/>
          <a:lstStyle>
            <a:lvl1pPr algn="ctr">
              <a:defRPr/>
            </a:lvl1pPr>
          </a:lstStyle>
          <a:p>
            <a:fld id="{B0C3E88A-0163-48A4-9F34-7D71CA4062C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79617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69723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6972301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Employer Access Password Reset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10846965" y="200011"/>
            <a:ext cx="842394" cy="365125"/>
          </a:xfrm>
        </p:spPr>
        <p:txBody>
          <a:bodyPr/>
          <a:lstStyle>
            <a:lvl1pPr algn="ctr">
              <a:defRPr/>
            </a:lvl1pPr>
          </a:lstStyle>
          <a:p>
            <a:fld id="{B0C3E88A-0163-48A4-9F34-7D71CA4062C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24689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69723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6972301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Employer Access Password Reset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10846965" y="200011"/>
            <a:ext cx="842394" cy="365125"/>
          </a:xfrm>
        </p:spPr>
        <p:txBody>
          <a:bodyPr/>
          <a:lstStyle>
            <a:lvl1pPr algn="ctr">
              <a:defRPr/>
            </a:lvl1pPr>
          </a:lstStyle>
          <a:p>
            <a:fld id="{B0C3E88A-0163-48A4-9F34-7D71CA4062C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21773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69723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6972301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Employer Access Password Reset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10846965" y="200011"/>
            <a:ext cx="842394" cy="365125"/>
          </a:xfrm>
        </p:spPr>
        <p:txBody>
          <a:bodyPr/>
          <a:lstStyle>
            <a:lvl1pPr algn="ctr">
              <a:defRPr/>
            </a:lvl1pPr>
          </a:lstStyle>
          <a:p>
            <a:fld id="{B0C3E88A-0163-48A4-9F34-7D71CA4062C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75828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69723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6972301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Employer Access Password Reset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10846965" y="200011"/>
            <a:ext cx="842394" cy="365125"/>
          </a:xfrm>
        </p:spPr>
        <p:txBody>
          <a:bodyPr/>
          <a:lstStyle>
            <a:lvl1pPr algn="ctr">
              <a:defRPr/>
            </a:lvl1pPr>
          </a:lstStyle>
          <a:p>
            <a:fld id="{B0C3E88A-0163-48A4-9F34-7D71CA4062C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28270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69723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6972301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Employer Access Password Reset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10846965" y="200011"/>
            <a:ext cx="842394" cy="365125"/>
          </a:xfrm>
        </p:spPr>
        <p:txBody>
          <a:bodyPr/>
          <a:lstStyle>
            <a:lvl1pPr algn="ctr">
              <a:defRPr/>
            </a:lvl1pPr>
          </a:lstStyle>
          <a:p>
            <a:fld id="{B0C3E88A-0163-48A4-9F34-7D71CA4062C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6387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69723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6972301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Employer Access Password Reset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10846965" y="200011"/>
            <a:ext cx="842394" cy="365125"/>
          </a:xfrm>
        </p:spPr>
        <p:txBody>
          <a:bodyPr/>
          <a:lstStyle>
            <a:lvl1pPr algn="ctr">
              <a:defRPr/>
            </a:lvl1pPr>
          </a:lstStyle>
          <a:p>
            <a:fld id="{B0C3E88A-0163-48A4-9F34-7D71CA4062C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8107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69723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6972301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Employer Access Password Reset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10846965" y="200011"/>
            <a:ext cx="842394" cy="365125"/>
          </a:xfrm>
        </p:spPr>
        <p:txBody>
          <a:bodyPr/>
          <a:lstStyle>
            <a:lvl1pPr algn="ctr">
              <a:defRPr/>
            </a:lvl1pPr>
          </a:lstStyle>
          <a:p>
            <a:fld id="{B0C3E88A-0163-48A4-9F34-7D71CA4062C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40327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69723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6972301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Employer Access Password Reset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10846965" y="200011"/>
            <a:ext cx="842394" cy="365125"/>
          </a:xfrm>
        </p:spPr>
        <p:txBody>
          <a:bodyPr/>
          <a:lstStyle>
            <a:lvl1pPr algn="ctr">
              <a:defRPr/>
            </a:lvl1pPr>
          </a:lstStyle>
          <a:p>
            <a:fld id="{B0C3E88A-0163-48A4-9F34-7D71CA4062C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41495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Employer Access Password Reset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10846965" y="200011"/>
            <a:ext cx="842394" cy="365125"/>
          </a:xfrm>
        </p:spPr>
        <p:txBody>
          <a:bodyPr/>
          <a:lstStyle>
            <a:lvl1pPr algn="ctr">
              <a:defRPr/>
            </a:lvl1pPr>
          </a:lstStyle>
          <a:p>
            <a:fld id="{B0C3E88A-0163-48A4-9F34-7D71CA4062C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00856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69723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6972301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Employer Access Password Reset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10846965" y="200011"/>
            <a:ext cx="842394" cy="365125"/>
          </a:xfrm>
        </p:spPr>
        <p:txBody>
          <a:bodyPr/>
          <a:lstStyle>
            <a:lvl1pPr algn="ctr">
              <a:defRPr/>
            </a:lvl1pPr>
          </a:lstStyle>
          <a:p>
            <a:fld id="{B0C3E88A-0163-48A4-9F34-7D71CA4062C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90698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6938433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6938433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Employer Access Password Reset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10846965" y="200011"/>
            <a:ext cx="842394" cy="365125"/>
          </a:xfrm>
        </p:spPr>
        <p:txBody>
          <a:bodyPr/>
          <a:lstStyle>
            <a:lvl1pPr algn="ctr">
              <a:defRPr/>
            </a:lvl1pPr>
          </a:lstStyle>
          <a:p>
            <a:fld id="{B0C3E88A-0163-48A4-9F34-7D71CA4062C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02610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6938433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6938433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Employer Access Password Reset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10846965" y="200011"/>
            <a:ext cx="842394" cy="365125"/>
          </a:xfrm>
        </p:spPr>
        <p:txBody>
          <a:bodyPr/>
          <a:lstStyle>
            <a:lvl1pPr algn="ctr">
              <a:defRPr/>
            </a:lvl1pPr>
          </a:lstStyle>
          <a:p>
            <a:fld id="{B0C3E88A-0163-48A4-9F34-7D71CA4062C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708317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6938433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6938433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Employer Access Password Reset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10846965" y="200011"/>
            <a:ext cx="842394" cy="365125"/>
          </a:xfrm>
        </p:spPr>
        <p:txBody>
          <a:bodyPr/>
          <a:lstStyle>
            <a:lvl1pPr algn="ctr">
              <a:defRPr/>
            </a:lvl1pPr>
          </a:lstStyle>
          <a:p>
            <a:fld id="{B0C3E88A-0163-48A4-9F34-7D71CA4062C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93676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6938433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6938433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Employer Access Password Reset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10846965" y="200011"/>
            <a:ext cx="842394" cy="365125"/>
          </a:xfrm>
        </p:spPr>
        <p:txBody>
          <a:bodyPr/>
          <a:lstStyle>
            <a:lvl1pPr algn="ctr">
              <a:defRPr/>
            </a:lvl1pPr>
          </a:lstStyle>
          <a:p>
            <a:fld id="{B0C3E88A-0163-48A4-9F34-7D71CA4062C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146941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6938433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6938433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Employer Access Password Reset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10846965" y="200011"/>
            <a:ext cx="842394" cy="365125"/>
          </a:xfrm>
        </p:spPr>
        <p:txBody>
          <a:bodyPr/>
          <a:lstStyle>
            <a:lvl1pPr algn="ctr">
              <a:defRPr/>
            </a:lvl1pPr>
          </a:lstStyle>
          <a:p>
            <a:fld id="{B0C3E88A-0163-48A4-9F34-7D71CA4062C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2616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6938433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6938433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Employer Access Password Reset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10846965" y="200011"/>
            <a:ext cx="842394" cy="365125"/>
          </a:xfrm>
        </p:spPr>
        <p:txBody>
          <a:bodyPr/>
          <a:lstStyle>
            <a:lvl1pPr algn="ctr">
              <a:defRPr/>
            </a:lvl1pPr>
          </a:lstStyle>
          <a:p>
            <a:fld id="{B0C3E88A-0163-48A4-9F34-7D71CA4062C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000913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6938433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6938433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Employer Access Password Reset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10846965" y="200011"/>
            <a:ext cx="842394" cy="365125"/>
          </a:xfrm>
        </p:spPr>
        <p:txBody>
          <a:bodyPr/>
          <a:lstStyle>
            <a:lvl1pPr algn="ctr">
              <a:defRPr/>
            </a:lvl1pPr>
          </a:lstStyle>
          <a:p>
            <a:fld id="{B0C3E88A-0163-48A4-9F34-7D71CA4062C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452415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6938433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6938433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Employer Access Password Reset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10846965" y="200011"/>
            <a:ext cx="842394" cy="365125"/>
          </a:xfrm>
        </p:spPr>
        <p:txBody>
          <a:bodyPr/>
          <a:lstStyle>
            <a:lvl1pPr algn="ctr">
              <a:defRPr/>
            </a:lvl1pPr>
          </a:lstStyle>
          <a:p>
            <a:fld id="{B0C3E88A-0163-48A4-9F34-7D71CA4062C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360880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6938433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6938433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Employer Access Password Reset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10846965" y="200011"/>
            <a:ext cx="842394" cy="365125"/>
          </a:xfrm>
        </p:spPr>
        <p:txBody>
          <a:bodyPr/>
          <a:lstStyle>
            <a:lvl1pPr algn="ctr">
              <a:defRPr/>
            </a:lvl1pPr>
          </a:lstStyle>
          <a:p>
            <a:fld id="{B0C3E88A-0163-48A4-9F34-7D71CA4062C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35045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3" t="11186" b="18887"/>
          <a:stretch/>
        </p:blipFill>
        <p:spPr>
          <a:xfrm>
            <a:off x="-10758" y="-1587"/>
            <a:ext cx="12201732" cy="334562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611"/>
          <a:stretch/>
        </p:blipFill>
        <p:spPr>
          <a:xfrm>
            <a:off x="10671837" y="-1"/>
            <a:ext cx="1205804" cy="1045030"/>
          </a:xfrm>
          <a:prstGeom prst="rect">
            <a:avLst/>
          </a:prstGeom>
        </p:spPr>
      </p:pic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Employer Access Password Reset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10846965" y="200011"/>
            <a:ext cx="842394" cy="365125"/>
          </a:xfrm>
        </p:spPr>
        <p:txBody>
          <a:bodyPr/>
          <a:lstStyle>
            <a:lvl1pPr algn="ctr">
              <a:defRPr/>
            </a:lvl1pPr>
          </a:lstStyle>
          <a:p>
            <a:fld id="{B0C3E88A-0163-48A4-9F34-7D71CA4062C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254909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Employer Access Password Reset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10846965" y="200011"/>
            <a:ext cx="842394" cy="365125"/>
          </a:xfrm>
        </p:spPr>
        <p:txBody>
          <a:bodyPr/>
          <a:lstStyle>
            <a:lvl1pPr algn="ctr">
              <a:defRPr/>
            </a:lvl1pPr>
          </a:lstStyle>
          <a:p>
            <a:fld id="{B0C3E88A-0163-48A4-9F34-7D71CA4062C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297788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6904839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6904839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Employer Access Password Reset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10846965" y="200011"/>
            <a:ext cx="842394" cy="365125"/>
          </a:xfrm>
        </p:spPr>
        <p:txBody>
          <a:bodyPr/>
          <a:lstStyle>
            <a:lvl1pPr algn="ctr">
              <a:defRPr/>
            </a:lvl1pPr>
          </a:lstStyle>
          <a:p>
            <a:fld id="{B0C3E88A-0163-48A4-9F34-7D71CA4062C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199913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6904839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6904839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Employer Access Password Reset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10846965" y="200011"/>
            <a:ext cx="842394" cy="365125"/>
          </a:xfrm>
        </p:spPr>
        <p:txBody>
          <a:bodyPr/>
          <a:lstStyle>
            <a:lvl1pPr algn="ctr">
              <a:defRPr/>
            </a:lvl1pPr>
          </a:lstStyle>
          <a:p>
            <a:fld id="{B0C3E88A-0163-48A4-9F34-7D71CA4062C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933588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6904839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6904839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Employer Access Password Reset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10846965" y="200011"/>
            <a:ext cx="842394" cy="365125"/>
          </a:xfrm>
        </p:spPr>
        <p:txBody>
          <a:bodyPr/>
          <a:lstStyle>
            <a:lvl1pPr algn="ctr">
              <a:defRPr/>
            </a:lvl1pPr>
          </a:lstStyle>
          <a:p>
            <a:fld id="{B0C3E88A-0163-48A4-9F34-7D71CA4062C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964367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6904839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6904839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Employer Access Password Reset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10846965" y="200011"/>
            <a:ext cx="842394" cy="365125"/>
          </a:xfrm>
        </p:spPr>
        <p:txBody>
          <a:bodyPr/>
          <a:lstStyle>
            <a:lvl1pPr algn="ctr">
              <a:defRPr/>
            </a:lvl1pPr>
          </a:lstStyle>
          <a:p>
            <a:fld id="{B0C3E88A-0163-48A4-9F34-7D71CA4062C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239094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06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4830233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4830233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Employer Access Password Reset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10846965" y="200011"/>
            <a:ext cx="842394" cy="365125"/>
          </a:xfrm>
        </p:spPr>
        <p:txBody>
          <a:bodyPr/>
          <a:lstStyle>
            <a:lvl1pPr algn="ctr">
              <a:defRPr/>
            </a:lvl1pPr>
          </a:lstStyle>
          <a:p>
            <a:fld id="{B0C3E88A-0163-48A4-9F34-7D71CA4062C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673776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6904839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6904839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Employer Access Password Reset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10846965" y="200011"/>
            <a:ext cx="842394" cy="365125"/>
          </a:xfrm>
        </p:spPr>
        <p:txBody>
          <a:bodyPr/>
          <a:lstStyle>
            <a:lvl1pPr algn="ctr">
              <a:defRPr/>
            </a:lvl1pPr>
          </a:lstStyle>
          <a:p>
            <a:fld id="{B0C3E88A-0163-48A4-9F34-7D71CA4062C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344883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670" y="2055813"/>
            <a:ext cx="3699545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Employer Access Password Reset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10846965" y="200011"/>
            <a:ext cx="842394" cy="365125"/>
          </a:xfrm>
        </p:spPr>
        <p:txBody>
          <a:bodyPr/>
          <a:lstStyle>
            <a:lvl1pPr algn="ctr">
              <a:defRPr/>
            </a:lvl1pPr>
          </a:lstStyle>
          <a:p>
            <a:fld id="{B0C3E88A-0163-48A4-9F34-7D71CA4062C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246227" y="2055813"/>
            <a:ext cx="3699545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4"/>
          </p:nvPr>
        </p:nvSpPr>
        <p:spPr>
          <a:xfrm>
            <a:off x="8323276" y="2055813"/>
            <a:ext cx="3699545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9558903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Employer Access Password Reset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10846965" y="200011"/>
            <a:ext cx="842394" cy="365125"/>
          </a:xfrm>
        </p:spPr>
        <p:txBody>
          <a:bodyPr/>
          <a:lstStyle>
            <a:lvl1pPr algn="ctr">
              <a:defRPr/>
            </a:lvl1pPr>
          </a:lstStyle>
          <a:p>
            <a:fld id="{B0C3E88A-0163-48A4-9F34-7D71CA4062C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678847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Employer Access Password Reset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10846965" y="200011"/>
            <a:ext cx="842394" cy="365125"/>
          </a:xfrm>
        </p:spPr>
        <p:txBody>
          <a:bodyPr/>
          <a:lstStyle>
            <a:lvl1pPr algn="ctr">
              <a:defRPr/>
            </a:lvl1pPr>
          </a:lstStyle>
          <a:p>
            <a:fld id="{B0C3E88A-0163-48A4-9F34-7D71CA4062C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84417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64" b="27109"/>
          <a:stretch/>
        </p:blipFill>
        <p:spPr>
          <a:xfrm>
            <a:off x="0" y="-2"/>
            <a:ext cx="12200292" cy="3450771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>
          <a:xfrm>
            <a:off x="0" y="-2"/>
            <a:ext cx="12192000" cy="3526973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611"/>
          <a:stretch/>
        </p:blipFill>
        <p:spPr>
          <a:xfrm>
            <a:off x="10671837" y="-1"/>
            <a:ext cx="1205804" cy="1045030"/>
          </a:xfrm>
          <a:prstGeom prst="rect">
            <a:avLst/>
          </a:prstGeom>
        </p:spPr>
      </p:pic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Employer Access Password Reset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10846965" y="200011"/>
            <a:ext cx="842394" cy="365125"/>
          </a:xfrm>
        </p:spPr>
        <p:txBody>
          <a:bodyPr/>
          <a:lstStyle>
            <a:lvl1pPr algn="ctr">
              <a:defRPr/>
            </a:lvl1pPr>
          </a:lstStyle>
          <a:p>
            <a:fld id="{B0C3E88A-0163-48A4-9F34-7D71CA4062C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918394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Employer Access Password Reset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10846965" y="200011"/>
            <a:ext cx="842394" cy="365125"/>
          </a:xfrm>
        </p:spPr>
        <p:txBody>
          <a:bodyPr/>
          <a:lstStyle>
            <a:lvl1pPr algn="ctr">
              <a:defRPr/>
            </a:lvl1pPr>
          </a:lstStyle>
          <a:p>
            <a:fld id="{B0C3E88A-0163-48A4-9F34-7D71CA4062C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112528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Employer Access Password Reset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10846965" y="200011"/>
            <a:ext cx="842394" cy="365125"/>
          </a:xfrm>
        </p:spPr>
        <p:txBody>
          <a:bodyPr/>
          <a:lstStyle>
            <a:lvl1pPr algn="ctr">
              <a:defRPr/>
            </a:lvl1pPr>
          </a:lstStyle>
          <a:p>
            <a:fld id="{B0C3E88A-0163-48A4-9F34-7D71CA4062C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405935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81914"/>
            <a:ext cx="9463481" cy="1087495"/>
          </a:xfr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Employer Access Password Reset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10846965" y="200011"/>
            <a:ext cx="842394" cy="365125"/>
          </a:xfrm>
        </p:spPr>
        <p:txBody>
          <a:bodyPr/>
          <a:lstStyle>
            <a:lvl1pPr algn="ctr">
              <a:defRPr/>
            </a:lvl1pPr>
          </a:lstStyle>
          <a:p>
            <a:fld id="{B0C3E88A-0163-48A4-9F34-7D71CA4062C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884977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81914"/>
            <a:ext cx="9463481" cy="108749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Employer Access Password Reset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10846965" y="200011"/>
            <a:ext cx="842394" cy="365125"/>
          </a:xfrm>
        </p:spPr>
        <p:txBody>
          <a:bodyPr/>
          <a:lstStyle>
            <a:lvl1pPr algn="ctr">
              <a:defRPr/>
            </a:lvl1pPr>
          </a:lstStyle>
          <a:p>
            <a:fld id="{B0C3E88A-0163-48A4-9F34-7D71CA4062C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651673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800">
                <a:solidFill>
                  <a:srgbClr val="D29F13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Employer Access Password Reset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66EBF-D70D-F74F-AD38-9FF77C106F6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093432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04800" y="159308"/>
            <a:ext cx="10363200" cy="304800"/>
          </a:xfrm>
        </p:spPr>
        <p:txBody>
          <a:bodyPr>
            <a:noAutofit/>
          </a:bodyPr>
          <a:lstStyle>
            <a:lvl1pPr>
              <a:defRPr b="0" i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Introductions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1275" y="1446738"/>
            <a:ext cx="11464324" cy="4953000"/>
          </a:xfrm>
        </p:spPr>
        <p:txBody>
          <a:bodyPr/>
          <a:lstStyle>
            <a:lvl1pPr>
              <a:defRPr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24520" y="570969"/>
            <a:ext cx="826529" cy="304800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43772060-687E-41FA-8469-646A9B0E402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304800" y="529782"/>
            <a:ext cx="10363200" cy="560034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 sz="2200" b="1" cap="all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6693565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04800" y="159308"/>
            <a:ext cx="10363200" cy="304800"/>
          </a:xfrm>
        </p:spPr>
        <p:txBody>
          <a:bodyPr>
            <a:noAutofit/>
          </a:bodyPr>
          <a:lstStyle>
            <a:lvl1pPr>
              <a:defRPr b="0" i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Introductions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1275" y="1446738"/>
            <a:ext cx="11464324" cy="4953000"/>
          </a:xfrm>
        </p:spPr>
        <p:txBody>
          <a:bodyPr/>
          <a:lstStyle>
            <a:lvl1pPr>
              <a:defRPr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24520" y="570969"/>
            <a:ext cx="826529" cy="304800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43772060-687E-41FA-8469-646A9B0E402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304800" y="529782"/>
            <a:ext cx="10363200" cy="560034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 sz="2200" b="1" cap="all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3127292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2336800" y="2819400"/>
            <a:ext cx="4978400" cy="3429000"/>
          </a:xfrm>
          <a:prstGeom prst="rect">
            <a:avLst/>
          </a:prstGeom>
          <a:solidFill>
            <a:srgbClr val="F6EC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5" name="Rectangle 4"/>
          <p:cNvSpPr/>
          <p:nvPr userDrawn="1"/>
        </p:nvSpPr>
        <p:spPr>
          <a:xfrm>
            <a:off x="7315200" y="2819400"/>
            <a:ext cx="4876800" cy="3429000"/>
          </a:xfrm>
          <a:prstGeom prst="rect">
            <a:avLst/>
          </a:prstGeom>
          <a:solidFill>
            <a:srgbClr val="E4C7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46400" y="609600"/>
            <a:ext cx="9042400" cy="1066800"/>
          </a:xfrm>
        </p:spPr>
        <p:txBody>
          <a:bodyPr>
            <a:normAutofit/>
          </a:bodyPr>
          <a:lstStyle>
            <a:lvl1pPr algn="l">
              <a:defRPr sz="2800" b="1" i="0"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6340476"/>
            <a:ext cx="4064000" cy="365125"/>
          </a:xfrm>
        </p:spPr>
        <p:txBody>
          <a:bodyPr/>
          <a:lstStyle>
            <a:lvl1pPr>
              <a:defRPr b="1" i="1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213600" y="6356351"/>
            <a:ext cx="2844800" cy="365125"/>
          </a:xfrm>
        </p:spPr>
        <p:txBody>
          <a:bodyPr/>
          <a:lstStyle>
            <a:lvl1pPr>
              <a:defRPr sz="1600" b="1" i="1">
                <a:solidFill>
                  <a:schemeClr val="bg1"/>
                </a:solidFill>
              </a:defRPr>
            </a:lvl1pPr>
          </a:lstStyle>
          <a:p>
            <a:fld id="{891AD2F2-AD7A-4868-AE1B-B0038D16F3B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25305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33" r="32819" b="4389"/>
          <a:stretch/>
        </p:blipFill>
        <p:spPr>
          <a:xfrm>
            <a:off x="0" y="0"/>
            <a:ext cx="4615543" cy="560614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611"/>
          <a:stretch/>
        </p:blipFill>
        <p:spPr>
          <a:xfrm>
            <a:off x="10671837" y="-1"/>
            <a:ext cx="1205804" cy="1045030"/>
          </a:xfrm>
          <a:prstGeom prst="rect">
            <a:avLst/>
          </a:prstGeom>
        </p:spPr>
      </p:pic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Employer Access Password Reset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10846965" y="200011"/>
            <a:ext cx="842394" cy="365125"/>
          </a:xfrm>
        </p:spPr>
        <p:txBody>
          <a:bodyPr/>
          <a:lstStyle>
            <a:lvl1pPr algn="ctr">
              <a:defRPr/>
            </a:lvl1pPr>
          </a:lstStyle>
          <a:p>
            <a:fld id="{B0C3E88A-0163-48A4-9F34-7D71CA4062C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 rot="10800000">
            <a:off x="0" y="3657600"/>
            <a:ext cx="4870764" cy="2046513"/>
          </a:xfrm>
          <a:prstGeom prst="rect">
            <a:avLst/>
          </a:prstGeom>
          <a:gradFill flip="none" rotWithShape="1">
            <a:gsLst>
              <a:gs pos="0">
                <a:srgbClr val="FFFFFF">
                  <a:alpha val="0"/>
                </a:srgbClr>
              </a:gs>
              <a:gs pos="50000">
                <a:srgbClr val="FFFFFF">
                  <a:alpha val="56000"/>
                </a:srgb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77383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45" t="-55" r="26365" b="-25"/>
          <a:stretch/>
        </p:blipFill>
        <p:spPr>
          <a:xfrm>
            <a:off x="0" y="0"/>
            <a:ext cx="4807390" cy="592990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611"/>
          <a:stretch/>
        </p:blipFill>
        <p:spPr>
          <a:xfrm>
            <a:off x="10671837" y="-1"/>
            <a:ext cx="1205804" cy="1045030"/>
          </a:xfrm>
          <a:prstGeom prst="rect">
            <a:avLst/>
          </a:prstGeom>
        </p:spPr>
      </p:pic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Employer Access Password Reset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10846965" y="200011"/>
            <a:ext cx="842394" cy="365125"/>
          </a:xfrm>
        </p:spPr>
        <p:txBody>
          <a:bodyPr/>
          <a:lstStyle>
            <a:lvl1pPr algn="ctr">
              <a:defRPr/>
            </a:lvl1pPr>
          </a:lstStyle>
          <a:p>
            <a:fld id="{B0C3E88A-0163-48A4-9F34-7D71CA4062C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 rot="10800000">
            <a:off x="0" y="3995056"/>
            <a:ext cx="4870764" cy="2043706"/>
          </a:xfrm>
          <a:prstGeom prst="rect">
            <a:avLst/>
          </a:prstGeom>
          <a:gradFill flip="none" rotWithShape="1">
            <a:gsLst>
              <a:gs pos="0">
                <a:srgbClr val="FFFFFF">
                  <a:alpha val="0"/>
                </a:srgbClr>
              </a:gs>
              <a:gs pos="50000">
                <a:srgbClr val="FFFFFF">
                  <a:alpha val="56000"/>
                </a:srgb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26627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00" b="34966"/>
          <a:stretch/>
        </p:blipFill>
        <p:spPr>
          <a:xfrm>
            <a:off x="0" y="-1124"/>
            <a:ext cx="12192000" cy="288331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611"/>
          <a:stretch/>
        </p:blipFill>
        <p:spPr>
          <a:xfrm>
            <a:off x="10671837" y="-1"/>
            <a:ext cx="1205804" cy="1045030"/>
          </a:xfrm>
          <a:prstGeom prst="rect">
            <a:avLst/>
          </a:prstGeom>
        </p:spPr>
      </p:pic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Employer Access Password Reset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10846965" y="200011"/>
            <a:ext cx="842394" cy="365125"/>
          </a:xfrm>
        </p:spPr>
        <p:txBody>
          <a:bodyPr/>
          <a:lstStyle>
            <a:lvl1pPr algn="ctr">
              <a:defRPr/>
            </a:lvl1pPr>
          </a:lstStyle>
          <a:p>
            <a:fld id="{B0C3E88A-0163-48A4-9F34-7D71CA4062C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06674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Employer Access Password Reset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10846965" y="200011"/>
            <a:ext cx="842394" cy="365125"/>
          </a:xfrm>
        </p:spPr>
        <p:txBody>
          <a:bodyPr/>
          <a:lstStyle>
            <a:lvl1pPr algn="ctr">
              <a:defRPr/>
            </a:lvl1pPr>
          </a:lstStyle>
          <a:p>
            <a:fld id="{B0C3E88A-0163-48A4-9F34-7D71CA4062C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30630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69723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6972301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Employer Access Password Reset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10846965" y="200011"/>
            <a:ext cx="842394" cy="365125"/>
          </a:xfrm>
        </p:spPr>
        <p:txBody>
          <a:bodyPr/>
          <a:lstStyle>
            <a:lvl1pPr algn="ctr">
              <a:defRPr/>
            </a:lvl1pPr>
          </a:lstStyle>
          <a:p>
            <a:fld id="{B0C3E88A-0163-48A4-9F34-7D71CA4062C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20935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946348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555060" y="208400"/>
            <a:ext cx="13590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i="1">
                <a:solidFill>
                  <a:srgbClr val="003B5C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Employer Access Password Reset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49792" y="200011"/>
            <a:ext cx="10367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B0C3E88A-0163-48A4-9F34-7D71CA4062C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7324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80" r:id="rId3"/>
    <p:sldLayoutId id="2147483722" r:id="rId4"/>
    <p:sldLayoutId id="2147483720" r:id="rId5"/>
    <p:sldLayoutId id="2147483721" r:id="rId6"/>
    <p:sldLayoutId id="2147483688" r:id="rId7"/>
    <p:sldLayoutId id="2147483678" r:id="rId8"/>
    <p:sldLayoutId id="2147483661" r:id="rId9"/>
    <p:sldLayoutId id="2147483686" r:id="rId10"/>
    <p:sldLayoutId id="2147483676" r:id="rId11"/>
    <p:sldLayoutId id="2147483681" r:id="rId12"/>
    <p:sldLayoutId id="2147483672" r:id="rId13"/>
    <p:sldLayoutId id="2147483673" r:id="rId14"/>
    <p:sldLayoutId id="2147483687" r:id="rId15"/>
    <p:sldLayoutId id="2147483683" r:id="rId16"/>
    <p:sldLayoutId id="2147483666" r:id="rId17"/>
    <p:sldLayoutId id="2147483682" r:id="rId18"/>
    <p:sldLayoutId id="2147483665" r:id="rId19"/>
    <p:sldLayoutId id="2147483684" r:id="rId20"/>
    <p:sldLayoutId id="2147483662" r:id="rId21"/>
    <p:sldLayoutId id="2147483663" r:id="rId22"/>
    <p:sldLayoutId id="2147483729" r:id="rId23"/>
    <p:sldLayoutId id="2147483731" r:id="rId24"/>
    <p:sldLayoutId id="2147483730" r:id="rId25"/>
    <p:sldLayoutId id="2147483668" r:id="rId26"/>
    <p:sldLayoutId id="2147483664" r:id="rId27"/>
    <p:sldLayoutId id="2147483685" r:id="rId28"/>
    <p:sldLayoutId id="2147483667" r:id="rId29"/>
    <p:sldLayoutId id="2147483660" r:id="rId30"/>
    <p:sldLayoutId id="2147483651" r:id="rId31"/>
    <p:sldLayoutId id="2147483677" r:id="rId32"/>
    <p:sldLayoutId id="2147483675" r:id="rId33"/>
    <p:sldLayoutId id="2147483674" r:id="rId34"/>
    <p:sldLayoutId id="2147483659" r:id="rId35"/>
    <p:sldLayoutId id="2147483658" r:id="rId36"/>
    <p:sldLayoutId id="2147483652" r:id="rId37"/>
    <p:sldLayoutId id="2147483653" r:id="rId38"/>
    <p:sldLayoutId id="2147483654" r:id="rId39"/>
    <p:sldLayoutId id="2147483655" r:id="rId40"/>
    <p:sldLayoutId id="2147483728" r:id="rId41"/>
    <p:sldLayoutId id="2147483656" r:id="rId42"/>
    <p:sldLayoutId id="2147483657" r:id="rId43"/>
    <p:sldLayoutId id="2147483669" r:id="rId44"/>
    <p:sldLayoutId id="2147483671" r:id="rId45"/>
    <p:sldLayoutId id="2147483679" r:id="rId46"/>
    <p:sldLayoutId id="2147483727" r:id="rId47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2800" b="1" kern="1200" dirty="0" smtClean="0">
          <a:solidFill>
            <a:srgbClr val="003B5C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Tx/>
        <a:buNone/>
        <a:defRPr sz="2800" b="1" kern="1200">
          <a:solidFill>
            <a:srgbClr val="003B5C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26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2400" kern="1200">
          <a:solidFill>
            <a:srgbClr val="43695B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48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8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49.jp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8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50.jp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2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8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52.png"/><Relationship Id="rId7" Type="http://schemas.openxmlformats.org/officeDocument/2006/relationships/diagramColors" Target="../diagrams/colors5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7.xml"/><Relationship Id="rId3" Type="http://schemas.openxmlformats.org/officeDocument/2006/relationships/image" Target="../media/image54.png"/><Relationship Id="rId7" Type="http://schemas.openxmlformats.org/officeDocument/2006/relationships/diagramQuickStyle" Target="../diagrams/quickStyle7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8.xml"/><Relationship Id="rId6" Type="http://schemas.openxmlformats.org/officeDocument/2006/relationships/diagramLayout" Target="../diagrams/layout7.xml"/><Relationship Id="rId5" Type="http://schemas.openxmlformats.org/officeDocument/2006/relationships/diagramData" Target="../diagrams/data7.xml"/><Relationship Id="rId4" Type="http://schemas.openxmlformats.org/officeDocument/2006/relationships/image" Target="../media/image55.png"/><Relationship Id="rId9" Type="http://schemas.microsoft.com/office/2007/relationships/diagramDrawing" Target="../diagrams/drawing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885"/>
            <a:ext cx="12192000" cy="6868885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317171" y="2448560"/>
            <a:ext cx="9726386" cy="2058126"/>
          </a:xfrm>
          <a:ln>
            <a:noFill/>
          </a:ln>
        </p:spPr>
        <p:txBody>
          <a:bodyPr>
            <a:noAutofit/>
          </a:bodyPr>
          <a:lstStyle/>
          <a:p>
            <a:pPr algn="ctr"/>
            <a:r>
              <a:rPr lang="en-US" sz="4000" b="0" spc="50" dirty="0">
                <a:ln w="0">
                  <a:solidFill>
                    <a:srgbClr val="183D5E"/>
                  </a:solidFill>
                </a:ln>
                <a:solidFill>
                  <a:schemeClr val="accent1">
                    <a:lumMod val="50000"/>
                  </a:schemeClr>
                </a:solidFill>
                <a:latin typeface="+mn-lt"/>
                <a:cs typeface="Tahoma" panose="020B0604030504040204" pitchFamily="34" charset="0"/>
              </a:rPr>
              <a:t>Employer Access:  Password Reset</a:t>
            </a:r>
            <a:br>
              <a:rPr lang="en-US" sz="4000" b="0" spc="50" dirty="0">
                <a:ln w="0">
                  <a:solidFill>
                    <a:srgbClr val="FFFFCC"/>
                  </a:solidFill>
                </a:ln>
                <a:solidFill>
                  <a:schemeClr val="accent1">
                    <a:lumMod val="50000"/>
                  </a:schemeClr>
                </a:solidFill>
                <a:latin typeface="+mn-lt"/>
                <a:cs typeface="Tahoma" panose="020B0604030504040204" pitchFamily="34" charset="0"/>
              </a:rPr>
            </a:br>
            <a:endParaRPr lang="en-US" sz="4000" b="0" spc="50" dirty="0">
              <a:ln w="0">
                <a:solidFill>
                  <a:srgbClr val="FFFFCC"/>
                </a:solidFill>
              </a:ln>
              <a:solidFill>
                <a:schemeClr val="accent1">
                  <a:lumMod val="50000"/>
                </a:schemeClr>
              </a:solidFill>
              <a:latin typeface="+mn-lt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3044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72"/>
    </mc:Choice>
    <mc:Fallback xmlns="">
      <p:transition spd="slow" advTm="5372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641" y="565136"/>
            <a:ext cx="8781289" cy="532322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3E88A-0163-48A4-9F34-7D71CA4062C9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25" name="Title 4"/>
          <p:cNvSpPr>
            <a:spLocks noGrp="1"/>
          </p:cNvSpPr>
          <p:nvPr>
            <p:ph type="title"/>
          </p:nvPr>
        </p:nvSpPr>
        <p:spPr>
          <a:xfrm>
            <a:off x="385640" y="2766218"/>
            <a:ext cx="4237463" cy="1325563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+mn-lt"/>
              </a:rPr>
              <a:t>Agenda</a:t>
            </a:r>
          </a:p>
        </p:txBody>
      </p:sp>
      <p:sp>
        <p:nvSpPr>
          <p:cNvPr id="10" name="Content Placeholder 5"/>
          <p:cNvSpPr>
            <a:spLocks noGrp="1"/>
          </p:cNvSpPr>
          <p:nvPr>
            <p:ph idx="1"/>
          </p:nvPr>
        </p:nvSpPr>
        <p:spPr>
          <a:xfrm>
            <a:off x="5160233" y="1973383"/>
            <a:ext cx="6646127" cy="3531692"/>
          </a:xfrm>
        </p:spPr>
        <p:txBody>
          <a:bodyPr>
            <a:normAutofit/>
          </a:bodyPr>
          <a:lstStyle/>
          <a:p>
            <a:pPr marL="457200" indent="-457200" algn="l">
              <a:lnSpc>
                <a:spcPct val="100000"/>
              </a:lnSpc>
              <a:buFont typeface="Wingdings" panose="05000000000000000000" pitchFamily="2" charset="2"/>
              <a:buChar char="Ø"/>
            </a:pPr>
            <a:endParaRPr lang="en-US" dirty="0"/>
          </a:p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Steps to Initiate Password Reset</a:t>
            </a:r>
          </a:p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Recovery Method Options</a:t>
            </a:r>
          </a:p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Set up New Password</a:t>
            </a:r>
          </a:p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2400" dirty="0"/>
          </a:p>
          <a:p>
            <a:pPr algn="l">
              <a:lnSpc>
                <a:spcPct val="100000"/>
              </a:lnSpc>
            </a:pPr>
            <a:endParaRPr lang="en-US" dirty="0"/>
          </a:p>
          <a:p>
            <a:pPr marL="457200" indent="-457200" algn="l">
              <a:lnSpc>
                <a:spcPct val="100000"/>
              </a:lnSpc>
              <a:buFont typeface="Wingdings" panose="05000000000000000000" pitchFamily="2" charset="2"/>
              <a:buChar char="Ø"/>
            </a:pPr>
            <a:endParaRPr lang="en-US" dirty="0"/>
          </a:p>
          <a:p>
            <a:pPr marL="457200" indent="-457200" algn="l">
              <a:lnSpc>
                <a:spcPct val="100000"/>
              </a:lnSpc>
              <a:buFont typeface="Wingdings" panose="05000000000000000000" pitchFamily="2" charset="2"/>
              <a:buChar char="Ø"/>
            </a:pPr>
            <a:endParaRPr lang="en-US" dirty="0"/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190881F9-8EA9-9507-C11B-E1D93BFB93D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48253385"/>
              </p:ext>
            </p:extLst>
          </p:nvPr>
        </p:nvGraphicFramePr>
        <p:xfrm>
          <a:off x="5160233" y="1650217"/>
          <a:ext cx="4074974" cy="6463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136230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66"/>
    </mc:Choice>
    <mc:Fallback xmlns="">
      <p:transition spd="slow" advTm="10866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E95B47-6B85-B4E4-74A3-CF7AC2FB6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3E88A-0163-48A4-9F34-7D71CA4062C9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3C25F336-B703-6057-188B-2BA2CECE3D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0322" y="72115"/>
            <a:ext cx="3664918" cy="450229"/>
          </a:xfrm>
        </p:spPr>
        <p:txBody>
          <a:bodyPr/>
          <a:lstStyle/>
          <a:p>
            <a:r>
              <a:rPr lang="en-US" dirty="0"/>
              <a:t>Employer Access Password Reset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11F2F13-231C-99FD-38E8-C65F9179A7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36949" y="1166300"/>
            <a:ext cx="9518098" cy="4759049"/>
          </a:xfrm>
          <a:prstGeom prst="rect">
            <a:avLst/>
          </a:prstGeom>
        </p:spPr>
      </p:pic>
      <p:graphicFrame>
        <p:nvGraphicFramePr>
          <p:cNvPr id="13" name="Diagram 12">
            <a:extLst>
              <a:ext uri="{FF2B5EF4-FFF2-40B4-BE49-F238E27FC236}">
                <a16:creationId xmlns:a16="http://schemas.microsoft.com/office/drawing/2014/main" id="{79A18F44-78BF-43D1-1849-3468A045BA1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74384143"/>
              </p:ext>
            </p:extLst>
          </p:nvPr>
        </p:nvGraphicFramePr>
        <p:xfrm>
          <a:off x="2654383" y="617966"/>
          <a:ext cx="6883233" cy="4502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921970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14"/>
    </mc:Choice>
    <mc:Fallback xmlns="">
      <p:transition spd="slow" advTm="6714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F51BA5F-5FEE-0FCB-0F71-5E8AFF9154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0144" y="200011"/>
            <a:ext cx="2952701" cy="365125"/>
          </a:xfrm>
        </p:spPr>
        <p:txBody>
          <a:bodyPr/>
          <a:lstStyle/>
          <a:p>
            <a:r>
              <a:rPr lang="en-US" dirty="0"/>
              <a:t>Employer Access Password Reset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3E88A-0163-48A4-9F34-7D71CA4062C9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16B4DC3-288F-29B4-DF4A-40A3DC28AEC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37587" y="1771687"/>
            <a:ext cx="6152257" cy="4002012"/>
          </a:xfrm>
          <a:prstGeom prst="rect">
            <a:avLst/>
          </a:prstGeom>
          <a:noFill/>
        </p:spPr>
      </p:pic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3C6DEAA0-2FB3-04A9-AA27-86FE514EE77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33675497"/>
              </p:ext>
            </p:extLst>
          </p:nvPr>
        </p:nvGraphicFramePr>
        <p:xfrm>
          <a:off x="960965" y="855766"/>
          <a:ext cx="5905500" cy="4553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301233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268"/>
    </mc:Choice>
    <mc:Fallback xmlns="">
      <p:transition spd="slow" advTm="14268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3E88A-0163-48A4-9F34-7D71CA4062C9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8" name="Footer Placeholder 1">
            <a:extLst>
              <a:ext uri="{FF2B5EF4-FFF2-40B4-BE49-F238E27FC236}">
                <a16:creationId xmlns:a16="http://schemas.microsoft.com/office/drawing/2014/main" id="{EF51BA5F-5FEE-0FCB-0F71-5E8AFF9154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94746" y="382573"/>
            <a:ext cx="2904358" cy="365125"/>
          </a:xfrm>
        </p:spPr>
        <p:txBody>
          <a:bodyPr/>
          <a:lstStyle/>
          <a:p>
            <a:r>
              <a:rPr lang="en-US" dirty="0"/>
              <a:t>Employer Access Password Reset</a:t>
            </a:r>
          </a:p>
        </p:txBody>
      </p:sp>
      <p:graphicFrame>
        <p:nvGraphicFramePr>
          <p:cNvPr id="14" name="Diagram 13">
            <a:extLst>
              <a:ext uri="{FF2B5EF4-FFF2-40B4-BE49-F238E27FC236}">
                <a16:creationId xmlns:a16="http://schemas.microsoft.com/office/drawing/2014/main" id="{5FBD2D06-76C8-7A3B-8876-BFC3265F772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08233961"/>
              </p:ext>
            </p:extLst>
          </p:nvPr>
        </p:nvGraphicFramePr>
        <p:xfrm>
          <a:off x="3535680" y="1169702"/>
          <a:ext cx="5120640" cy="3693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2727CA8A-B1E3-A186-8AC0-8E612263ACB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09357" y="1961963"/>
            <a:ext cx="7373287" cy="2934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252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66"/>
    </mc:Choice>
    <mc:Fallback xmlns="">
      <p:transition spd="slow" advTm="10866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A128DE-B0A9-6467-9159-B69CEB11CD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63997" y="17448"/>
            <a:ext cx="3082503" cy="365125"/>
          </a:xfrm>
        </p:spPr>
        <p:txBody>
          <a:bodyPr/>
          <a:lstStyle/>
          <a:p>
            <a:r>
              <a:rPr lang="en-US" dirty="0"/>
              <a:t>Employer Access Password Reset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73D23C6-C095-05ED-A4A9-545FE91C02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3E88A-0163-48A4-9F34-7D71CA4062C9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16" name="Content Placeholder 15">
            <a:extLst>
              <a:ext uri="{FF2B5EF4-FFF2-40B4-BE49-F238E27FC236}">
                <a16:creationId xmlns:a16="http://schemas.microsoft.com/office/drawing/2014/main" id="{23D7A0AF-67C9-204A-567A-ED0DBB6B227C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3"/>
          <a:stretch>
            <a:fillRect/>
          </a:stretch>
        </p:blipFill>
        <p:spPr>
          <a:xfrm>
            <a:off x="2368549" y="1556363"/>
            <a:ext cx="7454901" cy="4297900"/>
          </a:xfrm>
          <a:ln>
            <a:solidFill>
              <a:schemeClr val="tx1"/>
            </a:solidFill>
          </a:ln>
        </p:spPr>
      </p:pic>
      <p:graphicFrame>
        <p:nvGraphicFramePr>
          <p:cNvPr id="17" name="Diagram 16">
            <a:extLst>
              <a:ext uri="{FF2B5EF4-FFF2-40B4-BE49-F238E27FC236}">
                <a16:creationId xmlns:a16="http://schemas.microsoft.com/office/drawing/2014/main" id="{75780B3A-54A9-7827-0F5F-6160F367894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23254937"/>
              </p:ext>
            </p:extLst>
          </p:nvPr>
        </p:nvGraphicFramePr>
        <p:xfrm>
          <a:off x="3859347" y="474015"/>
          <a:ext cx="4202684" cy="7315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2" name="Oval 21">
            <a:extLst>
              <a:ext uri="{FF2B5EF4-FFF2-40B4-BE49-F238E27FC236}">
                <a16:creationId xmlns:a16="http://schemas.microsoft.com/office/drawing/2014/main" id="{7A1AB97A-B115-2B4D-1E25-D9B364E8CB79}"/>
              </a:ext>
            </a:extLst>
          </p:cNvPr>
          <p:cNvSpPr/>
          <p:nvPr/>
        </p:nvSpPr>
        <p:spPr>
          <a:xfrm>
            <a:off x="2368549" y="2828597"/>
            <a:ext cx="774701" cy="4953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8367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66"/>
    </mc:Choice>
    <mc:Fallback xmlns="">
      <p:transition spd="slow" advTm="10366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A128DE-B0A9-6467-9159-B69CEB11CD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63997" y="17448"/>
            <a:ext cx="3082503" cy="365125"/>
          </a:xfrm>
        </p:spPr>
        <p:txBody>
          <a:bodyPr/>
          <a:lstStyle/>
          <a:p>
            <a:r>
              <a:rPr lang="en-US" dirty="0"/>
              <a:t>Employer Access Password Reset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73D23C6-C095-05ED-A4A9-545FE91C02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3E88A-0163-48A4-9F34-7D71CA4062C9}" type="slidenum">
              <a:rPr lang="en-US" smtClean="0"/>
              <a:pPr/>
              <a:t>7</a:t>
            </a:fld>
            <a:endParaRPr lang="en-US" dirty="0"/>
          </a:p>
        </p:txBody>
      </p:sp>
      <p:graphicFrame>
        <p:nvGraphicFramePr>
          <p:cNvPr id="17" name="Diagram 16">
            <a:extLst>
              <a:ext uri="{FF2B5EF4-FFF2-40B4-BE49-F238E27FC236}">
                <a16:creationId xmlns:a16="http://schemas.microsoft.com/office/drawing/2014/main" id="{75780B3A-54A9-7827-0F5F-6160F367894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91552180"/>
              </p:ext>
            </p:extLst>
          </p:nvPr>
        </p:nvGraphicFramePr>
        <p:xfrm>
          <a:off x="2855976" y="799950"/>
          <a:ext cx="6098838" cy="7315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AA5B9436-9F6A-DB95-B7BD-3BBACAA6DA8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86003" y="1777383"/>
            <a:ext cx="7438783" cy="410840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D6117A3-71A7-93AA-282A-DAD8F4C5FF4D}"/>
              </a:ext>
            </a:extLst>
          </p:cNvPr>
          <p:cNvSpPr/>
          <p:nvPr/>
        </p:nvSpPr>
        <p:spPr>
          <a:xfrm>
            <a:off x="2450328" y="3345366"/>
            <a:ext cx="4809116" cy="1706136"/>
          </a:xfrm>
          <a:prstGeom prst="rect">
            <a:avLst/>
          </a:prstGeom>
          <a:solidFill>
            <a:srgbClr val="BFBDC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dirty="0">
                <a:solidFill>
                  <a:schemeClr val="tx1"/>
                </a:solidFill>
              </a:rPr>
              <a:t>The system will provide you with security questions to choose from.</a:t>
            </a:r>
          </a:p>
        </p:txBody>
      </p:sp>
    </p:spTree>
    <p:extLst>
      <p:ext uri="{BB962C8B-B14F-4D97-AF65-F5344CB8AC3E}">
        <p14:creationId xmlns:p14="http://schemas.microsoft.com/office/powerpoint/2010/main" val="2055450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33"/>
    </mc:Choice>
    <mc:Fallback xmlns="">
      <p:transition spd="slow" advTm="9433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45D48CC6-0E57-C531-488A-F43B41984B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1263" y="1490043"/>
            <a:ext cx="5300381" cy="439960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47F42CA9-7671-E3DD-B1CC-DB172DAAAA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17714" y="1490043"/>
            <a:ext cx="5291285" cy="439960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1F6065-9821-D7F6-9C6D-6F3C5B97E3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9620" y="217142"/>
            <a:ext cx="2617890" cy="365125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en-US" sz="1400" dirty="0">
                <a:solidFill>
                  <a:srgbClr val="183D5E"/>
                </a:solidFill>
              </a:rPr>
              <a:t>Employer Access Password Reset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F6A7DF-8675-0563-F003-FBEE291BA3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pPr>
              <a:spcAft>
                <a:spcPts val="600"/>
              </a:spcAft>
            </a:pPr>
            <a:fld id="{B0C3E88A-0163-48A4-9F34-7D71CA4062C9}" type="slidenum">
              <a:rPr lang="en-US"/>
              <a:pPr>
                <a:spcAft>
                  <a:spcPts val="600"/>
                </a:spcAft>
              </a:pPr>
              <a:t>8</a:t>
            </a:fld>
            <a:endParaRPr lang="en-US" dirty="0"/>
          </a:p>
        </p:txBody>
      </p:sp>
      <p:graphicFrame>
        <p:nvGraphicFramePr>
          <p:cNvPr id="25" name="Diagram 24">
            <a:extLst>
              <a:ext uri="{FF2B5EF4-FFF2-40B4-BE49-F238E27FC236}">
                <a16:creationId xmlns:a16="http://schemas.microsoft.com/office/drawing/2014/main" id="{8E512551-FC74-5D89-712C-CBF757BD2E7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68787782"/>
              </p:ext>
            </p:extLst>
          </p:nvPr>
        </p:nvGraphicFramePr>
        <p:xfrm>
          <a:off x="2440303" y="728333"/>
          <a:ext cx="6930391" cy="5079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5E89378-FCFB-D905-524F-D0944DCEFF46}"/>
              </a:ext>
            </a:extLst>
          </p:cNvPr>
          <p:cNvCxnSpPr/>
          <p:nvPr/>
        </p:nvCxnSpPr>
        <p:spPr>
          <a:xfrm>
            <a:off x="6590371" y="2765502"/>
            <a:ext cx="2780323" cy="0"/>
          </a:xfrm>
          <a:prstGeom prst="line">
            <a:avLst/>
          </a:prstGeom>
          <a:ln>
            <a:solidFill>
              <a:srgbClr val="D6A6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289491B0-01D2-C944-1D55-665CAAEA0CEC}"/>
              </a:ext>
            </a:extLst>
          </p:cNvPr>
          <p:cNvSpPr/>
          <p:nvPr/>
        </p:nvSpPr>
        <p:spPr>
          <a:xfrm>
            <a:off x="1794510" y="5474970"/>
            <a:ext cx="1143000" cy="414675"/>
          </a:xfrm>
          <a:prstGeom prst="rect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BC01720-6993-84BB-7261-D9BE6EAAE7A1}"/>
              </a:ext>
            </a:extLst>
          </p:cNvPr>
          <p:cNvSpPr/>
          <p:nvPr/>
        </p:nvSpPr>
        <p:spPr>
          <a:xfrm>
            <a:off x="7383780" y="5623534"/>
            <a:ext cx="1303020" cy="266084"/>
          </a:xfrm>
          <a:prstGeom prst="rect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412F6B6-753B-9B48-0D34-C6C19DCA4CC1}"/>
              </a:ext>
            </a:extLst>
          </p:cNvPr>
          <p:cNvSpPr/>
          <p:nvPr/>
        </p:nvSpPr>
        <p:spPr>
          <a:xfrm>
            <a:off x="1526376" y="2765502"/>
            <a:ext cx="3450153" cy="1207783"/>
          </a:xfrm>
          <a:prstGeom prst="rect">
            <a:avLst/>
          </a:prstGeom>
          <a:solidFill>
            <a:srgbClr val="D5D7C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The system will provide you specific password requirements.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A9FC37E-590B-3719-6B0C-1E53B531F3C8}"/>
              </a:ext>
            </a:extLst>
          </p:cNvPr>
          <p:cNvSpPr/>
          <p:nvPr/>
        </p:nvSpPr>
        <p:spPr>
          <a:xfrm>
            <a:off x="6938279" y="3019312"/>
            <a:ext cx="3450153" cy="1088571"/>
          </a:xfrm>
          <a:prstGeom prst="rect">
            <a:avLst/>
          </a:prstGeom>
          <a:solidFill>
            <a:srgbClr val="D5D7C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The system will provide you specific password requirements.</a:t>
            </a:r>
          </a:p>
        </p:txBody>
      </p:sp>
    </p:spTree>
    <p:extLst>
      <p:ext uri="{BB962C8B-B14F-4D97-AF65-F5344CB8AC3E}">
        <p14:creationId xmlns:p14="http://schemas.microsoft.com/office/powerpoint/2010/main" val="2864605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496"/>
    </mc:Choice>
    <mc:Fallback xmlns="">
      <p:transition spd="slow" advTm="12496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24C671CD-AE7D-793F-2020-7982880DF428}"/>
              </a:ext>
            </a:extLst>
          </p:cNvPr>
          <p:cNvSpPr txBox="1"/>
          <p:nvPr/>
        </p:nvSpPr>
        <p:spPr>
          <a:xfrm>
            <a:off x="5249148" y="1066800"/>
            <a:ext cx="6586489" cy="4724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400" dirty="0"/>
              <a:t>			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400" dirty="0"/>
              <a:t>	</a:t>
            </a:r>
            <a:r>
              <a:rPr lang="en-US" sz="1400" dirty="0">
                <a:solidFill>
                  <a:srgbClr val="183D5E"/>
                </a:solidFill>
              </a:rPr>
              <a:t>             </a:t>
            </a:r>
            <a:r>
              <a:rPr lang="en-US" sz="2800" b="1" dirty="0">
                <a:solidFill>
                  <a:srgbClr val="183D5E"/>
                </a:solidFill>
              </a:rPr>
              <a:t>Thank you for your time!</a:t>
            </a:r>
            <a:endParaRPr lang="en-US" sz="14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4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4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400" dirty="0"/>
              <a:t>		</a:t>
            </a:r>
            <a:r>
              <a:rPr lang="en-US" sz="2400" b="1" dirty="0">
                <a:solidFill>
                  <a:srgbClr val="183D5E"/>
                </a:solidFill>
              </a:rPr>
              <a:t>Any other questions?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US" sz="2400" dirty="0">
              <a:solidFill>
                <a:srgbClr val="183D5E"/>
              </a:solidFill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1400" dirty="0">
              <a:solidFill>
                <a:srgbClr val="183D5E"/>
              </a:solidFill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400" dirty="0">
                <a:solidFill>
                  <a:srgbClr val="183D5E"/>
                </a:solidFill>
              </a:rPr>
              <a:t>	</a:t>
            </a:r>
            <a:r>
              <a:rPr lang="en-US" sz="2400" b="1" dirty="0">
                <a:solidFill>
                  <a:srgbClr val="183D5E"/>
                </a:solidFill>
              </a:rPr>
              <a:t>Send questions via Secure Messaging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400" b="1" dirty="0">
              <a:solidFill>
                <a:srgbClr val="183D5E"/>
              </a:solidFill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400" b="1" dirty="0">
                <a:solidFill>
                  <a:srgbClr val="183D5E"/>
                </a:solidFill>
              </a:rPr>
              <a:t>		                          </a:t>
            </a:r>
            <a:r>
              <a:rPr lang="en-US" sz="2000" b="1" dirty="0">
                <a:solidFill>
                  <a:srgbClr val="183D5E"/>
                </a:solidFill>
              </a:rPr>
              <a:t>     Or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400" b="1" dirty="0">
              <a:solidFill>
                <a:srgbClr val="183D5E"/>
              </a:solidFill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400" b="1" dirty="0">
                <a:solidFill>
                  <a:srgbClr val="183D5E"/>
                </a:solidFill>
              </a:rPr>
              <a:t>	                      </a:t>
            </a:r>
            <a:r>
              <a:rPr lang="en-US" sz="2400" b="1" dirty="0">
                <a:solidFill>
                  <a:srgbClr val="183D5E"/>
                </a:solidFill>
              </a:rPr>
              <a:t>Employer Contact Center: 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b="1" dirty="0">
                <a:solidFill>
                  <a:srgbClr val="183D5E"/>
                </a:solidFill>
              </a:rPr>
              <a:t>		         1-800-728-7971</a:t>
            </a:r>
          </a:p>
        </p:txBody>
      </p:sp>
      <p:pic>
        <p:nvPicPr>
          <p:cNvPr id="10" name="Picture 9" descr="Yellow and blue symbols">
            <a:extLst>
              <a:ext uri="{FF2B5EF4-FFF2-40B4-BE49-F238E27FC236}">
                <a16:creationId xmlns:a16="http://schemas.microsoft.com/office/drawing/2014/main" id="{55671308-CBC8-525F-D424-53D8B7D8B1B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588" r="26704" b="1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D9ABA3D-54E7-57FF-E0CB-F368D744EF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67999" y="200011"/>
            <a:ext cx="842394" cy="365125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r">
              <a:spcAft>
                <a:spcPts val="600"/>
              </a:spcAft>
              <a:defRPr/>
            </a:pPr>
            <a:fld id="{B0C3E88A-0163-48A4-9F34-7D71CA4062C9}" type="slidenum">
              <a:rPr lang="en-US" smtClean="0">
                <a:cs typeface="+mn-cs"/>
              </a:rPr>
              <a:pPr algn="r">
                <a:spcAft>
                  <a:spcPts val="600"/>
                </a:spcAft>
                <a:defRPr/>
              </a:pPr>
              <a:t>9</a:t>
            </a:fld>
            <a:endParaRPr lang="en-US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6089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489"/>
    </mc:Choice>
    <mc:Fallback xmlns="">
      <p:transition spd="slow" advTm="13489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36911</TotalTime>
  <Words>493</Words>
  <Application>Microsoft Office PowerPoint</Application>
  <PresentationFormat>Widescreen</PresentationFormat>
  <Paragraphs>84</Paragraphs>
  <Slides>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Arial</vt:lpstr>
      <vt:lpstr>Calibri</vt:lpstr>
      <vt:lpstr>Calibri Light</vt:lpstr>
      <vt:lpstr>Times New Roman</vt:lpstr>
      <vt:lpstr>Verdana</vt:lpstr>
      <vt:lpstr>Wingdings</vt:lpstr>
      <vt:lpstr>Office Theme</vt:lpstr>
      <vt:lpstr>Employer Access:  Password Reset </vt:lpstr>
      <vt:lpstr>Agenda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IMRF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Nickolas Kurz</dc:creator>
  <cp:lastModifiedBy>Kris Gaitan</cp:lastModifiedBy>
  <cp:revision>751</cp:revision>
  <cp:lastPrinted>2022-06-07T19:27:36Z</cp:lastPrinted>
  <dcterms:created xsi:type="dcterms:W3CDTF">2019-12-12T19:52:55Z</dcterms:created>
  <dcterms:modified xsi:type="dcterms:W3CDTF">2024-09-23T21:14:16Z</dcterms:modified>
  <cp:contentStatus>Final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