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sldIdLst>
    <p:sldId id="256" r:id="rId5"/>
    <p:sldId id="342" r:id="rId6"/>
    <p:sldId id="285" r:id="rId7"/>
    <p:sldId id="616" r:id="rId8"/>
    <p:sldId id="274" r:id="rId9"/>
    <p:sldId id="620" r:id="rId10"/>
    <p:sldId id="304" r:id="rId11"/>
    <p:sldId id="617" r:id="rId12"/>
    <p:sldId id="622" r:id="rId13"/>
    <p:sldId id="603" r:id="rId14"/>
    <p:sldId id="645" r:id="rId15"/>
    <p:sldId id="623" r:id="rId16"/>
    <p:sldId id="644" r:id="rId17"/>
    <p:sldId id="442" r:id="rId18"/>
    <p:sldId id="657" r:id="rId19"/>
    <p:sldId id="658" r:id="rId20"/>
    <p:sldId id="303" r:id="rId21"/>
    <p:sldId id="308" r:id="rId22"/>
    <p:sldId id="358" r:id="rId23"/>
    <p:sldId id="316" r:id="rId24"/>
    <p:sldId id="319" r:id="rId25"/>
    <p:sldId id="646" r:id="rId26"/>
    <p:sldId id="359" r:id="rId27"/>
    <p:sldId id="310" r:id="rId28"/>
    <p:sldId id="315" r:id="rId29"/>
    <p:sldId id="374" r:id="rId30"/>
    <p:sldId id="440" r:id="rId31"/>
    <p:sldId id="314" r:id="rId32"/>
    <p:sldId id="649" r:id="rId33"/>
    <p:sldId id="313" r:id="rId34"/>
    <p:sldId id="648" r:id="rId35"/>
    <p:sldId id="318" r:id="rId36"/>
    <p:sldId id="338" r:id="rId37"/>
    <p:sldId id="341" r:id="rId38"/>
    <p:sldId id="322" r:id="rId39"/>
    <p:sldId id="323" r:id="rId40"/>
    <p:sldId id="324" r:id="rId41"/>
    <p:sldId id="325" r:id="rId42"/>
    <p:sldId id="650" r:id="rId43"/>
    <p:sldId id="326" r:id="rId44"/>
    <p:sldId id="327" r:id="rId45"/>
    <p:sldId id="651" r:id="rId46"/>
    <p:sldId id="330" r:id="rId47"/>
    <p:sldId id="654" r:id="rId48"/>
    <p:sldId id="302" r:id="rId49"/>
    <p:sldId id="656" r:id="rId50"/>
    <p:sldId id="653" r:id="rId51"/>
    <p:sldId id="361" r:id="rId52"/>
    <p:sldId id="336" r:id="rId5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olas Kurz" initials="NK" lastIdx="2" clrIdx="0">
    <p:extLst>
      <p:ext uri="{19B8F6BF-5375-455C-9EA6-DF929625EA0E}">
        <p15:presenceInfo xmlns:p15="http://schemas.microsoft.com/office/powerpoint/2012/main" userId="S-1-5-21-219090416-80829744-965413785-10339" providerId="AD"/>
      </p:ext>
    </p:extLst>
  </p:cmAuthor>
  <p:cmAuthor id="2" name="John Krupa" initials="JK" lastIdx="42" clrIdx="1">
    <p:extLst>
      <p:ext uri="{19B8F6BF-5375-455C-9EA6-DF929625EA0E}">
        <p15:presenceInfo xmlns:p15="http://schemas.microsoft.com/office/powerpoint/2012/main" userId="S-1-5-21-219090416-80829744-965413785-5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5D"/>
    <a:srgbClr val="D29F13"/>
    <a:srgbClr val="252476"/>
    <a:srgbClr val="067EC6"/>
    <a:srgbClr val="539DB7"/>
    <a:srgbClr val="CDD6E5"/>
    <a:srgbClr val="5B003D"/>
    <a:srgbClr val="29AA46"/>
    <a:srgbClr val="FCFAF5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66815" autoAdjust="0"/>
  </p:normalViewPr>
  <p:slideViewPr>
    <p:cSldViewPr snapToGrid="0">
      <p:cViewPr varScale="1">
        <p:scale>
          <a:sx n="53" d="100"/>
          <a:sy n="53" d="100"/>
        </p:scale>
        <p:origin x="1152" y="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9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FD1B0D-6FE7-4EC5-B940-53B7764A9C2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667444-59A6-4CE5-9378-8B67F2C73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8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8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67444-59A6-4CE5-9378-8B67F2C73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924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79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20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6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90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44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sz="11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2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8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78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02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36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60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20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83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0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473892"/>
            <a:ext cx="5608320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73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473892"/>
            <a:ext cx="5608320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11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473892"/>
            <a:ext cx="5608320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8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65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581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3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2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6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57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26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15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357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1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99793-26FE-4D2B-925C-B6D1371E90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8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75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856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67444-59A6-4CE5-9378-8B67F2C73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448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727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7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5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708025"/>
            <a:ext cx="6299200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8E7E-9D0C-44E0-9A4D-64569F2D29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44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51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7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8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09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2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7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99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43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9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5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302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02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3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4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0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246227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23276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589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88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41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25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914"/>
            <a:ext cx="9463481" cy="10874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49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914"/>
            <a:ext cx="9463481" cy="10874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16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D29F1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4ED4-71EA-A14C-A230-E83F4977F423}" type="datetimeFigureOut">
              <a:rPr lang="en-US" smtClean="0"/>
              <a:pPr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6EBF-D70D-F74F-AD38-9FF77C106F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34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0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3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63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0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27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9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6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7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8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63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55060" y="208400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i="1">
                <a:solidFill>
                  <a:srgbClr val="003B5C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9792" y="200011"/>
            <a:ext cx="1036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8" r:id="rId3"/>
    <p:sldLayoutId id="2147483661" r:id="rId4"/>
    <p:sldLayoutId id="2147483676" r:id="rId5"/>
    <p:sldLayoutId id="2147483672" r:id="rId6"/>
    <p:sldLayoutId id="2147483673" r:id="rId7"/>
    <p:sldLayoutId id="2147483666" r:id="rId8"/>
    <p:sldLayoutId id="2147483665" r:id="rId9"/>
    <p:sldLayoutId id="2147483662" r:id="rId10"/>
    <p:sldLayoutId id="2147483663" r:id="rId11"/>
    <p:sldLayoutId id="2147483668" r:id="rId12"/>
    <p:sldLayoutId id="2147483664" r:id="rId13"/>
    <p:sldLayoutId id="2147483667" r:id="rId14"/>
    <p:sldLayoutId id="2147483660" r:id="rId15"/>
    <p:sldLayoutId id="2147483651" r:id="rId16"/>
    <p:sldLayoutId id="2147483677" r:id="rId17"/>
    <p:sldLayoutId id="2147483675" r:id="rId18"/>
    <p:sldLayoutId id="2147483674" r:id="rId19"/>
    <p:sldLayoutId id="2147483659" r:id="rId20"/>
    <p:sldLayoutId id="2147483658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69" r:id="rId28"/>
    <p:sldLayoutId id="2147483671" r:id="rId29"/>
    <p:sldLayoutId id="2147483679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 smtClean="0">
          <a:solidFill>
            <a:srgbClr val="003B5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rgbClr val="003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436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.png"/><Relationship Id="rId5" Type="http://schemas.openxmlformats.org/officeDocument/2006/relationships/image" Target="../media/image94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3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21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8E3AF807-2845-4C9F-9889-6AA86BAB1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1" y="1330149"/>
            <a:ext cx="3402255" cy="4488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16" y="365125"/>
            <a:ext cx="7951368" cy="1325563"/>
          </a:xfrm>
        </p:spPr>
        <p:txBody>
          <a:bodyPr/>
          <a:lstStyle/>
          <a:p>
            <a:r>
              <a:rPr lang="en-US" dirty="0"/>
              <a:t>Average Regular Plan employer contribution rates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C41DF2-16FC-4A11-B3F2-5E0B7C7E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19CB3-0480-491F-9622-C6B0733D4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263" y="1321357"/>
            <a:ext cx="9410049" cy="449247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ABDDFC5-F11B-470B-85D5-7BF26490AB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97" y="2400787"/>
            <a:ext cx="2081816" cy="20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16276 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2537793" y="1118393"/>
            <a:ext cx="6972300" cy="1325563"/>
          </a:xfrm>
        </p:spPr>
        <p:txBody>
          <a:bodyPr/>
          <a:lstStyle/>
          <a:p>
            <a:pPr algn="l"/>
            <a:r>
              <a:rPr lang="en-US" dirty="0"/>
              <a:t>Planning for the future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idx="1"/>
          </p:nvPr>
        </p:nvSpPr>
        <p:spPr>
          <a:xfrm>
            <a:off x="3106310" y="2298975"/>
            <a:ext cx="6972301" cy="435133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/>
              <a:t>IMRF’s asset total since 2019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Volatility in the markets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Our assumed rate of return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3265" y="2462269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33265" y="3011401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733265" y="3560533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Chart, bar chart&#10;&#10;Description automatically generated">
            <a:extLst>
              <a:ext uri="{FF2B5EF4-FFF2-40B4-BE49-F238E27FC236}">
                <a16:creationId xmlns:a16="http://schemas.microsoft.com/office/drawing/2014/main" id="{C7C33EAA-B4F5-4A94-800B-6ABA2DF40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3" b="6257"/>
          <a:stretch/>
        </p:blipFill>
        <p:spPr>
          <a:xfrm>
            <a:off x="5560825" y="1144188"/>
            <a:ext cx="2556992" cy="43597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B541495-F270-431F-BFFB-6C0F5F9C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03" y="0"/>
            <a:ext cx="9823764" cy="1325563"/>
          </a:xfrm>
        </p:spPr>
        <p:txBody>
          <a:bodyPr/>
          <a:lstStyle/>
          <a:p>
            <a:r>
              <a:rPr lang="en-US" dirty="0"/>
              <a:t>IMRF’s assets 2019 to present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1F83BA-AC6E-45E1-A6F5-F4E753268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150180" y="1143169"/>
            <a:ext cx="9319135" cy="46518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6A9F6-3C0C-4FEB-A987-8D078633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4D00FB-6FE4-4347-B7D1-4A168FD0AFB2}"/>
              </a:ext>
            </a:extLst>
          </p:cNvPr>
          <p:cNvGrpSpPr/>
          <p:nvPr/>
        </p:nvGrpSpPr>
        <p:grpSpPr>
          <a:xfrm>
            <a:off x="4492605" y="2029634"/>
            <a:ext cx="1579267" cy="948625"/>
            <a:chOff x="4492605" y="2029634"/>
            <a:chExt cx="1579267" cy="948625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166A08C-CBB1-4C60-AE1C-C539A4BF1DA9}"/>
                </a:ext>
              </a:extLst>
            </p:cNvPr>
            <p:cNvSpPr/>
            <p:nvPr/>
          </p:nvSpPr>
          <p:spPr>
            <a:xfrm flipV="1">
              <a:off x="4506580" y="2767418"/>
              <a:ext cx="386080" cy="2108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B4EA61-1419-43A9-B6DF-361EA55916AB}"/>
                </a:ext>
              </a:extLst>
            </p:cNvPr>
            <p:cNvSpPr/>
            <p:nvPr/>
          </p:nvSpPr>
          <p:spPr>
            <a:xfrm>
              <a:off x="4492605" y="2061288"/>
              <a:ext cx="1579267" cy="757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AD9208-494B-4839-87EC-66C6C1EA95B4}"/>
                </a:ext>
              </a:extLst>
            </p:cNvPr>
            <p:cNvSpPr txBox="1"/>
            <p:nvPr/>
          </p:nvSpPr>
          <p:spPr>
            <a:xfrm>
              <a:off x="4566269" y="2398964"/>
              <a:ext cx="1437123" cy="369332"/>
            </a:xfrm>
            <a:prstGeom prst="rect">
              <a:avLst/>
            </a:prstGeom>
            <a:solidFill>
              <a:srgbClr val="003B5D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12/31/2020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910457-FFC7-4205-9AA5-9AB1C6ACD323}"/>
                </a:ext>
              </a:extLst>
            </p:cNvPr>
            <p:cNvSpPr txBox="1"/>
            <p:nvPr/>
          </p:nvSpPr>
          <p:spPr>
            <a:xfrm>
              <a:off x="4566269" y="2029634"/>
              <a:ext cx="1437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$50.3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Billion</a:t>
              </a:r>
              <a:endParaRPr lang="en-US" dirty="0">
                <a:solidFill>
                  <a:srgbClr val="003B5D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BA23F7-A613-496D-BE29-29A537F8BF41}"/>
              </a:ext>
            </a:extLst>
          </p:cNvPr>
          <p:cNvGrpSpPr/>
          <p:nvPr/>
        </p:nvGrpSpPr>
        <p:grpSpPr>
          <a:xfrm>
            <a:off x="1658421" y="4395245"/>
            <a:ext cx="1579267" cy="948625"/>
            <a:chOff x="1658421" y="4395245"/>
            <a:chExt cx="1579267" cy="948625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5530A94-9788-4B55-8EE5-3A2E8721D199}"/>
                </a:ext>
              </a:extLst>
            </p:cNvPr>
            <p:cNvSpPr/>
            <p:nvPr/>
          </p:nvSpPr>
          <p:spPr>
            <a:xfrm flipV="1">
              <a:off x="1672396" y="5133029"/>
              <a:ext cx="386080" cy="2108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50C939-9C5D-4260-9B20-65C5044F559C}"/>
                </a:ext>
              </a:extLst>
            </p:cNvPr>
            <p:cNvSpPr/>
            <p:nvPr/>
          </p:nvSpPr>
          <p:spPr>
            <a:xfrm>
              <a:off x="1658421" y="4426899"/>
              <a:ext cx="1579267" cy="757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CFBD3E-7BF3-41B7-BBFE-55BC0E4D4E0F}"/>
                </a:ext>
              </a:extLst>
            </p:cNvPr>
            <p:cNvSpPr txBox="1"/>
            <p:nvPr/>
          </p:nvSpPr>
          <p:spPr>
            <a:xfrm>
              <a:off x="1732085" y="4764575"/>
              <a:ext cx="1437123" cy="369332"/>
            </a:xfrm>
            <a:prstGeom prst="rect">
              <a:avLst/>
            </a:prstGeom>
            <a:solidFill>
              <a:srgbClr val="003B5D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03/31/2020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0BE2A-7C83-47E6-8573-79BA6563A8A2}"/>
                </a:ext>
              </a:extLst>
            </p:cNvPr>
            <p:cNvSpPr txBox="1"/>
            <p:nvPr/>
          </p:nvSpPr>
          <p:spPr>
            <a:xfrm>
              <a:off x="1732085" y="4395245"/>
              <a:ext cx="1437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$38.2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Billion</a:t>
              </a:r>
              <a:endParaRPr lang="en-US" dirty="0">
                <a:solidFill>
                  <a:srgbClr val="003B5D"/>
                </a:solidFill>
              </a:endParaRPr>
            </a:p>
          </p:txBody>
        </p:sp>
      </p:grpSp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97393A99-4E2A-4F7B-A705-6F898925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150180" y="1143169"/>
            <a:ext cx="9319135" cy="4651813"/>
          </a:xfrm>
          <a:prstGeom prst="rect">
            <a:avLst/>
          </a:prstGeom>
        </p:spPr>
      </p:pic>
      <p:pic>
        <p:nvPicPr>
          <p:cNvPr id="33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0F564E80-90B9-43A4-BA80-13AD7456AC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6" r="3980"/>
          <a:stretch/>
        </p:blipFill>
        <p:spPr>
          <a:xfrm>
            <a:off x="8520752" y="1143169"/>
            <a:ext cx="948563" cy="46518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7DF700F-CFDF-4380-816C-9F65D2B431F0}"/>
              </a:ext>
            </a:extLst>
          </p:cNvPr>
          <p:cNvGrpSpPr/>
          <p:nvPr/>
        </p:nvGrpSpPr>
        <p:grpSpPr>
          <a:xfrm>
            <a:off x="8548620" y="1000950"/>
            <a:ext cx="1790108" cy="788668"/>
            <a:chOff x="4281764" y="2029634"/>
            <a:chExt cx="1790108" cy="788668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08E1513-B7A8-4FD6-8F29-5A8478AF815B}"/>
                </a:ext>
              </a:extLst>
            </p:cNvPr>
            <p:cNvSpPr/>
            <p:nvPr/>
          </p:nvSpPr>
          <p:spPr>
            <a:xfrm rot="5400000" flipV="1">
              <a:off x="4194145" y="2502360"/>
              <a:ext cx="386080" cy="2108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A6E50F-61E7-4BBF-A63C-A2060FDE8710}"/>
                </a:ext>
              </a:extLst>
            </p:cNvPr>
            <p:cNvSpPr/>
            <p:nvPr/>
          </p:nvSpPr>
          <p:spPr>
            <a:xfrm>
              <a:off x="4492605" y="2061288"/>
              <a:ext cx="1579267" cy="757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6A56BD-3AEF-41E4-9BCA-7E00567E9AF2}"/>
                </a:ext>
              </a:extLst>
            </p:cNvPr>
            <p:cNvSpPr txBox="1"/>
            <p:nvPr/>
          </p:nvSpPr>
          <p:spPr>
            <a:xfrm>
              <a:off x="4566269" y="2398964"/>
              <a:ext cx="1437123" cy="369332"/>
            </a:xfrm>
            <a:prstGeom prst="rect">
              <a:avLst/>
            </a:prstGeom>
            <a:solidFill>
              <a:srgbClr val="003B5D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12/31/2021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123FE3-78DA-4A0E-9EB7-10DFD99FFD6A}"/>
                </a:ext>
              </a:extLst>
            </p:cNvPr>
            <p:cNvSpPr txBox="1"/>
            <p:nvPr/>
          </p:nvSpPr>
          <p:spPr>
            <a:xfrm>
              <a:off x="4566269" y="2029634"/>
              <a:ext cx="1437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$57.0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Billion</a:t>
              </a:r>
              <a:endParaRPr lang="en-US" dirty="0">
                <a:solidFill>
                  <a:srgbClr val="003B5D"/>
                </a:solidFill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C7459112-54DF-497C-95A3-859DF26D7C23}"/>
              </a:ext>
            </a:extLst>
          </p:cNvPr>
          <p:cNvSpPr/>
          <p:nvPr/>
        </p:nvSpPr>
        <p:spPr>
          <a:xfrm>
            <a:off x="9338586" y="2264243"/>
            <a:ext cx="221130" cy="221130"/>
          </a:xfrm>
          <a:prstGeom prst="ellipse">
            <a:avLst/>
          </a:prstGeom>
          <a:solidFill>
            <a:srgbClr val="539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45C9C7-BBF9-45C8-AB43-1040B6E00EDD}"/>
              </a:ext>
            </a:extLst>
          </p:cNvPr>
          <p:cNvGrpSpPr/>
          <p:nvPr/>
        </p:nvGrpSpPr>
        <p:grpSpPr>
          <a:xfrm>
            <a:off x="8077339" y="2405021"/>
            <a:ext cx="1579267" cy="949371"/>
            <a:chOff x="4492605" y="1868931"/>
            <a:chExt cx="1579267" cy="949371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B07E5E9C-7814-4059-A939-F3E16593656F}"/>
                </a:ext>
              </a:extLst>
            </p:cNvPr>
            <p:cNvSpPr/>
            <p:nvPr/>
          </p:nvSpPr>
          <p:spPr>
            <a:xfrm rot="10800000" flipV="1">
              <a:off x="5674284" y="1868931"/>
              <a:ext cx="386080" cy="2108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A16D84-1182-4BD4-84AD-82960F3F06AE}"/>
                </a:ext>
              </a:extLst>
            </p:cNvPr>
            <p:cNvSpPr/>
            <p:nvPr/>
          </p:nvSpPr>
          <p:spPr>
            <a:xfrm>
              <a:off x="4492605" y="2061288"/>
              <a:ext cx="1579267" cy="757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E3ACE1-D7C1-4BD6-8889-1FE9DBF57A03}"/>
                </a:ext>
              </a:extLst>
            </p:cNvPr>
            <p:cNvSpPr txBox="1"/>
            <p:nvPr/>
          </p:nvSpPr>
          <p:spPr>
            <a:xfrm>
              <a:off x="4566269" y="2398964"/>
              <a:ext cx="1437123" cy="369332"/>
            </a:xfrm>
            <a:prstGeom prst="rect">
              <a:avLst/>
            </a:prstGeom>
            <a:solidFill>
              <a:srgbClr val="003B5D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03/31/2022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5D0C0DB-FA33-4BF3-AC97-326899D098DE}"/>
                </a:ext>
              </a:extLst>
            </p:cNvPr>
            <p:cNvSpPr txBox="1"/>
            <p:nvPr/>
          </p:nvSpPr>
          <p:spPr>
            <a:xfrm>
              <a:off x="4566269" y="2029634"/>
              <a:ext cx="1437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$53.9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3B5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Billion</a:t>
              </a:r>
              <a:endParaRPr lang="en-US" dirty="0">
                <a:solidFill>
                  <a:srgbClr val="003B5D"/>
                </a:solidFill>
              </a:endParaRPr>
            </a:p>
          </p:txBody>
        </p:sp>
      </p:grp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0566652A-B2C7-4A51-BAB1-5BBA44A20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0" y="2400787"/>
            <a:ext cx="2081816" cy="2089219"/>
          </a:xfrm>
          <a:prstGeom prst="rect">
            <a:avLst/>
          </a:prstGeom>
        </p:spPr>
      </p:pic>
      <p:pic>
        <p:nvPicPr>
          <p:cNvPr id="4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7C922E76-40B6-47C6-B20C-B34109F38A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3" t="93635" r="462" b="1243"/>
          <a:stretch/>
        </p:blipFill>
        <p:spPr>
          <a:xfrm>
            <a:off x="9144990" y="5499590"/>
            <a:ext cx="666233" cy="238244"/>
          </a:xfrm>
          <a:prstGeom prst="rect">
            <a:avLst/>
          </a:prstGeom>
        </p:spPr>
      </p:pic>
      <p:sp>
        <p:nvSpPr>
          <p:cNvPr id="32" name="Footer Placeholder 8">
            <a:extLst>
              <a:ext uri="{FF2B5EF4-FFF2-40B4-BE49-F238E27FC236}">
                <a16:creationId xmlns:a16="http://schemas.microsoft.com/office/drawing/2014/main" id="{F2A6BDC9-0483-436D-A2E8-FA632361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4555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2109 -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50E727-C1CC-4988-850B-952EC3E39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6" t="13800" r="-30152" b="13800"/>
          <a:stretch/>
        </p:blipFill>
        <p:spPr>
          <a:xfrm>
            <a:off x="4389839" y="550306"/>
            <a:ext cx="9671714" cy="503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8C271-ACDE-4E34-A6F0-CEC537A16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15431"/>
          <a:stretch/>
        </p:blipFill>
        <p:spPr>
          <a:xfrm>
            <a:off x="108548" y="546362"/>
            <a:ext cx="12355904" cy="4918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04" y="210496"/>
            <a:ext cx="9463481" cy="852044"/>
          </a:xfrm>
        </p:spPr>
        <p:txBody>
          <a:bodyPr>
            <a:normAutofit/>
          </a:bodyPr>
          <a:lstStyle/>
          <a:p>
            <a:r>
              <a:rPr lang="en-US" sz="2800" dirty="0"/>
              <a:t>Investment returns: strong but volatile</a:t>
            </a: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832262" y="208400"/>
            <a:ext cx="2081816" cy="365125"/>
          </a:xfrm>
        </p:spPr>
        <p:txBody>
          <a:bodyPr/>
          <a:lstStyle/>
          <a:p>
            <a:r>
              <a:rPr lang="en-US" dirty="0"/>
              <a:t>Planning for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3E88A-0163-48A4-9F34-7D71CA4062C9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0E7FD-68E3-4F1F-8F33-3844E0E53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/>
        </p:blipFill>
        <p:spPr>
          <a:xfrm>
            <a:off x="2131007" y="5524598"/>
            <a:ext cx="7361328" cy="6866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4F69F0-B59F-47EE-973C-2D51788E239D}"/>
              </a:ext>
            </a:extLst>
          </p:cNvPr>
          <p:cNvSpPr txBox="1">
            <a:spLocks/>
          </p:cNvSpPr>
          <p:nvPr/>
        </p:nvSpPr>
        <p:spPr>
          <a:xfrm>
            <a:off x="668740" y="4990550"/>
            <a:ext cx="1533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3B5D"/>
                </a:solidFill>
                <a:latin typeface="+mj-lt"/>
              </a:rPr>
              <a:t>GROSS RETURNS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E6DB7AA-04C5-4DE1-B123-7A2DB3595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543" y="2169615"/>
            <a:ext cx="2081816" cy="20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2566 4.0740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35065 -7.40741E-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C182-EAA6-4EBB-87E7-1B889CC9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98024" cy="1325563"/>
          </a:xfrm>
        </p:spPr>
        <p:txBody>
          <a:bodyPr/>
          <a:lstStyle/>
          <a:p>
            <a:r>
              <a:rPr lang="en-US" dirty="0"/>
              <a:t>Investment return expectations looking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E21C9-7CD8-428D-A0B7-F83EBCD0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7F78E-78EA-480C-B6AE-0B2DA7B5F9FA}"/>
              </a:ext>
            </a:extLst>
          </p:cNvPr>
          <p:cNvSpPr txBox="1"/>
          <p:nvPr/>
        </p:nvSpPr>
        <p:spPr>
          <a:xfrm>
            <a:off x="3262580" y="4707795"/>
            <a:ext cx="7179332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i="1" dirty="0">
                <a:solidFill>
                  <a:srgbClr val="003B5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inflation assumption of 1.80% for Wilshire and 2.25% for Surveys</a:t>
            </a:r>
            <a:endParaRPr lang="en-US" sz="1400" i="1" dirty="0">
              <a:solidFill>
                <a:srgbClr val="003B5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44EB68B-1DAA-4249-82D6-293F6FE43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32896"/>
              </p:ext>
            </p:extLst>
          </p:nvPr>
        </p:nvGraphicFramePr>
        <p:xfrm>
          <a:off x="721102" y="1847413"/>
          <a:ext cx="10192976" cy="27397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8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8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8244">
                  <a:extLst>
                    <a:ext uri="{9D8B030D-6E8A-4147-A177-3AD203B41FA5}">
                      <a16:colId xmlns:a16="http://schemas.microsoft.com/office/drawing/2014/main" val="3238066538"/>
                    </a:ext>
                  </a:extLst>
                </a:gridCol>
                <a:gridCol w="2548244">
                  <a:extLst>
                    <a:ext uri="{9D8B030D-6E8A-4147-A177-3AD203B41FA5}">
                      <a16:colId xmlns:a16="http://schemas.microsoft.com/office/drawing/2014/main" val="3260290800"/>
                    </a:ext>
                  </a:extLst>
                </a:gridCol>
              </a:tblGrid>
              <a:tr h="79201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Verdana Pro Bold" panose="020B0804030504040204" pitchFamily="34" charset="0"/>
                      </a:endParaRPr>
                    </a:p>
                  </a:txBody>
                  <a:tcPr marL="78766" marR="78766" marT="39382" marB="393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</a:rPr>
                        <a:t>Wilshire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GRS CMAM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2020 Survey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Horizon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Survey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874"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r>
                        <a:rPr lang="en-US" sz="24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10-year forecast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B5C"/>
                          </a:solidFill>
                          <a:effectLst/>
                          <a:uLnTx/>
                          <a:uFillTx/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5.75%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B5C"/>
                          </a:solidFill>
                          <a:effectLst/>
                          <a:uLnTx/>
                          <a:uFillTx/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5.85%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B5C"/>
                          </a:solidFill>
                          <a:effectLst/>
                          <a:uLnTx/>
                          <a:uFillTx/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6.49%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96655"/>
                  </a:ext>
                </a:extLst>
              </a:tr>
              <a:tr h="9738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20-year forecast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B5C"/>
                          </a:solidFill>
                          <a:effectLst/>
                          <a:uLnTx/>
                          <a:uFillTx/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6.85%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B5C"/>
                          </a:solidFill>
                          <a:effectLst/>
                          <a:uLnTx/>
                          <a:uFillTx/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6.71%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B5C"/>
                          </a:solidFill>
                          <a:effectLst/>
                          <a:uLnTx/>
                          <a:uFillTx/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7.16%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C46CC2-DE48-4C42-8074-06912129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95520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8793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dirty="0"/>
              <a:t>Assumed rate of return for all NASRA funds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 r="339" b="2235"/>
          <a:stretch/>
        </p:blipFill>
        <p:spPr bwMode="auto">
          <a:xfrm>
            <a:off x="2165446" y="1356257"/>
            <a:ext cx="6049617" cy="4743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8903771-F1D9-4F42-9029-F6B63E5778A1}"/>
              </a:ext>
            </a:extLst>
          </p:cNvPr>
          <p:cNvSpPr txBox="1"/>
          <p:nvPr/>
        </p:nvSpPr>
        <p:spPr>
          <a:xfrm>
            <a:off x="2877607" y="968479"/>
            <a:ext cx="444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Distribution of Investment Return Assumptions, </a:t>
            </a:r>
            <a:br>
              <a:rPr lang="en-US" sz="1100" b="1" dirty="0"/>
            </a:br>
            <a:r>
              <a:rPr lang="en-US" sz="1100" b="1" dirty="0"/>
              <a:t>FY 01 to present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6627" y="2883598"/>
            <a:ext cx="2173952" cy="11039"/>
          </a:xfrm>
          <a:prstGeom prst="line">
            <a:avLst/>
          </a:prstGeom>
          <a:ln w="38100">
            <a:solidFill>
              <a:srgbClr val="003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A96DAC0-486E-477F-9497-56CD85F72A19}"/>
              </a:ext>
            </a:extLst>
          </p:cNvPr>
          <p:cNvGrpSpPr/>
          <p:nvPr/>
        </p:nvGrpSpPr>
        <p:grpSpPr>
          <a:xfrm>
            <a:off x="8277232" y="2317892"/>
            <a:ext cx="3689172" cy="2064432"/>
            <a:chOff x="8277232" y="3720548"/>
            <a:chExt cx="3689172" cy="2064432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0B5D097-55F4-41F8-AE5C-A20DE6465C4F}"/>
                </a:ext>
              </a:extLst>
            </p:cNvPr>
            <p:cNvSpPr/>
            <p:nvPr/>
          </p:nvSpPr>
          <p:spPr>
            <a:xfrm rot="10800000">
              <a:off x="10055851" y="4238016"/>
              <a:ext cx="1783723" cy="154696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41F95F5-5181-4F36-A760-8BA31DBBF23A}"/>
                </a:ext>
              </a:extLst>
            </p:cNvPr>
            <p:cNvSpPr/>
            <p:nvPr/>
          </p:nvSpPr>
          <p:spPr>
            <a:xfrm rot="10800000">
              <a:off x="8277232" y="4238016"/>
              <a:ext cx="1716450" cy="154696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1211884-C8C8-419C-870F-24A1CE2183C7}"/>
                </a:ext>
              </a:extLst>
            </p:cNvPr>
            <p:cNvSpPr/>
            <p:nvPr/>
          </p:nvSpPr>
          <p:spPr>
            <a:xfrm>
              <a:off x="11181409" y="4689820"/>
              <a:ext cx="311372" cy="31137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3B5C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A10E4B6-F3AB-4534-82FC-43A43F724677}"/>
                </a:ext>
              </a:extLst>
            </p:cNvPr>
            <p:cNvSpPr/>
            <p:nvPr/>
          </p:nvSpPr>
          <p:spPr>
            <a:xfrm>
              <a:off x="11047828" y="4765456"/>
              <a:ext cx="578534" cy="16087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750B95-70C4-4160-A5BD-57852CDEF5EE}"/>
                </a:ext>
              </a:extLst>
            </p:cNvPr>
            <p:cNvSpPr txBox="1"/>
            <p:nvPr/>
          </p:nvSpPr>
          <p:spPr>
            <a:xfrm>
              <a:off x="8388996" y="5243863"/>
              <a:ext cx="148394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D6A627"/>
                  </a:solidFill>
                  <a:latin typeface="Verdana" panose="020B0604030504040204" pitchFamily="34" charset="0"/>
                </a:rPr>
                <a:t>PRIOR ASSUMED </a:t>
              </a:r>
              <a:br>
                <a:rPr lang="en-US" sz="1050" b="1" dirty="0">
                  <a:solidFill>
                    <a:srgbClr val="D6A627"/>
                  </a:solidFill>
                  <a:latin typeface="Verdana" panose="020B0604030504040204" pitchFamily="34" charset="0"/>
                </a:rPr>
              </a:br>
              <a:r>
                <a:rPr lang="en-US" sz="1050" b="1" dirty="0">
                  <a:solidFill>
                    <a:srgbClr val="D6A627"/>
                  </a:solidFill>
                  <a:latin typeface="Verdana" panose="020B0604030504040204" pitchFamily="34" charset="0"/>
                </a:rPr>
                <a:t>RATE OF RETURN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3D99CA9-2D06-4AD5-B487-BE5AA1ED5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396" y="4315493"/>
              <a:ext cx="887051" cy="1002299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82EE0F6-03FB-41BC-89B5-80432C4E5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074" y="4328925"/>
              <a:ext cx="893754" cy="1002300"/>
            </a:xfrm>
            <a:prstGeom prst="rect">
              <a:avLst/>
            </a:prstGeom>
          </p:spPr>
        </p:pic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E2E2043-D75B-45F0-88F2-A97C834C3AEE}"/>
                </a:ext>
              </a:extLst>
            </p:cNvPr>
            <p:cNvSpPr/>
            <p:nvPr/>
          </p:nvSpPr>
          <p:spPr>
            <a:xfrm>
              <a:off x="9427989" y="4689820"/>
              <a:ext cx="311372" cy="311372"/>
            </a:xfrm>
            <a:prstGeom prst="ellipse">
              <a:avLst/>
            </a:prstGeom>
            <a:solidFill>
              <a:srgbClr val="D29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3B5C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51748A0-0642-412E-BED3-B2F08E42ACC3}"/>
                </a:ext>
              </a:extLst>
            </p:cNvPr>
            <p:cNvSpPr/>
            <p:nvPr/>
          </p:nvSpPr>
          <p:spPr>
            <a:xfrm>
              <a:off x="9294408" y="4765456"/>
              <a:ext cx="578534" cy="160870"/>
            </a:xfrm>
            <a:prstGeom prst="rect">
              <a:avLst/>
            </a:prstGeom>
            <a:solidFill>
              <a:srgbClr val="D29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BB8B6BA-1EFA-4EDF-97B2-9A8FE8E67907}"/>
                </a:ext>
              </a:extLst>
            </p:cNvPr>
            <p:cNvSpPr txBox="1"/>
            <p:nvPr/>
          </p:nvSpPr>
          <p:spPr>
            <a:xfrm>
              <a:off x="10051780" y="5243863"/>
              <a:ext cx="191462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29AA46"/>
                  </a:solidFill>
                  <a:latin typeface="Verdana" panose="020B0604030504040204" pitchFamily="34" charset="0"/>
                </a:rPr>
                <a:t>CURRENT ASSUMED </a:t>
              </a:r>
              <a:br>
                <a:rPr lang="en-US" sz="1050" b="1" dirty="0">
                  <a:solidFill>
                    <a:srgbClr val="29AA46"/>
                  </a:solidFill>
                  <a:latin typeface="Verdana" panose="020B0604030504040204" pitchFamily="34" charset="0"/>
                </a:rPr>
              </a:br>
              <a:r>
                <a:rPr lang="en-US" sz="1050" b="1" dirty="0">
                  <a:solidFill>
                    <a:srgbClr val="29AA46"/>
                  </a:solidFill>
                  <a:latin typeface="Verdana" panose="020B0604030504040204" pitchFamily="34" charset="0"/>
                </a:rPr>
                <a:t>RATE OF RETURN</a:t>
              </a:r>
            </a:p>
          </p:txBody>
        </p:sp>
        <p:pic>
          <p:nvPicPr>
            <p:cNvPr id="130" name="Picture 129" descr="Logo, company name&#10;&#10;Description automatically generated">
              <a:extLst>
                <a:ext uri="{FF2B5EF4-FFF2-40B4-BE49-F238E27FC236}">
                  <a16:creationId xmlns:a16="http://schemas.microsoft.com/office/drawing/2014/main" id="{01FED6BE-2D0B-4253-B9E1-ADEB475B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989" y="3720548"/>
              <a:ext cx="1134193" cy="78958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904473D-BEE1-487E-9B31-3E759DA5E0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52"/>
          <a:stretch/>
        </p:blipFill>
        <p:spPr>
          <a:xfrm>
            <a:off x="2165447" y="934066"/>
            <a:ext cx="6059886" cy="4859879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F3036C4-B0F7-41DA-9622-BD6A3508FE1D}"/>
              </a:ext>
            </a:extLst>
          </p:cNvPr>
          <p:cNvGrpSpPr/>
          <p:nvPr/>
        </p:nvGrpSpPr>
        <p:grpSpPr>
          <a:xfrm>
            <a:off x="8277232" y="1279538"/>
            <a:ext cx="3562340" cy="2592155"/>
            <a:chOff x="8277232" y="1279538"/>
            <a:chExt cx="3562340" cy="2592155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EAA0751-5093-4047-B380-90014308850F}"/>
                </a:ext>
              </a:extLst>
            </p:cNvPr>
            <p:cNvSpPr/>
            <p:nvPr/>
          </p:nvSpPr>
          <p:spPr>
            <a:xfrm rot="10800000">
              <a:off x="8277232" y="1279538"/>
              <a:ext cx="3562340" cy="259215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250B2FE-4C2D-438E-B707-AA93312341E8}"/>
                </a:ext>
              </a:extLst>
            </p:cNvPr>
            <p:cNvSpPr txBox="1"/>
            <p:nvPr/>
          </p:nvSpPr>
          <p:spPr>
            <a:xfrm>
              <a:off x="8895352" y="1438647"/>
              <a:ext cx="2372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3B5D"/>
                  </a:solidFill>
                </a:rPr>
                <a:t>NASRA</a:t>
              </a:r>
              <a:endParaRPr lang="en-US" sz="2400" dirty="0">
                <a:solidFill>
                  <a:srgbClr val="003B5D"/>
                </a:solidFill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9607FCC-C97E-41B2-AEE0-4377B3E71D66}"/>
                </a:ext>
              </a:extLst>
            </p:cNvPr>
            <p:cNvCxnSpPr/>
            <p:nvPr/>
          </p:nvCxnSpPr>
          <p:spPr>
            <a:xfrm flipH="1">
              <a:off x="8994781" y="2011420"/>
              <a:ext cx="2173952" cy="11039"/>
            </a:xfrm>
            <a:prstGeom prst="line">
              <a:avLst/>
            </a:prstGeom>
            <a:ln w="38100">
              <a:solidFill>
                <a:srgbClr val="003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A335065-1100-4DB3-AA80-938DE1F0CCB2}"/>
                </a:ext>
              </a:extLst>
            </p:cNvPr>
            <p:cNvSpPr txBox="1"/>
            <p:nvPr/>
          </p:nvSpPr>
          <p:spPr>
            <a:xfrm>
              <a:off x="8859323" y="2089050"/>
              <a:ext cx="2444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B5D"/>
                  </a:solidFill>
                </a:rPr>
                <a:t>2022</a:t>
              </a:r>
              <a:r>
                <a:rPr lang="en-US" dirty="0">
                  <a:solidFill>
                    <a:srgbClr val="003B5D"/>
                  </a:solidFill>
                </a:rPr>
                <a:t> </a:t>
              </a:r>
              <a:r>
                <a:rPr lang="en-US" sz="1400" b="1" dirty="0">
                  <a:solidFill>
                    <a:srgbClr val="003B5D"/>
                  </a:solidFill>
                </a:rPr>
                <a:t>AVERAGE </a:t>
              </a:r>
              <a:br>
                <a:rPr lang="en-US" sz="1400" b="1" dirty="0">
                  <a:solidFill>
                    <a:srgbClr val="003B5D"/>
                  </a:solidFill>
                </a:rPr>
              </a:br>
              <a:r>
                <a:rPr lang="en-US" sz="1400" b="1" dirty="0">
                  <a:solidFill>
                    <a:srgbClr val="003B5D"/>
                  </a:solidFill>
                </a:rPr>
                <a:t>ASSUMED RATE OF RETURN </a:t>
              </a:r>
              <a:endParaRPr lang="en-US" b="1" dirty="0">
                <a:solidFill>
                  <a:srgbClr val="003B5D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A8B9486-EB6E-4F9B-8231-C11956397AF5}"/>
                </a:ext>
              </a:extLst>
            </p:cNvPr>
            <p:cNvSpPr txBox="1"/>
            <p:nvPr/>
          </p:nvSpPr>
          <p:spPr>
            <a:xfrm>
              <a:off x="9249437" y="2861081"/>
              <a:ext cx="1664640" cy="707886"/>
            </a:xfrm>
            <a:prstGeom prst="rect">
              <a:avLst/>
            </a:prstGeom>
            <a:solidFill>
              <a:srgbClr val="003B5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6.99%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7198" y="2907082"/>
            <a:ext cx="237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B5D"/>
                </a:solidFill>
              </a:rPr>
              <a:t>N</a:t>
            </a:r>
            <a:r>
              <a:rPr lang="en-US" dirty="0">
                <a:solidFill>
                  <a:srgbClr val="003B5D"/>
                </a:solidFill>
              </a:rPr>
              <a:t>ational </a:t>
            </a:r>
            <a:r>
              <a:rPr lang="en-US" sz="2400" b="1" dirty="0">
                <a:solidFill>
                  <a:srgbClr val="003B5D"/>
                </a:solidFill>
              </a:rPr>
              <a:t>A</a:t>
            </a:r>
            <a:r>
              <a:rPr lang="en-US" dirty="0">
                <a:solidFill>
                  <a:srgbClr val="003B5D"/>
                </a:solidFill>
              </a:rPr>
              <a:t>ssociation of </a:t>
            </a:r>
            <a:r>
              <a:rPr lang="en-US" sz="2400" b="1" dirty="0">
                <a:solidFill>
                  <a:srgbClr val="003B5D"/>
                </a:solidFill>
              </a:rPr>
              <a:t>S</a:t>
            </a:r>
            <a:r>
              <a:rPr lang="en-US" dirty="0">
                <a:solidFill>
                  <a:srgbClr val="003B5D"/>
                </a:solidFill>
              </a:rPr>
              <a:t>tate </a:t>
            </a:r>
            <a:r>
              <a:rPr lang="en-US" sz="2400" b="1" dirty="0">
                <a:solidFill>
                  <a:srgbClr val="003B5D"/>
                </a:solidFill>
              </a:rPr>
              <a:t>R</a:t>
            </a:r>
            <a:r>
              <a:rPr lang="en-US" dirty="0">
                <a:solidFill>
                  <a:srgbClr val="003B5D"/>
                </a:solidFill>
              </a:rPr>
              <a:t>etirement </a:t>
            </a:r>
            <a:r>
              <a:rPr lang="en-US" sz="2400" b="1" dirty="0">
                <a:solidFill>
                  <a:srgbClr val="003B5D"/>
                </a:solidFill>
              </a:rPr>
              <a:t>A</a:t>
            </a:r>
            <a:r>
              <a:rPr lang="en-US" dirty="0">
                <a:solidFill>
                  <a:srgbClr val="003B5D"/>
                </a:solidFill>
              </a:rPr>
              <a:t>dministrators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7198" y="2317892"/>
            <a:ext cx="23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B5D"/>
                </a:solidFill>
              </a:rPr>
              <a:t>NASRA</a:t>
            </a:r>
            <a:endParaRPr lang="en-US" sz="2400" dirty="0">
              <a:solidFill>
                <a:srgbClr val="003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133D9D-C735-4D4E-9015-4FE81F7F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71" y="2461307"/>
            <a:ext cx="359765" cy="332091"/>
          </a:xfrm>
          <a:prstGeom prst="rect">
            <a:avLst/>
          </a:prstGeom>
        </p:spPr>
      </p:pic>
      <p:sp>
        <p:nvSpPr>
          <p:cNvPr id="30" name="Footer Placeholder 8">
            <a:extLst>
              <a:ext uri="{FF2B5EF4-FFF2-40B4-BE49-F238E27FC236}">
                <a16:creationId xmlns:a16="http://schemas.microsoft.com/office/drawing/2014/main" id="{A7C9491E-95B8-4328-BD80-974F09D0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Planning for the future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64C2CCC-F699-469F-B26D-30FE3103C4A9}"/>
              </a:ext>
            </a:extLst>
          </p:cNvPr>
          <p:cNvSpPr/>
          <p:nvPr/>
        </p:nvSpPr>
        <p:spPr>
          <a:xfrm>
            <a:off x="2019044" y="1356258"/>
            <a:ext cx="5142733" cy="4394029"/>
          </a:xfrm>
          <a:custGeom>
            <a:avLst/>
            <a:gdLst>
              <a:gd name="connsiteX0" fmla="*/ 5124322 w 5142733"/>
              <a:gd name="connsiteY0" fmla="*/ 61369 h 4394029"/>
              <a:gd name="connsiteX1" fmla="*/ 5124322 w 5142733"/>
              <a:gd name="connsiteY1" fmla="*/ 797798 h 4394029"/>
              <a:gd name="connsiteX2" fmla="*/ 5112049 w 5142733"/>
              <a:gd name="connsiteY2" fmla="*/ 810072 h 4394029"/>
              <a:gd name="connsiteX3" fmla="*/ 5093638 w 5142733"/>
              <a:gd name="connsiteY3" fmla="*/ 840757 h 4394029"/>
              <a:gd name="connsiteX4" fmla="*/ 5081364 w 5142733"/>
              <a:gd name="connsiteY4" fmla="*/ 871441 h 4394029"/>
              <a:gd name="connsiteX5" fmla="*/ 5075227 w 5142733"/>
              <a:gd name="connsiteY5" fmla="*/ 902126 h 4394029"/>
              <a:gd name="connsiteX6" fmla="*/ 5075227 w 5142733"/>
              <a:gd name="connsiteY6" fmla="*/ 926674 h 4394029"/>
              <a:gd name="connsiteX7" fmla="*/ 5081364 w 5142733"/>
              <a:gd name="connsiteY7" fmla="*/ 975769 h 4394029"/>
              <a:gd name="connsiteX8" fmla="*/ 5105912 w 5142733"/>
              <a:gd name="connsiteY8" fmla="*/ 1006453 h 4394029"/>
              <a:gd name="connsiteX9" fmla="*/ 5142733 w 5142733"/>
              <a:gd name="connsiteY9" fmla="*/ 1043275 h 4394029"/>
              <a:gd name="connsiteX10" fmla="*/ 5142733 w 5142733"/>
              <a:gd name="connsiteY10" fmla="*/ 4394029 h 4394029"/>
              <a:gd name="connsiteX11" fmla="*/ 0 w 5142733"/>
              <a:gd name="connsiteY11" fmla="*/ 4394029 h 4394029"/>
              <a:gd name="connsiteX12" fmla="*/ 0 w 5142733"/>
              <a:gd name="connsiteY12" fmla="*/ 61369 h 4394029"/>
              <a:gd name="connsiteX13" fmla="*/ 208655 w 5142733"/>
              <a:gd name="connsiteY13" fmla="*/ 36821 h 4394029"/>
              <a:gd name="connsiteX14" fmla="*/ 5130459 w 5142733"/>
              <a:gd name="connsiteY14" fmla="*/ 36821 h 4394029"/>
              <a:gd name="connsiteX15" fmla="*/ 5130459 w 5142733"/>
              <a:gd name="connsiteY15" fmla="*/ 0 h 4394029"/>
              <a:gd name="connsiteX16" fmla="*/ 5124322 w 5142733"/>
              <a:gd name="connsiteY16" fmla="*/ 61369 h 439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42733" h="4394029">
                <a:moveTo>
                  <a:pt x="5124322" y="61369"/>
                </a:moveTo>
                <a:lnTo>
                  <a:pt x="5124322" y="797798"/>
                </a:lnTo>
                <a:lnTo>
                  <a:pt x="5112049" y="810072"/>
                </a:lnTo>
                <a:lnTo>
                  <a:pt x="5093638" y="840757"/>
                </a:lnTo>
                <a:lnTo>
                  <a:pt x="5081364" y="871441"/>
                </a:lnTo>
                <a:lnTo>
                  <a:pt x="5075227" y="902126"/>
                </a:lnTo>
                <a:lnTo>
                  <a:pt x="5075227" y="926674"/>
                </a:lnTo>
                <a:lnTo>
                  <a:pt x="5081364" y="975769"/>
                </a:lnTo>
                <a:lnTo>
                  <a:pt x="5105912" y="1006453"/>
                </a:lnTo>
                <a:lnTo>
                  <a:pt x="5142733" y="1043275"/>
                </a:lnTo>
                <a:lnTo>
                  <a:pt x="5142733" y="4394029"/>
                </a:lnTo>
                <a:lnTo>
                  <a:pt x="0" y="4394029"/>
                </a:lnTo>
                <a:lnTo>
                  <a:pt x="0" y="61369"/>
                </a:lnTo>
                <a:lnTo>
                  <a:pt x="208655" y="36821"/>
                </a:lnTo>
                <a:lnTo>
                  <a:pt x="5130459" y="36821"/>
                </a:lnTo>
                <a:lnTo>
                  <a:pt x="5130459" y="0"/>
                </a:lnTo>
                <a:lnTo>
                  <a:pt x="5124322" y="61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212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26" grpId="0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8793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dirty="0"/>
              <a:t>Assumed rate of return for all NASRA funds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 r="339" b="2235"/>
          <a:stretch/>
        </p:blipFill>
        <p:spPr bwMode="auto">
          <a:xfrm>
            <a:off x="2165446" y="1356257"/>
            <a:ext cx="6049617" cy="4743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8903771-F1D9-4F42-9029-F6B63E5778A1}"/>
              </a:ext>
            </a:extLst>
          </p:cNvPr>
          <p:cNvSpPr txBox="1"/>
          <p:nvPr/>
        </p:nvSpPr>
        <p:spPr>
          <a:xfrm>
            <a:off x="2877607" y="968479"/>
            <a:ext cx="444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Distribution of Investment Return Assumptions, </a:t>
            </a:r>
            <a:br>
              <a:rPr lang="en-US" sz="1100" b="1" dirty="0"/>
            </a:br>
            <a:r>
              <a:rPr lang="en-US" sz="1100" b="1" dirty="0"/>
              <a:t>FY 01 to present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6627" y="2883598"/>
            <a:ext cx="2173952" cy="11039"/>
          </a:xfrm>
          <a:prstGeom prst="line">
            <a:avLst/>
          </a:prstGeom>
          <a:ln w="38100">
            <a:solidFill>
              <a:srgbClr val="003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A96DAC0-486E-477F-9497-56CD85F72A19}"/>
              </a:ext>
            </a:extLst>
          </p:cNvPr>
          <p:cNvGrpSpPr/>
          <p:nvPr/>
        </p:nvGrpSpPr>
        <p:grpSpPr>
          <a:xfrm>
            <a:off x="8277232" y="2317892"/>
            <a:ext cx="3689172" cy="2064432"/>
            <a:chOff x="8277232" y="3720548"/>
            <a:chExt cx="3689172" cy="2064432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0B5D097-55F4-41F8-AE5C-A20DE6465C4F}"/>
                </a:ext>
              </a:extLst>
            </p:cNvPr>
            <p:cNvSpPr/>
            <p:nvPr/>
          </p:nvSpPr>
          <p:spPr>
            <a:xfrm rot="10800000">
              <a:off x="10055851" y="4238016"/>
              <a:ext cx="1783723" cy="154696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41F95F5-5181-4F36-A760-8BA31DBBF23A}"/>
                </a:ext>
              </a:extLst>
            </p:cNvPr>
            <p:cNvSpPr/>
            <p:nvPr/>
          </p:nvSpPr>
          <p:spPr>
            <a:xfrm rot="10800000">
              <a:off x="8277232" y="4238016"/>
              <a:ext cx="1716450" cy="154696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1211884-C8C8-419C-870F-24A1CE2183C7}"/>
                </a:ext>
              </a:extLst>
            </p:cNvPr>
            <p:cNvSpPr/>
            <p:nvPr/>
          </p:nvSpPr>
          <p:spPr>
            <a:xfrm>
              <a:off x="11181409" y="4689820"/>
              <a:ext cx="311372" cy="31137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3B5C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A10E4B6-F3AB-4534-82FC-43A43F724677}"/>
                </a:ext>
              </a:extLst>
            </p:cNvPr>
            <p:cNvSpPr/>
            <p:nvPr/>
          </p:nvSpPr>
          <p:spPr>
            <a:xfrm>
              <a:off x="11047828" y="4765456"/>
              <a:ext cx="578534" cy="16087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750B95-70C4-4160-A5BD-57852CDEF5EE}"/>
                </a:ext>
              </a:extLst>
            </p:cNvPr>
            <p:cNvSpPr txBox="1"/>
            <p:nvPr/>
          </p:nvSpPr>
          <p:spPr>
            <a:xfrm>
              <a:off x="8388996" y="5243863"/>
              <a:ext cx="148394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D6A627"/>
                  </a:solidFill>
                  <a:latin typeface="Verdana" panose="020B0604030504040204" pitchFamily="34" charset="0"/>
                </a:rPr>
                <a:t>PRIOR ASSUMED </a:t>
              </a:r>
              <a:br>
                <a:rPr lang="en-US" sz="1050" b="1" dirty="0">
                  <a:solidFill>
                    <a:srgbClr val="D6A627"/>
                  </a:solidFill>
                  <a:latin typeface="Verdana" panose="020B0604030504040204" pitchFamily="34" charset="0"/>
                </a:rPr>
              </a:br>
              <a:r>
                <a:rPr lang="en-US" sz="1050" b="1" dirty="0">
                  <a:solidFill>
                    <a:srgbClr val="D6A627"/>
                  </a:solidFill>
                  <a:latin typeface="Verdana" panose="020B0604030504040204" pitchFamily="34" charset="0"/>
                </a:rPr>
                <a:t>RATE OF RETURN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3D99CA9-2D06-4AD5-B487-BE5AA1ED5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396" y="4315493"/>
              <a:ext cx="887051" cy="1002299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82EE0F6-03FB-41BC-89B5-80432C4E5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074" y="4328925"/>
              <a:ext cx="893754" cy="1002300"/>
            </a:xfrm>
            <a:prstGeom prst="rect">
              <a:avLst/>
            </a:prstGeom>
          </p:spPr>
        </p:pic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E2E2043-D75B-45F0-88F2-A97C834C3AEE}"/>
                </a:ext>
              </a:extLst>
            </p:cNvPr>
            <p:cNvSpPr/>
            <p:nvPr/>
          </p:nvSpPr>
          <p:spPr>
            <a:xfrm>
              <a:off x="9427989" y="4689820"/>
              <a:ext cx="311372" cy="311372"/>
            </a:xfrm>
            <a:prstGeom prst="ellipse">
              <a:avLst/>
            </a:prstGeom>
            <a:solidFill>
              <a:srgbClr val="D29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3B5C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51748A0-0642-412E-BED3-B2F08E42ACC3}"/>
                </a:ext>
              </a:extLst>
            </p:cNvPr>
            <p:cNvSpPr/>
            <p:nvPr/>
          </p:nvSpPr>
          <p:spPr>
            <a:xfrm>
              <a:off x="9294408" y="4765456"/>
              <a:ext cx="578534" cy="160870"/>
            </a:xfrm>
            <a:prstGeom prst="rect">
              <a:avLst/>
            </a:prstGeom>
            <a:solidFill>
              <a:srgbClr val="D29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BB8B6BA-1EFA-4EDF-97B2-9A8FE8E67907}"/>
                </a:ext>
              </a:extLst>
            </p:cNvPr>
            <p:cNvSpPr txBox="1"/>
            <p:nvPr/>
          </p:nvSpPr>
          <p:spPr>
            <a:xfrm>
              <a:off x="10051780" y="5243863"/>
              <a:ext cx="191462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29AA46"/>
                  </a:solidFill>
                  <a:latin typeface="Verdana" panose="020B0604030504040204" pitchFamily="34" charset="0"/>
                </a:rPr>
                <a:t>CURRENT ASSUMED </a:t>
              </a:r>
              <a:br>
                <a:rPr lang="en-US" sz="1050" b="1" dirty="0">
                  <a:solidFill>
                    <a:srgbClr val="29AA46"/>
                  </a:solidFill>
                  <a:latin typeface="Verdana" panose="020B0604030504040204" pitchFamily="34" charset="0"/>
                </a:rPr>
              </a:br>
              <a:r>
                <a:rPr lang="en-US" sz="1050" b="1" dirty="0">
                  <a:solidFill>
                    <a:srgbClr val="29AA46"/>
                  </a:solidFill>
                  <a:latin typeface="Verdana" panose="020B0604030504040204" pitchFamily="34" charset="0"/>
                </a:rPr>
                <a:t>RATE OF RETURN</a:t>
              </a:r>
            </a:p>
          </p:txBody>
        </p:sp>
        <p:pic>
          <p:nvPicPr>
            <p:cNvPr id="130" name="Picture 129" descr="Logo, company name&#10;&#10;Description automatically generated">
              <a:extLst>
                <a:ext uri="{FF2B5EF4-FFF2-40B4-BE49-F238E27FC236}">
                  <a16:creationId xmlns:a16="http://schemas.microsoft.com/office/drawing/2014/main" id="{01FED6BE-2D0B-4253-B9E1-ADEB475B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989" y="3720548"/>
              <a:ext cx="1134193" cy="78958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904473D-BEE1-487E-9B31-3E759DA5E0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52"/>
          <a:stretch/>
        </p:blipFill>
        <p:spPr>
          <a:xfrm>
            <a:off x="2165447" y="934066"/>
            <a:ext cx="6059886" cy="4859879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F3036C4-B0F7-41DA-9622-BD6A3508FE1D}"/>
              </a:ext>
            </a:extLst>
          </p:cNvPr>
          <p:cNvGrpSpPr/>
          <p:nvPr/>
        </p:nvGrpSpPr>
        <p:grpSpPr>
          <a:xfrm>
            <a:off x="8277232" y="1279538"/>
            <a:ext cx="3562340" cy="2592155"/>
            <a:chOff x="8277232" y="1279538"/>
            <a:chExt cx="3562340" cy="2592155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EAA0751-5093-4047-B380-90014308850F}"/>
                </a:ext>
              </a:extLst>
            </p:cNvPr>
            <p:cNvSpPr/>
            <p:nvPr/>
          </p:nvSpPr>
          <p:spPr>
            <a:xfrm rot="10800000">
              <a:off x="8277232" y="1279538"/>
              <a:ext cx="3562340" cy="259215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250B2FE-4C2D-438E-B707-AA93312341E8}"/>
                </a:ext>
              </a:extLst>
            </p:cNvPr>
            <p:cNvSpPr txBox="1"/>
            <p:nvPr/>
          </p:nvSpPr>
          <p:spPr>
            <a:xfrm>
              <a:off x="8895352" y="1438647"/>
              <a:ext cx="2372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3B5D"/>
                  </a:solidFill>
                </a:rPr>
                <a:t>NASRA</a:t>
              </a:r>
              <a:endParaRPr lang="en-US" sz="2400" dirty="0">
                <a:solidFill>
                  <a:srgbClr val="003B5D"/>
                </a:solidFill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9607FCC-C97E-41B2-AEE0-4377B3E71D66}"/>
                </a:ext>
              </a:extLst>
            </p:cNvPr>
            <p:cNvCxnSpPr/>
            <p:nvPr/>
          </p:nvCxnSpPr>
          <p:spPr>
            <a:xfrm flipH="1">
              <a:off x="8994781" y="2011420"/>
              <a:ext cx="2173952" cy="11039"/>
            </a:xfrm>
            <a:prstGeom prst="line">
              <a:avLst/>
            </a:prstGeom>
            <a:ln w="38100">
              <a:solidFill>
                <a:srgbClr val="003B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A335065-1100-4DB3-AA80-938DE1F0CCB2}"/>
                </a:ext>
              </a:extLst>
            </p:cNvPr>
            <p:cNvSpPr txBox="1"/>
            <p:nvPr/>
          </p:nvSpPr>
          <p:spPr>
            <a:xfrm>
              <a:off x="8859323" y="2089050"/>
              <a:ext cx="2444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B5D"/>
                  </a:solidFill>
                </a:rPr>
                <a:t>2022</a:t>
              </a:r>
              <a:r>
                <a:rPr lang="en-US" dirty="0">
                  <a:solidFill>
                    <a:srgbClr val="003B5D"/>
                  </a:solidFill>
                </a:rPr>
                <a:t> </a:t>
              </a:r>
              <a:r>
                <a:rPr lang="en-US" sz="1400" b="1" dirty="0">
                  <a:solidFill>
                    <a:srgbClr val="003B5D"/>
                  </a:solidFill>
                </a:rPr>
                <a:t>AVERAGE </a:t>
              </a:r>
              <a:br>
                <a:rPr lang="en-US" sz="1400" b="1" dirty="0">
                  <a:solidFill>
                    <a:srgbClr val="003B5D"/>
                  </a:solidFill>
                </a:rPr>
              </a:br>
              <a:r>
                <a:rPr lang="en-US" sz="1400" b="1" dirty="0">
                  <a:solidFill>
                    <a:srgbClr val="003B5D"/>
                  </a:solidFill>
                </a:rPr>
                <a:t>ASSUMED RATE OF RETURN </a:t>
              </a:r>
              <a:endParaRPr lang="en-US" b="1" dirty="0">
                <a:solidFill>
                  <a:srgbClr val="003B5D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A8B9486-EB6E-4F9B-8231-C11956397AF5}"/>
                </a:ext>
              </a:extLst>
            </p:cNvPr>
            <p:cNvSpPr txBox="1"/>
            <p:nvPr/>
          </p:nvSpPr>
          <p:spPr>
            <a:xfrm>
              <a:off x="9249437" y="2861081"/>
              <a:ext cx="1664640" cy="707886"/>
            </a:xfrm>
            <a:prstGeom prst="rect">
              <a:avLst/>
            </a:prstGeom>
            <a:solidFill>
              <a:srgbClr val="003B5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6.99%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7198" y="2907082"/>
            <a:ext cx="237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B5D"/>
                </a:solidFill>
              </a:rPr>
              <a:t>N</a:t>
            </a:r>
            <a:r>
              <a:rPr lang="en-US" dirty="0">
                <a:solidFill>
                  <a:srgbClr val="003B5D"/>
                </a:solidFill>
              </a:rPr>
              <a:t>ational </a:t>
            </a:r>
            <a:r>
              <a:rPr lang="en-US" sz="2400" b="1" dirty="0">
                <a:solidFill>
                  <a:srgbClr val="003B5D"/>
                </a:solidFill>
              </a:rPr>
              <a:t>A</a:t>
            </a:r>
            <a:r>
              <a:rPr lang="en-US" dirty="0">
                <a:solidFill>
                  <a:srgbClr val="003B5D"/>
                </a:solidFill>
              </a:rPr>
              <a:t>ssociation of </a:t>
            </a:r>
            <a:r>
              <a:rPr lang="en-US" sz="2400" b="1" dirty="0">
                <a:solidFill>
                  <a:srgbClr val="003B5D"/>
                </a:solidFill>
              </a:rPr>
              <a:t>S</a:t>
            </a:r>
            <a:r>
              <a:rPr lang="en-US" dirty="0">
                <a:solidFill>
                  <a:srgbClr val="003B5D"/>
                </a:solidFill>
              </a:rPr>
              <a:t>tate </a:t>
            </a:r>
            <a:r>
              <a:rPr lang="en-US" sz="2400" b="1" dirty="0">
                <a:solidFill>
                  <a:srgbClr val="003B5D"/>
                </a:solidFill>
              </a:rPr>
              <a:t>R</a:t>
            </a:r>
            <a:r>
              <a:rPr lang="en-US" dirty="0">
                <a:solidFill>
                  <a:srgbClr val="003B5D"/>
                </a:solidFill>
              </a:rPr>
              <a:t>etirement </a:t>
            </a:r>
            <a:r>
              <a:rPr lang="en-US" sz="2400" b="1" dirty="0">
                <a:solidFill>
                  <a:srgbClr val="003B5D"/>
                </a:solidFill>
              </a:rPr>
              <a:t>A</a:t>
            </a:r>
            <a:r>
              <a:rPr lang="en-US" dirty="0">
                <a:solidFill>
                  <a:srgbClr val="003B5D"/>
                </a:solidFill>
              </a:rPr>
              <a:t>dministrators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7198" y="2317892"/>
            <a:ext cx="23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B5D"/>
                </a:solidFill>
              </a:rPr>
              <a:t>NASRA</a:t>
            </a:r>
            <a:endParaRPr lang="en-US" sz="2400" dirty="0">
              <a:solidFill>
                <a:srgbClr val="003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133D9D-C735-4D4E-9015-4FE81F7F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71" y="2461307"/>
            <a:ext cx="359765" cy="332091"/>
          </a:xfrm>
          <a:prstGeom prst="rect">
            <a:avLst/>
          </a:prstGeom>
        </p:spPr>
      </p:pic>
      <p:sp>
        <p:nvSpPr>
          <p:cNvPr id="30" name="Footer Placeholder 8">
            <a:extLst>
              <a:ext uri="{FF2B5EF4-FFF2-40B4-BE49-F238E27FC236}">
                <a16:creationId xmlns:a16="http://schemas.microsoft.com/office/drawing/2014/main" id="{A7C9491E-95B8-4328-BD80-974F09D0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5508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2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2537793" y="1118393"/>
            <a:ext cx="6972300" cy="1325563"/>
          </a:xfrm>
        </p:spPr>
        <p:txBody>
          <a:bodyPr/>
          <a:lstStyle/>
          <a:p>
            <a:pPr algn="l"/>
            <a:r>
              <a:rPr lang="en-US" dirty="0"/>
              <a:t>General rate-making principles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idx="1"/>
          </p:nvPr>
        </p:nvSpPr>
        <p:spPr>
          <a:xfrm>
            <a:off x="3106310" y="2298975"/>
            <a:ext cx="6972301" cy="435133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/>
              <a:t>Reserve accounts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How your rates are calculated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Understanding demographic impacts on rates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Actuarial assumptions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3265" y="2462269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33265" y="3011401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733265" y="3560533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FD6B1-490A-49B8-B509-C86F07C7F204}"/>
              </a:ext>
            </a:extLst>
          </p:cNvPr>
          <p:cNvSpPr/>
          <p:nvPr/>
        </p:nvSpPr>
        <p:spPr>
          <a:xfrm>
            <a:off x="2733265" y="4109665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8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74" y="365125"/>
            <a:ext cx="9463481" cy="1325563"/>
          </a:xfrm>
        </p:spPr>
        <p:txBody>
          <a:bodyPr/>
          <a:lstStyle/>
          <a:p>
            <a:pPr algn="ctr"/>
            <a:r>
              <a:rPr lang="en-US" dirty="0"/>
              <a:t>Reserve accounts and funded status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806014" y="1229678"/>
            <a:ext cx="8229600" cy="461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 Reserve serves as a “Balancing Account.”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108149" y="1821472"/>
            <a:ext cx="3438857" cy="2286000"/>
            <a:chOff x="-695657" y="1689340"/>
            <a:chExt cx="3438857" cy="2286000"/>
          </a:xfrm>
        </p:grpSpPr>
        <p:sp>
          <p:nvSpPr>
            <p:cNvPr id="30" name="Snip Diagonal Corner Rectangle 29"/>
            <p:cNvSpPr/>
            <p:nvPr/>
          </p:nvSpPr>
          <p:spPr>
            <a:xfrm>
              <a:off x="341243" y="1689340"/>
              <a:ext cx="2401957" cy="2286000"/>
            </a:xfrm>
            <a:prstGeom prst="snip2DiagRect">
              <a:avLst/>
            </a:prstGeom>
            <a:solidFill>
              <a:schemeClr val="bg1"/>
            </a:solidFill>
            <a:ln w="38100">
              <a:solidFill>
                <a:srgbClr val="D29F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1244" y="3179802"/>
              <a:ext cx="2401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D29F1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MEMBER </a:t>
              </a:r>
            </a:p>
            <a:p>
              <a:pPr algn="ctr"/>
              <a:r>
                <a:rPr lang="en-US" b="1" dirty="0">
                  <a:solidFill>
                    <a:srgbClr val="D29F1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RESERVE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5657" y="1689341"/>
              <a:ext cx="3362657" cy="113428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41243" y="2691410"/>
              <a:ext cx="2401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D29F1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FUNDED STATUS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457200" y="3116728"/>
              <a:ext cx="2133600" cy="0"/>
            </a:xfrm>
            <a:prstGeom prst="line">
              <a:avLst/>
            </a:prstGeom>
            <a:ln w="19050">
              <a:solidFill>
                <a:srgbClr val="D29F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915958" y="1821472"/>
            <a:ext cx="2401957" cy="2286000"/>
            <a:chOff x="3236843" y="2819400"/>
            <a:chExt cx="2401957" cy="2286000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3236843" y="2819400"/>
              <a:ext cx="2401957" cy="2286000"/>
            </a:xfrm>
            <a:prstGeom prst="snip2DiagRect">
              <a:avLst/>
            </a:prstGeom>
            <a:solidFill>
              <a:srgbClr val="EBF8FF"/>
            </a:solidFill>
            <a:ln w="38100">
              <a:solidFill>
                <a:srgbClr val="6BA4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36844" y="4363027"/>
              <a:ext cx="2401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BA4B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EMPLOYER  </a:t>
              </a:r>
            </a:p>
            <a:p>
              <a:pPr algn="ctr"/>
              <a:r>
                <a:rPr lang="en-US" b="1" dirty="0">
                  <a:solidFill>
                    <a:srgbClr val="6BA4B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RESERVE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6" y="3078278"/>
              <a:ext cx="2263881" cy="718782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236843" y="3804217"/>
              <a:ext cx="2401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BA4B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FUNDED STATUS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371022" y="4246788"/>
              <a:ext cx="2133600" cy="0"/>
            </a:xfrm>
            <a:prstGeom prst="line">
              <a:avLst/>
            </a:prstGeom>
            <a:ln w="19050">
              <a:solidFill>
                <a:srgbClr val="6BA4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175546" y="1821472"/>
            <a:ext cx="3419551" cy="2286000"/>
            <a:chOff x="5019340" y="2819400"/>
            <a:chExt cx="3419551" cy="2286000"/>
          </a:xfrm>
        </p:grpSpPr>
        <p:sp>
          <p:nvSpPr>
            <p:cNvPr id="50" name="Snip Diagonal Corner Rectangle 49"/>
            <p:cNvSpPr/>
            <p:nvPr/>
          </p:nvSpPr>
          <p:spPr>
            <a:xfrm>
              <a:off x="6036934" y="2819400"/>
              <a:ext cx="2401957" cy="2286000"/>
            </a:xfrm>
            <a:prstGeom prst="snip2DiagRect">
              <a:avLst/>
            </a:prstGeom>
            <a:solidFill>
              <a:srgbClr val="EFF2FB"/>
            </a:solidFill>
            <a:ln w="38100">
              <a:solidFill>
                <a:srgbClr val="003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36935" y="4341462"/>
              <a:ext cx="2401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3B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ANNUITANT  </a:t>
              </a:r>
            </a:p>
            <a:p>
              <a:pPr algn="ctr"/>
              <a:r>
                <a:rPr lang="en-US" b="1" dirty="0">
                  <a:solidFill>
                    <a:srgbClr val="003B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RESERVE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340" y="2819400"/>
              <a:ext cx="3362660" cy="113428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036934" y="3804217"/>
              <a:ext cx="2401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3B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FUNDED STATUS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6171112" y="4257421"/>
              <a:ext cx="2133600" cy="0"/>
            </a:xfrm>
            <a:prstGeom prst="line">
              <a:avLst/>
            </a:prstGeom>
            <a:ln w="19050">
              <a:solidFill>
                <a:srgbClr val="003B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9B72F-24C2-4973-A3AD-2ED24672778C}"/>
              </a:ext>
            </a:extLst>
          </p:cNvPr>
          <p:cNvSpPr/>
          <p:nvPr/>
        </p:nvSpPr>
        <p:spPr>
          <a:xfrm>
            <a:off x="2509284" y="4909710"/>
            <a:ext cx="7526330" cy="70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4ABBEB7-C2FB-494F-8DDE-E7E4FB66D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614" y="5057961"/>
            <a:ext cx="8325293" cy="713257"/>
          </a:xfrm>
        </p:spPr>
        <p:txBody>
          <a:bodyPr>
            <a:normAutofit fontScale="92500" lnSpcReduction="10000"/>
          </a:bodyPr>
          <a:lstStyle/>
          <a:p>
            <a:pPr marL="230188" lvl="1" indent="0" algn="ctr">
              <a:buNone/>
            </a:pPr>
            <a:r>
              <a:rPr lang="en-US" sz="1600" b="1" dirty="0">
                <a:solidFill>
                  <a:srgbClr val="D6A629"/>
                </a:solidFill>
              </a:rPr>
              <a:t>Member Reserve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395D"/>
                </a:solidFill>
              </a:rPr>
              <a:t>Annuitant Reserve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accounts must be kept at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100% funded status.  IMRF credits these accounts 7.25% yearly.</a:t>
            </a:r>
          </a:p>
          <a:p>
            <a:pPr marL="230188" lvl="1" indent="0" algn="ctr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41" name="Right Arrow 62">
            <a:extLst>
              <a:ext uri="{FF2B5EF4-FFF2-40B4-BE49-F238E27FC236}">
                <a16:creationId xmlns:a16="http://schemas.microsoft.com/office/drawing/2014/main" id="{964DB326-0356-479E-8D18-E70F84634177}"/>
              </a:ext>
            </a:extLst>
          </p:cNvPr>
          <p:cNvSpPr/>
          <p:nvPr/>
        </p:nvSpPr>
        <p:spPr>
          <a:xfrm rot="16200000">
            <a:off x="1755384" y="4143755"/>
            <a:ext cx="703270" cy="660967"/>
          </a:xfrm>
          <a:prstGeom prst="rightArrow">
            <a:avLst/>
          </a:prstGeom>
          <a:solidFill>
            <a:srgbClr val="D6A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63">
            <a:extLst>
              <a:ext uri="{FF2B5EF4-FFF2-40B4-BE49-F238E27FC236}">
                <a16:creationId xmlns:a16="http://schemas.microsoft.com/office/drawing/2014/main" id="{09157CFA-2D98-4C67-9812-1CFF9E2E9135}"/>
              </a:ext>
            </a:extLst>
          </p:cNvPr>
          <p:cNvSpPr/>
          <p:nvPr/>
        </p:nvSpPr>
        <p:spPr>
          <a:xfrm rot="16200000">
            <a:off x="10068272" y="4143756"/>
            <a:ext cx="703270" cy="660967"/>
          </a:xfrm>
          <a:prstGeom prst="rightArrow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ED7152-D563-41A8-BABC-D59ADE336CFE}"/>
              </a:ext>
            </a:extLst>
          </p:cNvPr>
          <p:cNvSpPr/>
          <p:nvPr/>
        </p:nvSpPr>
        <p:spPr>
          <a:xfrm flipV="1">
            <a:off x="2587253" y="4908519"/>
            <a:ext cx="7526330" cy="68527"/>
          </a:xfrm>
          <a:prstGeom prst="rect">
            <a:avLst/>
          </a:prstGeom>
          <a:solidFill>
            <a:srgbClr val="D6A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83E3B5-1BD6-40BC-A41A-F677E8244689}"/>
              </a:ext>
            </a:extLst>
          </p:cNvPr>
          <p:cNvSpPr/>
          <p:nvPr/>
        </p:nvSpPr>
        <p:spPr>
          <a:xfrm flipV="1">
            <a:off x="2587253" y="5577076"/>
            <a:ext cx="7526330" cy="68527"/>
          </a:xfrm>
          <a:prstGeom prst="rect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9A21BE2-C98C-453E-B4AF-76837D0B0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8" y="4366350"/>
            <a:ext cx="1524000" cy="1722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95BE014-A591-41DD-8BD8-5AB9AA10F0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18" y="4366350"/>
            <a:ext cx="1524000" cy="17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build="p"/>
      <p:bldP spid="41" grpId="0" animBg="1"/>
      <p:bldP spid="42" grpId="0" animBg="1"/>
      <p:bldP spid="44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02232" y="1385749"/>
            <a:ext cx="10311846" cy="5534846"/>
            <a:chOff x="716373" y="1340112"/>
            <a:chExt cx="10302668" cy="552992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73" y="1340112"/>
              <a:ext cx="10302668" cy="552992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821990" y="5786576"/>
              <a:ext cx="1754560" cy="369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Employer</a:t>
              </a:r>
              <a:endPara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25604" y="2410440"/>
              <a:ext cx="2652412" cy="70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Employer Reserve</a:t>
              </a:r>
              <a:br>
                <a:rPr lang="en-US" sz="12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$6.033 </a:t>
              </a:r>
              <a:r>
                <a: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Billion</a:t>
              </a:r>
              <a:endPara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Investment gain distribution in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17974" y="2890391"/>
            <a:ext cx="37737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Annuitant Reserve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$1.972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Billion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17974" y="1677131"/>
            <a:ext cx="3291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Member Reserve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$0.491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Billion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18480" y="4996139"/>
            <a:ext cx="1302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Annuitant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97611" y="4996138"/>
            <a:ext cx="1250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Member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2E2E2-1193-4F45-82D1-5C42F13A8AB4}"/>
              </a:ext>
            </a:extLst>
          </p:cNvPr>
          <p:cNvSpPr txBox="1"/>
          <p:nvPr/>
        </p:nvSpPr>
        <p:spPr>
          <a:xfrm>
            <a:off x="7979521" y="4056449"/>
            <a:ext cx="5407296" cy="49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i="1" dirty="0">
                <a:solidFill>
                  <a:srgbClr val="003B5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Figures do not include member and employer contributions </a:t>
            </a:r>
            <a:br>
              <a:rPr lang="en-US" sz="1100" i="1" dirty="0">
                <a:solidFill>
                  <a:srgbClr val="003B5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i="1" dirty="0">
                <a:solidFill>
                  <a:srgbClr val="003B5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1100" i="1" dirty="0">
                <a:solidFill>
                  <a:srgbClr val="003B5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transfers to Annuitant Reserves</a:t>
            </a:r>
            <a:r>
              <a:rPr lang="en-US" sz="1400" i="1" dirty="0">
                <a:solidFill>
                  <a:srgbClr val="003B5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118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2537793" y="365125"/>
            <a:ext cx="6972300" cy="1325563"/>
          </a:xfrm>
        </p:spPr>
        <p:txBody>
          <a:bodyPr/>
          <a:lstStyle/>
          <a:p>
            <a:pPr algn="l"/>
            <a:r>
              <a:rPr lang="en-US" dirty="0"/>
              <a:t>Agenda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idx="1"/>
          </p:nvPr>
        </p:nvSpPr>
        <p:spPr>
          <a:xfrm>
            <a:off x="3106310" y="1545707"/>
            <a:ext cx="6972301" cy="435133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/>
              <a:t>Financial update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Planning for the future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General rate-making principles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Annual documentation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Closing remarks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3265" y="1709001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33265" y="2258133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733265" y="2807265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33265" y="3356397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33265" y="3905529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16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 rot="5400000">
            <a:off x="1041306" y="4035461"/>
            <a:ext cx="1946769" cy="467811"/>
          </a:xfrm>
          <a:prstGeom prst="rect">
            <a:avLst/>
          </a:prstGeom>
          <a:solidFill>
            <a:srgbClr val="6B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86537" y="2068273"/>
            <a:ext cx="1551639" cy="467811"/>
          </a:xfrm>
          <a:prstGeom prst="rect">
            <a:avLst/>
          </a:prstGeom>
          <a:solidFill>
            <a:srgbClr val="6B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793"/>
            <a:ext cx="10008765" cy="1325563"/>
          </a:xfrm>
        </p:spPr>
        <p:txBody>
          <a:bodyPr>
            <a:normAutofit/>
          </a:bodyPr>
          <a:lstStyle/>
          <a:p>
            <a:r>
              <a:rPr lang="en-US" sz="2400" dirty="0"/>
              <a:t>As an agent multiple employer plan, </a:t>
            </a:r>
            <a:br>
              <a:rPr lang="en-US" sz="2400" dirty="0"/>
            </a:br>
            <a:r>
              <a:rPr lang="en-US" sz="2400" dirty="0"/>
              <a:t>each employer has a separate reserve account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74655" y="1651240"/>
            <a:ext cx="2218489" cy="1782965"/>
            <a:chOff x="3236843" y="2819400"/>
            <a:chExt cx="2401957" cy="2286000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3236843" y="2819400"/>
              <a:ext cx="2401957" cy="2286000"/>
            </a:xfrm>
            <a:prstGeom prst="snip2DiagRect">
              <a:avLst/>
            </a:prstGeom>
            <a:solidFill>
              <a:srgbClr val="EBF8FF"/>
            </a:solidFill>
            <a:ln w="38100">
              <a:solidFill>
                <a:srgbClr val="6BA4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371022" y="4565765"/>
              <a:ext cx="2133600" cy="0"/>
            </a:xfrm>
            <a:prstGeom prst="line">
              <a:avLst/>
            </a:prstGeom>
            <a:ln w="19050">
              <a:solidFill>
                <a:srgbClr val="6BA4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71022" y="3236695"/>
              <a:ext cx="2133600" cy="0"/>
            </a:xfrm>
            <a:prstGeom prst="line">
              <a:avLst/>
            </a:prstGeom>
            <a:ln w="19050">
              <a:solidFill>
                <a:srgbClr val="6BA4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574653" y="2125681"/>
            <a:ext cx="2218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BA4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EMPLOYER </a:t>
            </a:r>
          </a:p>
          <a:p>
            <a:pPr algn="ctr"/>
            <a:r>
              <a:rPr lang="en-US" sz="1400" b="1" dirty="0">
                <a:solidFill>
                  <a:srgbClr val="6BA4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ITS OWN</a:t>
            </a:r>
          </a:p>
          <a:p>
            <a:pPr algn="ctr"/>
            <a:r>
              <a:rPr lang="en-US" sz="1400" b="1" dirty="0">
                <a:solidFill>
                  <a:srgbClr val="6BA4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 ACOUNT</a:t>
            </a:r>
          </a:p>
        </p:txBody>
      </p:sp>
      <p:sp>
        <p:nvSpPr>
          <p:cNvPr id="42" name="Snip Diagonal Corner Rectangle 41"/>
          <p:cNvSpPr/>
          <p:nvPr/>
        </p:nvSpPr>
        <p:spPr>
          <a:xfrm>
            <a:off x="3178467" y="1828800"/>
            <a:ext cx="7668498" cy="1006475"/>
          </a:xfrm>
          <a:prstGeom prst="snip2DiagRect">
            <a:avLst/>
          </a:prstGeom>
          <a:solidFill>
            <a:srgbClr val="EFF2FB"/>
          </a:solidFill>
          <a:ln w="38100" cap="flat" cmpd="sng" algn="ctr">
            <a:solidFill>
              <a:srgbClr val="003B5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786537" y="4795193"/>
            <a:ext cx="1551639" cy="467811"/>
          </a:xfrm>
          <a:prstGeom prst="rect">
            <a:avLst/>
          </a:prstGeom>
          <a:solidFill>
            <a:srgbClr val="6B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nip Diagonal Corner Rectangle 43"/>
          <p:cNvSpPr/>
          <p:nvPr/>
        </p:nvSpPr>
        <p:spPr>
          <a:xfrm>
            <a:off x="3178467" y="4572000"/>
            <a:ext cx="6838950" cy="1158875"/>
          </a:xfrm>
          <a:prstGeom prst="snip2DiagRect">
            <a:avLst/>
          </a:prstGeom>
          <a:solidFill>
            <a:srgbClr val="EFF2FB"/>
          </a:solidFill>
          <a:ln w="38100" cap="flat" cmpd="sng" algn="ctr">
            <a:solidFill>
              <a:srgbClr val="003B5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3338176" y="1955193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1" kern="120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Your employer pays for the retirement benefits of only its employees.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How your employer reserve account works.</a:t>
            </a:r>
          </a:p>
          <a:p>
            <a:pPr marL="461963" marR="0" lvl="1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Credited with contributions made by your employer. </a:t>
            </a:r>
          </a:p>
          <a:p>
            <a:pPr marL="461963" marR="0" lvl="1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Credited investment gain or loss.</a:t>
            </a:r>
          </a:p>
          <a:p>
            <a:pPr marL="461963" marR="0" lvl="1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Debited retirement costs of your employees.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Your employer’s finances have no relationship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the pension assets and liabilities of IMRF’s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other 3,032 employers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61963" marR="0" lvl="1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29F13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20428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97827"/>
            <a:ext cx="6972300" cy="1325563"/>
          </a:xfrm>
        </p:spPr>
        <p:txBody>
          <a:bodyPr/>
          <a:lstStyle/>
          <a:p>
            <a:r>
              <a:rPr lang="en-US" sz="2400" dirty="0"/>
              <a:t>If an employer is less than </a:t>
            </a:r>
            <a:br>
              <a:rPr lang="en-US" sz="2400" dirty="0"/>
            </a:br>
            <a:r>
              <a:rPr lang="en-US" sz="2400" dirty="0"/>
              <a:t>100% funded on an actuarial basis </a:t>
            </a:r>
            <a:br>
              <a:rPr lang="en-US" sz="2400" dirty="0"/>
            </a:br>
            <a:r>
              <a:rPr lang="en-US" sz="2400" dirty="0"/>
              <a:t>as of 12/31/2021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35528" y="1994590"/>
            <a:ext cx="5174973" cy="40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Taxing Bodies</a:t>
            </a:r>
          </a:p>
          <a:p>
            <a:pPr lvl="1"/>
            <a:r>
              <a:rPr lang="en-US" sz="2000" dirty="0"/>
              <a:t>20-year closed amortization period to pay off any unfunded liability </a:t>
            </a:r>
          </a:p>
          <a:p>
            <a:br>
              <a:rPr lang="en-US" dirty="0"/>
            </a:br>
            <a:br>
              <a:rPr lang="en-US" dirty="0"/>
            </a:br>
            <a:r>
              <a:rPr lang="en-US" dirty="0"/>
              <a:t>Instrumentalities</a:t>
            </a:r>
          </a:p>
          <a:p>
            <a:pPr lvl="1"/>
            <a:r>
              <a:rPr lang="en-US" sz="2000" dirty="0"/>
              <a:t>10-year reopening period to pay off </a:t>
            </a:r>
            <a:br>
              <a:rPr lang="en-US" sz="2000" dirty="0"/>
            </a:br>
            <a:r>
              <a:rPr lang="en-US" sz="2000" dirty="0"/>
              <a:t>any unfunded liability </a:t>
            </a:r>
          </a:p>
          <a:p>
            <a:pPr lvl="2"/>
            <a:r>
              <a:rPr lang="en-US" sz="2000" dirty="0"/>
              <a:t>Recalculated every year </a:t>
            </a:r>
            <a:br>
              <a:rPr lang="en-US" sz="2000" dirty="0"/>
            </a:br>
            <a:r>
              <a:rPr lang="en-US" sz="2000" dirty="0"/>
              <a:t>(unlimited time to achieve 100% funded status)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3" y="1552648"/>
            <a:ext cx="1782418" cy="16775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837082" y="2419353"/>
            <a:ext cx="917716" cy="917716"/>
          </a:xfrm>
          <a:prstGeom prst="ellipse">
            <a:avLst/>
          </a:prstGeom>
          <a:solidFill>
            <a:schemeClr val="bg1"/>
          </a:solidFill>
          <a:ln w="57150">
            <a:solidFill>
              <a:srgbClr val="6D6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44761" y="2557393"/>
            <a:ext cx="773594" cy="452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3" y="3654980"/>
            <a:ext cx="1782418" cy="167756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837082" y="4521685"/>
            <a:ext cx="917716" cy="917716"/>
          </a:xfrm>
          <a:prstGeom prst="ellipse">
            <a:avLst/>
          </a:prstGeom>
          <a:solidFill>
            <a:schemeClr val="bg1"/>
          </a:solidFill>
          <a:ln w="57150">
            <a:solidFill>
              <a:srgbClr val="6D6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944761" y="4659725"/>
            <a:ext cx="773594" cy="452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6D6E70"/>
                </a:solidFill>
              </a:rPr>
              <a:t>10</a:t>
            </a:r>
            <a:endParaRPr lang="en-US" sz="3600" dirty="0">
              <a:solidFill>
                <a:srgbClr val="6D6E7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5084" flipH="1">
            <a:off x="1556852" y="4735606"/>
            <a:ext cx="1293945" cy="1022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38075" flipH="1">
            <a:off x="1371438" y="4399882"/>
            <a:ext cx="1293946" cy="10223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967" flipH="1">
            <a:off x="1732407" y="4183559"/>
            <a:ext cx="1293945" cy="10223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2"/>
          <a:stretch/>
        </p:blipFill>
        <p:spPr>
          <a:xfrm rot="4021958" flipH="1">
            <a:off x="2088866" y="4607509"/>
            <a:ext cx="1293946" cy="705623"/>
          </a:xfrm>
          <a:prstGeom prst="rect">
            <a:avLst/>
          </a:prstGeom>
        </p:spPr>
      </p:pic>
      <p:sp>
        <p:nvSpPr>
          <p:cNvPr id="2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4116327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59E1-2F1C-416B-962D-E045346E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If an employer is 100% funded or more on an actuarial basis </a:t>
            </a:r>
            <a:br>
              <a:rPr lang="en-US" sz="2400" dirty="0"/>
            </a:br>
            <a:r>
              <a:rPr lang="en-US" sz="2400" dirty="0"/>
              <a:t>as of 12/31/2021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ACBFB-FBD5-48F6-8531-73BFEF64D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124" y="1825625"/>
            <a:ext cx="5544189" cy="435133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A large percentage of employers will be 100% funded or more this year.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Based on 5-year smoothing, 4 of the last 5 years exceeded the 7.25% assumed rate of return.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Funds are held in reserve to offset potential market losses in the future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Unaudited return through 2/28/22 has IMRF at -5.1%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3611F-905E-476A-843F-5B227D1A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70C2B464-35A2-470B-A880-7537D05CA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540765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3805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Rate impact from investment results smoothed over a five-year period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" y="1017148"/>
            <a:ext cx="7935189" cy="4726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3889" y="5600868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1169" y="5600868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4622" y="5600868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831" y="5600868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5111" y="5600868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 5</a:t>
            </a:r>
          </a:p>
        </p:txBody>
      </p:sp>
      <p:sp>
        <p:nvSpPr>
          <p:cNvPr id="1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idx="1"/>
          </p:nvPr>
        </p:nvSpPr>
        <p:spPr>
          <a:xfrm>
            <a:off x="7820809" y="2785508"/>
            <a:ext cx="4225416" cy="2689875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rgbClr val="00395D"/>
                </a:solidFill>
              </a:rPr>
              <a:t>Only 1/5th of investment gain/loss is recognized annually.</a:t>
            </a:r>
            <a:br>
              <a:rPr lang="en-US" sz="2000" dirty="0">
                <a:solidFill>
                  <a:srgbClr val="00395D"/>
                </a:solidFill>
              </a:rPr>
            </a:br>
            <a:endParaRPr lang="en-US" sz="2000" dirty="0">
              <a:solidFill>
                <a:srgbClr val="00395D"/>
              </a:solidFill>
            </a:endParaRPr>
          </a:p>
          <a:p>
            <a:pPr lvl="1"/>
            <a:r>
              <a:rPr lang="en-US" sz="2000" dirty="0">
                <a:solidFill>
                  <a:srgbClr val="00395D"/>
                </a:solidFill>
              </a:rPr>
              <a:t>There is a two-year lag before investment results impact employer rates.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7474226" y="1748264"/>
            <a:ext cx="4571999" cy="148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line represents the impact of IMRF’s investment results on employer contributions.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1612" y="1778299"/>
            <a:ext cx="238538" cy="238538"/>
          </a:xfrm>
          <a:prstGeom prst="rect">
            <a:avLst/>
          </a:prstGeom>
          <a:solidFill>
            <a:srgbClr val="D7A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" y="1017148"/>
            <a:ext cx="7935191" cy="47268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8EE3B2-4068-4081-8C91-7C796561778F}"/>
              </a:ext>
            </a:extLst>
          </p:cNvPr>
          <p:cNvSpPr txBox="1"/>
          <p:nvPr/>
        </p:nvSpPr>
        <p:spPr>
          <a:xfrm>
            <a:off x="923889" y="5911967"/>
            <a:ext cx="5578502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i="1" dirty="0">
                <a:solidFill>
                  <a:srgbClr val="003B5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Illustration only. Not representative of IMRF’s actual investment experience.</a:t>
            </a:r>
            <a:endParaRPr lang="en-US" sz="1400" i="1" dirty="0">
              <a:solidFill>
                <a:srgbClr val="003B5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08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537" y="1550692"/>
            <a:ext cx="5883164" cy="4351338"/>
          </a:xfrm>
        </p:spPr>
        <p:txBody>
          <a:bodyPr/>
          <a:lstStyle/>
          <a:p>
            <a:r>
              <a:rPr lang="en-US" dirty="0"/>
              <a:t>Each part is calculated separately and used for specific purposes designated by state law.</a:t>
            </a:r>
          </a:p>
          <a:p>
            <a:pPr lvl="1"/>
            <a:r>
              <a:rPr lang="en-US" dirty="0"/>
              <a:t>Normal Retirement Contributions</a:t>
            </a:r>
          </a:p>
          <a:p>
            <a:pPr lvl="1"/>
            <a:r>
              <a:rPr lang="en-US" dirty="0"/>
              <a:t>Disability Benefit Contributions</a:t>
            </a:r>
          </a:p>
          <a:p>
            <a:pPr lvl="1"/>
            <a:r>
              <a:rPr lang="en-US" dirty="0"/>
              <a:t>Death Benefit Contributions</a:t>
            </a:r>
          </a:p>
          <a:p>
            <a:pPr lvl="1"/>
            <a:r>
              <a:rPr lang="en-US" dirty="0"/>
              <a:t>Supplemental Retirement Contributions (“13th Payment”)</a:t>
            </a:r>
          </a:p>
          <a:p>
            <a:pPr lvl="1"/>
            <a:r>
              <a:rPr lang="en-US" dirty="0"/>
              <a:t>Unfunded Liability Contributions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100946" y="1014943"/>
            <a:ext cx="2058957" cy="1614602"/>
            <a:chOff x="7100946" y="527925"/>
            <a:chExt cx="2058957" cy="1614602"/>
          </a:xfrm>
        </p:grpSpPr>
        <p:sp>
          <p:nvSpPr>
            <p:cNvPr id="9" name="Rectangle 8"/>
            <p:cNvSpPr/>
            <p:nvPr/>
          </p:nvSpPr>
          <p:spPr>
            <a:xfrm>
              <a:off x="7100946" y="527925"/>
              <a:ext cx="2058957" cy="1614602"/>
            </a:xfrm>
            <a:prstGeom prst="rect">
              <a:avLst/>
            </a:prstGeom>
            <a:solidFill>
              <a:srgbClr val="E6CA7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79"/>
            <a:stretch/>
          </p:blipFill>
          <p:spPr>
            <a:xfrm>
              <a:off x="7179316" y="582375"/>
              <a:ext cx="1919993" cy="148972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100946" y="2765485"/>
            <a:ext cx="2058957" cy="1614602"/>
            <a:chOff x="7100946" y="2578629"/>
            <a:chExt cx="2058957" cy="1614602"/>
          </a:xfrm>
        </p:grpSpPr>
        <p:sp>
          <p:nvSpPr>
            <p:cNvPr id="10" name="Rectangle 9"/>
            <p:cNvSpPr/>
            <p:nvPr/>
          </p:nvSpPr>
          <p:spPr>
            <a:xfrm>
              <a:off x="7100946" y="2578629"/>
              <a:ext cx="2058957" cy="1614602"/>
            </a:xfrm>
            <a:prstGeom prst="rect">
              <a:avLst/>
            </a:prstGeom>
            <a:solidFill>
              <a:srgbClr val="E6CA7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1" r="31417"/>
            <a:stretch/>
          </p:blipFill>
          <p:spPr>
            <a:xfrm>
              <a:off x="7166724" y="2640102"/>
              <a:ext cx="1938324" cy="147905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100946" y="4516028"/>
            <a:ext cx="2058957" cy="1614602"/>
            <a:chOff x="7100946" y="4629333"/>
            <a:chExt cx="2058957" cy="1614602"/>
          </a:xfrm>
        </p:grpSpPr>
        <p:sp>
          <p:nvSpPr>
            <p:cNvPr id="11" name="Rectangle 10"/>
            <p:cNvSpPr/>
            <p:nvPr/>
          </p:nvSpPr>
          <p:spPr>
            <a:xfrm>
              <a:off x="7100946" y="4629333"/>
              <a:ext cx="2058957" cy="1614602"/>
            </a:xfrm>
            <a:prstGeom prst="rect">
              <a:avLst/>
            </a:prstGeom>
            <a:solidFill>
              <a:srgbClr val="E6CA7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33"/>
            <a:stretch/>
          </p:blipFill>
          <p:spPr>
            <a:xfrm>
              <a:off x="7179317" y="4692970"/>
              <a:ext cx="1923298" cy="1474248"/>
            </a:xfrm>
            <a:prstGeom prst="rect">
              <a:avLst/>
            </a:prstGeom>
          </p:spPr>
        </p:pic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45404"/>
            <a:ext cx="9463481" cy="1325563"/>
          </a:xfrm>
        </p:spPr>
        <p:txBody>
          <a:bodyPr>
            <a:normAutofit/>
          </a:bodyPr>
          <a:lstStyle/>
          <a:p>
            <a:r>
              <a:rPr lang="en-US" sz="2800" dirty="0"/>
              <a:t>5 parts of the employer rate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390148" y="1751819"/>
            <a:ext cx="2058957" cy="1614602"/>
            <a:chOff x="7100946" y="527925"/>
            <a:chExt cx="2058957" cy="1614602"/>
          </a:xfrm>
        </p:grpSpPr>
        <p:sp>
          <p:nvSpPr>
            <p:cNvPr id="19" name="Rectangle 18"/>
            <p:cNvSpPr/>
            <p:nvPr/>
          </p:nvSpPr>
          <p:spPr>
            <a:xfrm>
              <a:off x="7100946" y="527925"/>
              <a:ext cx="2058957" cy="1614602"/>
            </a:xfrm>
            <a:prstGeom prst="rect">
              <a:avLst/>
            </a:prstGeom>
            <a:solidFill>
              <a:srgbClr val="E6CA7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221" y="582375"/>
              <a:ext cx="1876183" cy="1489727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9390148" y="3502361"/>
            <a:ext cx="2058957" cy="1614602"/>
          </a:xfrm>
          <a:prstGeom prst="rect">
            <a:avLst/>
          </a:prstGeom>
          <a:solidFill>
            <a:srgbClr val="E6CA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5926" y="3563833"/>
            <a:ext cx="1938323" cy="14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50" y="3604216"/>
            <a:ext cx="971128" cy="91400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9227536" y="4445783"/>
            <a:ext cx="240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69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UNFUNDED</a:t>
            </a:r>
          </a:p>
          <a:p>
            <a:pPr algn="ctr"/>
            <a:r>
              <a:rPr lang="en-US" sz="1600" b="1" dirty="0">
                <a:solidFill>
                  <a:srgbClr val="669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LIABILITY</a:t>
            </a:r>
          </a:p>
        </p:txBody>
      </p:sp>
      <p:sp>
        <p:nvSpPr>
          <p:cNvPr id="2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58869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65557" cy="1325563"/>
          </a:xfrm>
        </p:spPr>
        <p:txBody>
          <a:bodyPr/>
          <a:lstStyle/>
          <a:p>
            <a:r>
              <a:rPr lang="en-US" sz="2400" dirty="0"/>
              <a:t>How is your employer’s rate calculated?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2" name="Snip Diagonal Corner Rectangle 21"/>
          <p:cNvSpPr/>
          <p:nvPr/>
        </p:nvSpPr>
        <p:spPr>
          <a:xfrm>
            <a:off x="1335925" y="1690688"/>
            <a:ext cx="3191773" cy="1851025"/>
          </a:xfrm>
          <a:prstGeom prst="snip2DiagRect">
            <a:avLst/>
          </a:prstGeom>
          <a:solidFill>
            <a:srgbClr val="EFF2FB"/>
          </a:solidFill>
          <a:ln w="38100" cap="flat" cmpd="sng" algn="ctr">
            <a:solidFill>
              <a:srgbClr val="003B5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31124" y="1538288"/>
            <a:ext cx="609600" cy="609600"/>
          </a:xfrm>
          <a:prstGeom prst="ellipse">
            <a:avLst/>
          </a:prstGeom>
          <a:solidFill>
            <a:srgbClr val="F8F8F8"/>
          </a:solidFill>
          <a:ln w="38100" cap="flat" cmpd="sng" algn="ctr">
            <a:solidFill>
              <a:srgbClr val="003B5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D29F1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17324" y="1538288"/>
            <a:ext cx="3801374" cy="2095499"/>
            <a:chOff x="4917324" y="1538288"/>
            <a:chExt cx="3801374" cy="2095499"/>
          </a:xfrm>
        </p:grpSpPr>
        <p:sp>
          <p:nvSpPr>
            <p:cNvPr id="23" name="Snip Diagonal Corner Rectangle 22"/>
            <p:cNvSpPr/>
            <p:nvPr/>
          </p:nvSpPr>
          <p:spPr>
            <a:xfrm>
              <a:off x="5199121" y="1690688"/>
              <a:ext cx="3214777" cy="1851025"/>
            </a:xfrm>
            <a:prstGeom prst="snip2DiagRect">
              <a:avLst/>
            </a:prstGeom>
            <a:solidFill>
              <a:srgbClr val="EFF2FB"/>
            </a:solidFill>
            <a:ln w="38100" cap="flat" cmpd="sng" algn="ctr">
              <a:solidFill>
                <a:srgbClr val="003B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5518298" y="1936540"/>
              <a:ext cx="3200400" cy="16972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100" b="0" kern="1200">
                  <a:solidFill>
                    <a:srgbClr val="003B5C"/>
                  </a:solidFill>
                  <a:latin typeface="Verdana Pro Bold" panose="020B0804030504040204" pitchFamily="34" charset="0"/>
                  <a:ea typeface="+mn-ea"/>
                  <a:cs typeface="+mn-cs"/>
                </a:defRPr>
              </a:lvl1pPr>
              <a:lvl2pPr marL="461963" indent="-231775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D29F13"/>
                  </a:solidFill>
                  <a:latin typeface="Verdana Pro SemiBold" panose="020B0704030504040204" pitchFamily="34" charset="0"/>
                  <a:ea typeface="+mn-ea"/>
                  <a:cs typeface="+mn-cs"/>
                </a:defRPr>
              </a:lvl2pPr>
              <a:lvl3pPr marL="684213" indent="-22225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43695B"/>
                  </a:solidFill>
                  <a:latin typeface="+mn-lt"/>
                  <a:ea typeface="+mn-ea"/>
                  <a:cs typeface="+mn-cs"/>
                </a:defRPr>
              </a:lvl3pPr>
              <a:lvl4pPr marL="914400" indent="-230188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83412C"/>
                  </a:solidFill>
                  <a:latin typeface="+mn-lt"/>
                  <a:ea typeface="+mn-ea"/>
                  <a:cs typeface="+mn-cs"/>
                </a:defRPr>
              </a:lvl4pPr>
              <a:lvl5pPr marL="1144588" indent="-230188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6BA4B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Actuaries apply assumptions to the demographic and financial data. 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917324" y="1538288"/>
              <a:ext cx="609600" cy="609600"/>
            </a:xfrm>
            <a:prstGeom prst="ellipse">
              <a:avLst/>
            </a:prstGeom>
            <a:solidFill>
              <a:srgbClr val="F8F8F8"/>
            </a:solidFill>
            <a:ln w="38100" cap="flat" cmpd="sng" algn="ctr">
              <a:solidFill>
                <a:srgbClr val="003B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29F1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31124" y="3799846"/>
            <a:ext cx="3886200" cy="2081841"/>
            <a:chOff x="1031124" y="3799846"/>
            <a:chExt cx="3886200" cy="2081841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35925" y="3976688"/>
              <a:ext cx="3191773" cy="1676400"/>
            </a:xfrm>
            <a:prstGeom prst="snip2DiagRect">
              <a:avLst/>
            </a:prstGeom>
            <a:solidFill>
              <a:srgbClr val="EFF2FB"/>
            </a:solidFill>
            <a:ln w="38100" cap="flat" cmpd="sng" algn="ctr">
              <a:solidFill>
                <a:srgbClr val="003B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1716924" y="4184440"/>
              <a:ext cx="3200400" cy="16972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100" b="0" kern="1200">
                  <a:solidFill>
                    <a:srgbClr val="003B5C"/>
                  </a:solidFill>
                  <a:latin typeface="Verdana Pro Bold" panose="020B0804030504040204" pitchFamily="34" charset="0"/>
                  <a:ea typeface="+mn-ea"/>
                  <a:cs typeface="+mn-cs"/>
                </a:defRPr>
              </a:lvl1pPr>
              <a:lvl2pPr marL="461963" indent="-231775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D29F13"/>
                  </a:solidFill>
                  <a:latin typeface="Verdana Pro SemiBold" panose="020B0704030504040204" pitchFamily="34" charset="0"/>
                  <a:ea typeface="+mn-ea"/>
                  <a:cs typeface="+mn-cs"/>
                </a:defRPr>
              </a:lvl2pPr>
              <a:lvl3pPr marL="684213" indent="-22225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43695B"/>
                  </a:solidFill>
                  <a:latin typeface="+mn-lt"/>
                  <a:ea typeface="+mn-ea"/>
                  <a:cs typeface="+mn-cs"/>
                </a:defRPr>
              </a:lvl3pPr>
              <a:lvl4pPr marL="914400" indent="-230188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83412C"/>
                  </a:solidFill>
                  <a:latin typeface="+mn-lt"/>
                  <a:ea typeface="+mn-ea"/>
                  <a:cs typeface="+mn-cs"/>
                </a:defRPr>
              </a:lvl4pPr>
              <a:lvl5pPr marL="1144588" indent="-230188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6BA4B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actuaries </a:t>
              </a:r>
              <a:b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then produce an </a:t>
              </a:r>
              <a:b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8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actuarial valuation </a:t>
              </a:r>
              <a:b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 IMRF.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031124" y="3799846"/>
              <a:ext cx="609600" cy="609600"/>
            </a:xfrm>
            <a:prstGeom prst="ellipse">
              <a:avLst/>
            </a:prstGeom>
            <a:solidFill>
              <a:srgbClr val="F8F8F8"/>
            </a:solidFill>
            <a:ln w="38100" cap="flat" cmpd="sng" algn="ctr">
              <a:solidFill>
                <a:srgbClr val="003B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29F1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7324" y="3799846"/>
            <a:ext cx="3801374" cy="2081841"/>
            <a:chOff x="4917324" y="3799846"/>
            <a:chExt cx="3801374" cy="2081841"/>
          </a:xfrm>
        </p:grpSpPr>
        <p:sp>
          <p:nvSpPr>
            <p:cNvPr id="27" name="Snip Diagonal Corner Rectangle 26"/>
            <p:cNvSpPr/>
            <p:nvPr/>
          </p:nvSpPr>
          <p:spPr>
            <a:xfrm>
              <a:off x="5199121" y="3976688"/>
              <a:ext cx="3214777" cy="1676400"/>
            </a:xfrm>
            <a:prstGeom prst="snip2DiagRect">
              <a:avLst/>
            </a:prstGeom>
            <a:solidFill>
              <a:srgbClr val="EFF2FB"/>
            </a:solidFill>
            <a:ln w="38100" cap="flat" cmpd="sng" algn="ctr">
              <a:solidFill>
                <a:srgbClr val="003B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5518298" y="4184440"/>
              <a:ext cx="3200400" cy="16972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100" b="0" kern="1200">
                  <a:solidFill>
                    <a:srgbClr val="003B5C"/>
                  </a:solidFill>
                  <a:latin typeface="Verdana Pro Bold" panose="020B0804030504040204" pitchFamily="34" charset="0"/>
                  <a:ea typeface="+mn-ea"/>
                  <a:cs typeface="+mn-cs"/>
                </a:defRPr>
              </a:lvl1pPr>
              <a:lvl2pPr marL="461963" indent="-231775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D29F13"/>
                  </a:solidFill>
                  <a:latin typeface="Verdana Pro SemiBold" panose="020B0704030504040204" pitchFamily="34" charset="0"/>
                  <a:ea typeface="+mn-ea"/>
                  <a:cs typeface="+mn-cs"/>
                </a:defRPr>
              </a:lvl2pPr>
              <a:lvl3pPr marL="684213" indent="-22225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43695B"/>
                  </a:solidFill>
                  <a:latin typeface="+mn-lt"/>
                  <a:ea typeface="+mn-ea"/>
                  <a:cs typeface="+mn-cs"/>
                </a:defRPr>
              </a:lvl3pPr>
              <a:lvl4pPr marL="914400" indent="-230188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83412C"/>
                  </a:solidFill>
                  <a:latin typeface="+mn-lt"/>
                  <a:ea typeface="+mn-ea"/>
                  <a:cs typeface="+mn-cs"/>
                </a:defRPr>
              </a:lvl4pPr>
              <a:lvl5pPr marL="1144588" indent="-230188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6BA4B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Actuaries rely on </a:t>
              </a:r>
              <a:b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valuation to set contribution rates </a:t>
              </a:r>
              <a:b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 each employer.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917324" y="3799846"/>
              <a:ext cx="609600" cy="609600"/>
            </a:xfrm>
            <a:prstGeom prst="ellipse">
              <a:avLst/>
            </a:prstGeom>
            <a:solidFill>
              <a:srgbClr val="F8F8F8"/>
            </a:solidFill>
            <a:ln w="38100" cap="flat" cmpd="sng" algn="ctr">
              <a:solidFill>
                <a:srgbClr val="003B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29F1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1655102" y="1936540"/>
            <a:ext cx="3200400" cy="1963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1" kern="120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IMRF provides demographic and financial data as of year-end to IMRF’s actuaries.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3543280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 common demographic reasons why your employer rate can increase  </a:t>
            </a: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178394" y="208400"/>
            <a:ext cx="2735683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D4040636-A7C4-462E-BD12-96C12C2F158A}"/>
              </a:ext>
            </a:extLst>
          </p:cNvPr>
          <p:cNvSpPr txBox="1">
            <a:spLocks/>
          </p:cNvSpPr>
          <p:nvPr/>
        </p:nvSpPr>
        <p:spPr>
          <a:xfrm>
            <a:off x="-282575" y="1898650"/>
            <a:ext cx="48736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C00000"/>
                </a:solidFill>
              </a:rPr>
              <a:t>The size of your 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workforce decreases </a:t>
            </a:r>
          </a:p>
          <a:p>
            <a:pPr algn="ctr"/>
            <a:br>
              <a:rPr lang="en-US"/>
            </a:br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5DBD7C5-72AF-415C-B452-3CC5B09774C9}"/>
              </a:ext>
            </a:extLst>
          </p:cNvPr>
          <p:cNvSpPr txBox="1">
            <a:spLocks/>
          </p:cNvSpPr>
          <p:nvPr/>
        </p:nvSpPr>
        <p:spPr>
          <a:xfrm>
            <a:off x="4384109" y="1898650"/>
            <a:ext cx="3413225" cy="48679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D6A629"/>
                </a:solidFill>
              </a:rPr>
              <a:t>Deferred membership</a:t>
            </a:r>
          </a:p>
          <a:p>
            <a:pPr algn="ctr"/>
            <a:endParaRPr lang="en-US">
              <a:solidFill>
                <a:srgbClr val="D6A629"/>
              </a:solidFill>
            </a:endParaRPr>
          </a:p>
          <a:p>
            <a:pPr algn="ctr"/>
            <a:endParaRPr lang="en-US">
              <a:solidFill>
                <a:srgbClr val="D6A629"/>
              </a:solidFill>
            </a:endParaRPr>
          </a:p>
          <a:p>
            <a:pPr algn="ctr"/>
            <a:endParaRPr lang="en-US">
              <a:solidFill>
                <a:srgbClr val="D6A629"/>
              </a:solidFill>
            </a:endParaRPr>
          </a:p>
          <a:p>
            <a:pPr algn="ctr"/>
            <a:endParaRPr lang="en-US">
              <a:solidFill>
                <a:srgbClr val="D6A629"/>
              </a:solidFill>
            </a:endParaRPr>
          </a:p>
          <a:p>
            <a:pPr algn="ctr"/>
            <a:endParaRPr lang="en-US">
              <a:solidFill>
                <a:srgbClr val="D6A629"/>
              </a:solidFill>
            </a:endParaRPr>
          </a:p>
          <a:p>
            <a:pPr algn="ctr"/>
            <a:endParaRPr lang="en-US">
              <a:solidFill>
                <a:srgbClr val="D6A629"/>
              </a:solidFill>
            </a:endParaRPr>
          </a:p>
          <a:p>
            <a:pPr algn="ctr"/>
            <a:r>
              <a:rPr lang="en-US" sz="1600" b="0" i="1">
                <a:solidFill>
                  <a:srgbClr val="D6A629"/>
                </a:solidFill>
              </a:rPr>
              <a:t>Vested members terminate and leave their contributions with IMRF</a:t>
            </a:r>
            <a:br>
              <a:rPr lang="en-US"/>
            </a:b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95CC49-3CF7-4187-A98C-6096C2E410AA}"/>
              </a:ext>
            </a:extLst>
          </p:cNvPr>
          <p:cNvCxnSpPr>
            <a:cxnSpLocks/>
          </p:cNvCxnSpPr>
          <p:nvPr/>
        </p:nvCxnSpPr>
        <p:spPr>
          <a:xfrm>
            <a:off x="4180425" y="1850882"/>
            <a:ext cx="0" cy="4162136"/>
          </a:xfrm>
          <a:prstGeom prst="line">
            <a:avLst/>
          </a:prstGeom>
          <a:ln w="12700">
            <a:solidFill>
              <a:srgbClr val="003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65C958-3729-4EB2-B435-AF54C5400857}"/>
              </a:ext>
            </a:extLst>
          </p:cNvPr>
          <p:cNvCxnSpPr>
            <a:cxnSpLocks/>
          </p:cNvCxnSpPr>
          <p:nvPr/>
        </p:nvCxnSpPr>
        <p:spPr>
          <a:xfrm>
            <a:off x="8014165" y="1850882"/>
            <a:ext cx="0" cy="4162136"/>
          </a:xfrm>
          <a:prstGeom prst="line">
            <a:avLst/>
          </a:prstGeom>
          <a:ln w="12700">
            <a:solidFill>
              <a:srgbClr val="003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D9E49B04-A378-4DA5-BBFD-B0B565932236}"/>
              </a:ext>
            </a:extLst>
          </p:cNvPr>
          <p:cNvSpPr txBox="1">
            <a:spLocks/>
          </p:cNvSpPr>
          <p:nvPr/>
        </p:nvSpPr>
        <p:spPr>
          <a:xfrm>
            <a:off x="8276134" y="1855802"/>
            <a:ext cx="34132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Employee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Retirements</a:t>
            </a:r>
            <a:br>
              <a:rPr lang="en-US" dirty="0"/>
            </a:br>
            <a:endParaRPr lang="en-US" dirty="0"/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BAC3EA3-AF59-41E0-8E95-FC334367A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1" y="2569218"/>
            <a:ext cx="3086304" cy="30102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783CD3-F8C1-4271-9564-B0C9DD3BE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394" y="2509543"/>
            <a:ext cx="3086302" cy="30102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7B8447-6A70-4B91-9D29-CDA0C9BC5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595" y="2509543"/>
            <a:ext cx="3086302" cy="30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45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DF09803C-88BA-4641-891E-BA4FD760635F}"/>
              </a:ext>
            </a:extLst>
          </p:cNvPr>
          <p:cNvSpPr/>
          <p:nvPr/>
        </p:nvSpPr>
        <p:spPr>
          <a:xfrm>
            <a:off x="548641" y="701869"/>
            <a:ext cx="9125102" cy="1580083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3B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32A31-1B2F-4AA3-8DC9-88F442EB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9128"/>
            <a:ext cx="9125101" cy="1325563"/>
          </a:xfrm>
        </p:spPr>
        <p:txBody>
          <a:bodyPr/>
          <a:lstStyle/>
          <a:p>
            <a:r>
              <a:rPr lang="en-US" dirty="0"/>
              <a:t>Your specific employer’s rate is designed </a:t>
            </a:r>
            <a:br>
              <a:rPr lang="en-US" dirty="0"/>
            </a:br>
            <a:r>
              <a:rPr lang="en-US" dirty="0"/>
              <a:t>to achieve a 100% funding level.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7BB9-209F-44A5-89FC-52548CCC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DD2CAC-F048-4962-931B-54D43A53FC07}"/>
              </a:ext>
            </a:extLst>
          </p:cNvPr>
          <p:cNvSpPr txBox="1">
            <a:spLocks/>
          </p:cNvSpPr>
          <p:nvPr/>
        </p:nvSpPr>
        <p:spPr>
          <a:xfrm>
            <a:off x="1173759" y="2558174"/>
            <a:ext cx="6346267" cy="2934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100% funding means your employer will have all the funds needed to pay its pension obligations when its employees retire.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If +100% funded</a:t>
            </a:r>
          </a:p>
          <a:p>
            <a:pPr marL="1143000" lvl="1" indent="-457200"/>
            <a:r>
              <a:rPr lang="en-US" sz="2000" dirty="0"/>
              <a:t>Assets are held in reserve to offset potential market losses in the future. </a:t>
            </a:r>
          </a:p>
          <a:p>
            <a:pPr marL="1143000" lvl="1" indent="-457200"/>
            <a:r>
              <a:rPr lang="en-US" sz="2000" dirty="0"/>
              <a:t>Your employer is in a strong position to manage future market downturns.</a:t>
            </a:r>
            <a:r>
              <a:rPr lang="en-US" sz="2200" dirty="0"/>
              <a:t> </a:t>
            </a:r>
          </a:p>
          <a:p>
            <a:pPr marL="1143000" lvl="1" indent="-457200"/>
            <a:endParaRPr lang="en-US" sz="2200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9E99213C-6548-4CB7-AF2F-D86E5918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3843677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Actuarial assumptions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90283" y="1923055"/>
            <a:ext cx="5341853" cy="4351338"/>
          </a:xfrm>
        </p:spPr>
        <p:txBody>
          <a:bodyPr>
            <a:normAutofit/>
          </a:bodyPr>
          <a:lstStyle/>
          <a:p>
            <a:r>
              <a:rPr lang="en-US" dirty="0"/>
              <a:t>Used to calculate how much money needs to be set aside to fund future benefits.</a:t>
            </a:r>
          </a:p>
          <a:p>
            <a:br>
              <a:rPr lang="en-US" dirty="0"/>
            </a:br>
            <a:br>
              <a:rPr lang="en-US" dirty="0"/>
            </a:br>
            <a:r>
              <a:rPr lang="en-US" dirty="0"/>
              <a:t>IMRF Board sets assumptions</a:t>
            </a:r>
          </a:p>
          <a:p>
            <a:pPr lvl="1"/>
            <a:r>
              <a:rPr lang="en-US" dirty="0"/>
              <a:t>Economic and Demographic</a:t>
            </a:r>
          </a:p>
          <a:p>
            <a:pPr lvl="1"/>
            <a:r>
              <a:rPr lang="en-US" dirty="0"/>
              <a:t>Updated every three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118803" y="3684122"/>
            <a:ext cx="1518068" cy="1396623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/>
          <p:cNvSpPr/>
          <p:nvPr/>
        </p:nvSpPr>
        <p:spPr>
          <a:xfrm>
            <a:off x="1118805" y="1698942"/>
            <a:ext cx="1518068" cy="1396623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86" y="1680167"/>
            <a:ext cx="1566087" cy="1446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86" y="3661195"/>
            <a:ext cx="1566087" cy="1446408"/>
          </a:xfrm>
          <a:prstGeom prst="rect">
            <a:avLst/>
          </a:prstGeom>
        </p:spPr>
      </p:pic>
      <p:sp>
        <p:nvSpPr>
          <p:cNvPr id="14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2313686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A865AB-0980-41B7-AF70-6BF73B80E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232" y="1861660"/>
            <a:ext cx="5462171" cy="3256525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Demographic assumptions defined</a:t>
            </a:r>
            <a:endParaRPr lang="en-US" sz="3600" dirty="0"/>
          </a:p>
        </p:txBody>
      </p: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lvl="1" algn="l"/>
            <a:r>
              <a:rPr lang="en-US" dirty="0"/>
              <a:t>Active members that quit </a:t>
            </a:r>
            <a:br>
              <a:rPr lang="en-US" dirty="0"/>
            </a:br>
            <a:r>
              <a:rPr lang="en-US" dirty="0"/>
              <a:t>(withdrawal rates)</a:t>
            </a:r>
          </a:p>
          <a:p>
            <a:pPr lvl="1" algn="l"/>
            <a:r>
              <a:rPr lang="en-US" dirty="0"/>
              <a:t>Disability for active members</a:t>
            </a:r>
          </a:p>
          <a:p>
            <a:pPr lvl="1" algn="l"/>
            <a:r>
              <a:rPr lang="en-US" dirty="0"/>
              <a:t>Retirement for active members</a:t>
            </a:r>
          </a:p>
          <a:p>
            <a:pPr lvl="1" algn="l"/>
            <a:r>
              <a:rPr lang="en-US" dirty="0"/>
              <a:t>Merit and longevity pay for active members</a:t>
            </a:r>
          </a:p>
          <a:p>
            <a:pPr lvl="1" algn="l"/>
            <a:r>
              <a:rPr lang="en-US" dirty="0"/>
              <a:t>Mortality for active members, retirees, and their beneficiaries</a:t>
            </a:r>
          </a:p>
          <a:p>
            <a:pPr algn="l"/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20946" y="208400"/>
            <a:ext cx="2893132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8F8E4-C41A-4BB8-841B-FDA126A04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060" y="1183970"/>
            <a:ext cx="1546999" cy="150885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E224DC8-8002-4B57-A7F8-E6B464BF2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559" y="3063498"/>
            <a:ext cx="1600745" cy="15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38200" y="65992"/>
            <a:ext cx="6904839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Our Board of Trustees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7682138" y="3539481"/>
            <a:ext cx="4388386" cy="4351338"/>
          </a:xfrm>
        </p:spPr>
        <p:txBody>
          <a:bodyPr>
            <a:normAutofit/>
          </a:bodyPr>
          <a:lstStyle/>
          <a:p>
            <a:pPr lvl="1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One Employer Trustee position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(Tom Kuehne’s seat) will be up for election in 2022.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If you want to run for Trustee, the candidate packet will be available on June 30, 2022, on </a:t>
            </a:r>
            <a:r>
              <a:rPr lang="en-US" sz="1800" b="1" i="1" dirty="0">
                <a:solidFill>
                  <a:schemeClr val="tx1"/>
                </a:solidFill>
              </a:rPr>
              <a:t>www.IMRF.org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Snip Diagonal Corner Rectangle 19"/>
          <p:cNvSpPr/>
          <p:nvPr/>
        </p:nvSpPr>
        <p:spPr>
          <a:xfrm>
            <a:off x="560439" y="1335041"/>
            <a:ext cx="5451006" cy="499946"/>
          </a:xfrm>
          <a:prstGeom prst="snip2DiagRect">
            <a:avLst/>
          </a:prstGeom>
          <a:noFill/>
          <a:ln w="38100" cap="flat" cmpd="sng" algn="ctr">
            <a:solidFill>
              <a:srgbClr val="D29F1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19504" y="1345074"/>
            <a:ext cx="7927907" cy="4360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1" kern="120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31775">
              <a:defRPr/>
            </a:pPr>
            <a:r>
              <a:rPr lang="en-US" altLang="en-US" sz="1500" dirty="0">
                <a:solidFill>
                  <a:srgbClr val="D29F13"/>
                </a:solidFill>
              </a:rPr>
              <a:t>4 ELECTED BY EMPLOYERS</a:t>
            </a:r>
          </a:p>
          <a:p>
            <a:pPr marL="230188" lvl="1" indent="0">
              <a:buNone/>
              <a:defRPr/>
            </a:pPr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998" y="1713320"/>
            <a:ext cx="1291075" cy="2008526"/>
            <a:chOff x="352595" y="1851835"/>
            <a:chExt cx="1467938" cy="22836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851835"/>
              <a:ext cx="953928" cy="1192410"/>
            </a:xfrm>
            <a:prstGeom prst="rect">
              <a:avLst/>
            </a:prstGeom>
            <a:ln w="28575">
              <a:solidFill>
                <a:srgbClr val="D29F13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52595" y="3056756"/>
              <a:ext cx="1467938" cy="1078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003B5C"/>
                  </a:solidFill>
                  <a:latin typeface="Verdana" panose="020B0604030504040204" pitchFamily="34" charset="0"/>
                </a:rPr>
                <a:t>Sue Stanish</a:t>
              </a:r>
            </a:p>
            <a:p>
              <a:pPr algn="ctr">
                <a:defRPr/>
              </a:pPr>
              <a:r>
                <a:rPr lang="en-US" sz="12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Director of </a:t>
              </a:r>
              <a:br>
                <a:rPr lang="en-US" sz="12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</a:br>
              <a:r>
                <a:rPr lang="en-US" sz="12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Finance</a:t>
              </a:r>
            </a:p>
            <a:p>
              <a:pPr algn="ctr">
                <a:defRPr/>
              </a:pPr>
              <a:r>
                <a:rPr lang="en-US" sz="1000" b="1" kern="0" dirty="0">
                  <a:solidFill>
                    <a:srgbClr val="D29F13"/>
                  </a:solidFill>
                  <a:latin typeface="Calibri" panose="020F0502020204030204"/>
                </a:rPr>
                <a:t>Naperville Park District </a:t>
              </a:r>
              <a:endParaRPr lang="en-US" sz="1000" b="1" kern="0" dirty="0">
                <a:solidFill>
                  <a:srgbClr val="D29F13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08399" y="1713320"/>
            <a:ext cx="1428039" cy="2013854"/>
            <a:chOff x="1849441" y="1851835"/>
            <a:chExt cx="1623664" cy="228973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309" y="1851835"/>
              <a:ext cx="953928" cy="1192410"/>
            </a:xfrm>
            <a:prstGeom prst="rect">
              <a:avLst/>
            </a:prstGeom>
            <a:ln w="28575">
              <a:solidFill>
                <a:srgbClr val="D29F13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849441" y="3056756"/>
              <a:ext cx="1623664" cy="1084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003B5C"/>
                  </a:solidFill>
                  <a:latin typeface="Verdana" panose="020B0604030504040204" pitchFamily="34" charset="0"/>
                </a:rPr>
                <a:t>Tom Kuehne</a:t>
              </a:r>
            </a:p>
            <a:p>
              <a:pPr algn="ctr">
                <a:defRPr/>
              </a:pPr>
              <a:r>
                <a:rPr lang="en-US" sz="12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Finance Director/Treasurer</a:t>
              </a:r>
            </a:p>
            <a:p>
              <a:pPr algn="ctr">
                <a:defRPr/>
              </a:pPr>
              <a:r>
                <a:rPr lang="en-US" sz="1000" b="1" kern="0" dirty="0">
                  <a:solidFill>
                    <a:srgbClr val="D29F13"/>
                  </a:solidFill>
                  <a:latin typeface="Calibri" panose="020F0502020204030204"/>
                </a:rPr>
                <a:t>Village of Arlington Heights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36436" y="1721063"/>
            <a:ext cx="1291075" cy="2006784"/>
            <a:chOff x="3504694" y="1859873"/>
            <a:chExt cx="1467938" cy="228169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2" b="12743"/>
            <a:stretch/>
          </p:blipFill>
          <p:spPr>
            <a:xfrm>
              <a:off x="3759018" y="1859873"/>
              <a:ext cx="959291" cy="1176334"/>
            </a:xfrm>
            <a:prstGeom prst="rect">
              <a:avLst/>
            </a:prstGeom>
            <a:ln w="28575">
              <a:solidFill>
                <a:srgbClr val="D29F13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504694" y="3056756"/>
              <a:ext cx="1467938" cy="108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003B5C"/>
                  </a:solidFill>
                  <a:latin typeface="Verdana" panose="020B0604030504040204" pitchFamily="34" charset="0"/>
                </a:rPr>
                <a:t>David Miller</a:t>
              </a:r>
            </a:p>
            <a:p>
              <a:pPr algn="ctr">
                <a:defRPr/>
              </a:pPr>
              <a:r>
                <a:rPr lang="en-US" sz="12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Executive Director</a:t>
              </a:r>
            </a:p>
            <a:p>
              <a:pPr algn="ctr">
                <a:defRPr/>
              </a:pPr>
              <a:r>
                <a:rPr lang="en-US" sz="1000" b="1" kern="0" dirty="0">
                  <a:solidFill>
                    <a:srgbClr val="D29F13"/>
                  </a:solidFill>
                  <a:latin typeface="Calibri" panose="020F0502020204030204"/>
                </a:rPr>
                <a:t>North Shore Water Reclamation District</a:t>
              </a:r>
            </a:p>
          </p:txBody>
        </p:sp>
      </p:grpSp>
      <p:sp>
        <p:nvSpPr>
          <p:cNvPr id="31" name="Snip Diagonal Corner Rectangle 30"/>
          <p:cNvSpPr/>
          <p:nvPr/>
        </p:nvSpPr>
        <p:spPr>
          <a:xfrm>
            <a:off x="6220690" y="1335041"/>
            <a:ext cx="2083653" cy="717593"/>
          </a:xfrm>
          <a:prstGeom prst="snip2DiagRect">
            <a:avLst/>
          </a:prstGeom>
          <a:solidFill>
            <a:schemeClr val="bg1"/>
          </a:solidFill>
          <a:ln w="38100" cap="flat" cmpd="sng" algn="ctr">
            <a:solidFill>
              <a:srgbClr val="6BA4B8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17319" y="1721063"/>
            <a:ext cx="1291075" cy="1677968"/>
            <a:chOff x="5089084" y="1859872"/>
            <a:chExt cx="1467938" cy="190783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" b="18316"/>
            <a:stretch/>
          </p:blipFill>
          <p:spPr>
            <a:xfrm>
              <a:off x="5339089" y="1859872"/>
              <a:ext cx="967930" cy="1176335"/>
            </a:xfrm>
            <a:prstGeom prst="rect">
              <a:avLst/>
            </a:prstGeom>
            <a:ln w="28575">
              <a:solidFill>
                <a:srgbClr val="D29F13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5089084" y="3067826"/>
              <a:ext cx="1467938" cy="699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003B5C"/>
                  </a:solidFill>
                  <a:latin typeface="Verdana" panose="020B0604030504040204" pitchFamily="34" charset="0"/>
                </a:rPr>
                <a:t>Gwen Henry</a:t>
              </a:r>
            </a:p>
            <a:p>
              <a:pPr algn="ctr">
                <a:defRPr/>
              </a:pPr>
              <a:r>
                <a:rPr lang="en-US" sz="12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Treasurer</a:t>
              </a:r>
            </a:p>
            <a:p>
              <a:pPr algn="ctr">
                <a:defRPr/>
              </a:pPr>
              <a:r>
                <a:rPr lang="en-US" sz="1000" b="1" kern="0" dirty="0">
                  <a:solidFill>
                    <a:srgbClr val="D29F13"/>
                  </a:solidFill>
                  <a:latin typeface="Calibri" panose="020F0502020204030204"/>
                </a:rPr>
                <a:t>DuPage County</a:t>
              </a:r>
            </a:p>
          </p:txBody>
        </p:sp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6085479" y="1408448"/>
            <a:ext cx="2388152" cy="103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rgbClr val="6BA4B8"/>
                </a:solidFill>
                <a:latin typeface="Verdana" panose="020B0604030504040204" pitchFamily="34" charset="0"/>
              </a:rPr>
              <a:t>1 ELECTED BY RETIRED MEMBERS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37" name="Snip Diagonal Corner Rectangle 36"/>
          <p:cNvSpPr/>
          <p:nvPr/>
        </p:nvSpPr>
        <p:spPr>
          <a:xfrm>
            <a:off x="563538" y="3761633"/>
            <a:ext cx="4608380" cy="503177"/>
          </a:xfrm>
          <a:prstGeom prst="snip2DiagRect">
            <a:avLst/>
          </a:prstGeom>
          <a:solidFill>
            <a:sysClr val="window" lastClr="FFFFFF"/>
          </a:solidFill>
          <a:ln w="38100" cap="flat" cmpd="sng" algn="ctr">
            <a:solidFill>
              <a:srgbClr val="003B5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" b="2190"/>
          <a:stretch/>
        </p:blipFill>
        <p:spPr>
          <a:xfrm>
            <a:off x="2554744" y="4128751"/>
            <a:ext cx="774343" cy="1068428"/>
          </a:xfrm>
          <a:prstGeom prst="rect">
            <a:avLst/>
          </a:prstGeom>
          <a:ln w="28575">
            <a:solidFill>
              <a:srgbClr val="003B5C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971978" y="5196014"/>
            <a:ext cx="1852529" cy="80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3B5C"/>
                </a:solidFill>
                <a:latin typeface="Verdana" panose="020B0604030504040204" pitchFamily="34" charset="0"/>
              </a:rPr>
              <a:t>Natalie Copper</a:t>
            </a:r>
            <a:br>
              <a:rPr lang="en-US" kern="0" dirty="0">
                <a:solidFill>
                  <a:srgbClr val="003B5C"/>
                </a:solidFill>
                <a:latin typeface="Verdana" panose="020B0604030504040204" pitchFamily="34" charset="0"/>
              </a:rPr>
            </a:b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School-age Child Care </a:t>
            </a:r>
            <a:b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</a:b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Site-coordinator </a:t>
            </a:r>
          </a:p>
          <a:p>
            <a:pPr algn="ctr">
              <a:defRPr/>
            </a:pPr>
            <a:r>
              <a:rPr lang="en-US" sz="1000" b="1" kern="0" dirty="0">
                <a:solidFill>
                  <a:srgbClr val="D29F13"/>
                </a:solidFill>
                <a:latin typeface="Calibri" panose="020F0502020204030204"/>
              </a:rPr>
              <a:t>Dawes School in Evanston </a:t>
            </a:r>
            <a:endParaRPr lang="en-US" sz="1000" b="1" kern="0" dirty="0">
              <a:solidFill>
                <a:srgbClr val="D29F13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50017" y="5196014"/>
            <a:ext cx="1791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3B5C"/>
                </a:solidFill>
                <a:latin typeface="Verdana" panose="020B0604030504040204" pitchFamily="34" charset="0"/>
              </a:rPr>
              <a:t>Peter Stefan</a:t>
            </a:r>
            <a:b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</a:b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Finance Director/Treasurer</a:t>
            </a:r>
          </a:p>
          <a:p>
            <a:pPr algn="ctr">
              <a:defRPr/>
            </a:pPr>
            <a:r>
              <a:rPr lang="en-US" sz="1000" b="1" kern="0" dirty="0">
                <a:solidFill>
                  <a:srgbClr val="D29F13"/>
                </a:solidFill>
                <a:latin typeface="Calibri" panose="020F0502020204030204"/>
              </a:rPr>
              <a:t>Village of Lake in the Hills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719503" y="3805158"/>
            <a:ext cx="5999350" cy="290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31775">
              <a:defRPr/>
            </a:pPr>
            <a:r>
              <a:rPr lang="en-US" altLang="en-US" sz="1600" b="1" dirty="0">
                <a:latin typeface="Verdana" panose="020B0604030504040204" pitchFamily="34" charset="0"/>
              </a:rPr>
              <a:t>3 ELECTED BY MEMBERS</a:t>
            </a:r>
          </a:p>
          <a:p>
            <a:pPr marL="230188" lvl="1" indent="0">
              <a:buNone/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88512" y="2999676"/>
            <a:ext cx="2730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3B5C"/>
                </a:solidFill>
                <a:latin typeface="Verdana" panose="020B0604030504040204" pitchFamily="34" charset="0"/>
              </a:rPr>
              <a:t>Louis Kosiba</a:t>
            </a:r>
            <a:endParaRPr lang="en-US" sz="1400" b="1" kern="0" dirty="0">
              <a:solidFill>
                <a:srgbClr val="003B5C"/>
              </a:solidFill>
              <a:latin typeface="Verdana" panose="020B0604030504040204" pitchFamily="34" charset="0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Retired Executive Director</a:t>
            </a:r>
            <a:b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</a:br>
            <a:r>
              <a:rPr lang="en-US" sz="1200" b="1" kern="0" dirty="0">
                <a:solidFill>
                  <a:srgbClr val="D29F13"/>
                </a:solidFill>
                <a:latin typeface="Calibri" panose="020F0502020204030204"/>
              </a:rPr>
              <a:t>IMRF</a:t>
            </a:r>
          </a:p>
          <a:p>
            <a:pPr algn="ctr">
              <a:defRPr/>
            </a:pPr>
            <a:endParaRPr lang="en-US" sz="1200" kern="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12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endParaRPr lang="en-US" sz="1000" b="1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07706" y="4504157"/>
            <a:ext cx="194409" cy="216862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29F13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907706" y="4968280"/>
            <a:ext cx="194409" cy="216862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29F13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907706" y="5431505"/>
            <a:ext cx="194409" cy="216862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29F13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3853299" y="2573510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endParaRPr lang="en-US" altLang="en-US" sz="13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5626865" y="4510304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P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5626865" y="4982806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V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26865" y="5444550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S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46103" y="2538702"/>
            <a:ext cx="194409" cy="216862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29F13"/>
              </a:solidFill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2476020" y="2551349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V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1152541" y="5010940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S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6443" y="4456974"/>
            <a:ext cx="10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3B5C"/>
                </a:solidFill>
                <a:latin typeface="Verdana" panose="020B0604030504040204" pitchFamily="34" charset="0"/>
              </a:rPr>
              <a:t>President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086443" y="4923911"/>
            <a:ext cx="1719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3B5C"/>
                </a:solidFill>
                <a:latin typeface="Verdana" panose="020B0604030504040204" pitchFamily="34" charset="0"/>
              </a:rPr>
              <a:t>Vice President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086443" y="5388671"/>
            <a:ext cx="1719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3B5C"/>
                </a:solidFill>
                <a:latin typeface="Verdana" panose="020B0604030504040204" pitchFamily="34" charset="0"/>
              </a:rPr>
              <a:t>Secretary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6995F-3449-4F9F-AB32-14E21DC64F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48" y="1948871"/>
            <a:ext cx="828476" cy="1042136"/>
          </a:xfrm>
          <a:prstGeom prst="rect">
            <a:avLst/>
          </a:prstGeom>
          <a:ln w="28575">
            <a:solidFill>
              <a:srgbClr val="6BA4B8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8A094-80A9-4BDD-90B7-0C9A202495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-1" r="4795" b="3474"/>
          <a:stretch/>
        </p:blipFill>
        <p:spPr>
          <a:xfrm>
            <a:off x="796195" y="4117537"/>
            <a:ext cx="793129" cy="1060163"/>
          </a:xfrm>
          <a:prstGeom prst="rect">
            <a:avLst/>
          </a:prstGeom>
          <a:ln w="28575">
            <a:solidFill>
              <a:srgbClr val="003B5C"/>
            </a:solidFill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DD367D6-0E55-468A-8AC4-41BF9E5919A5}"/>
              </a:ext>
            </a:extLst>
          </p:cNvPr>
          <p:cNvSpPr txBox="1"/>
          <p:nvPr/>
        </p:nvSpPr>
        <p:spPr>
          <a:xfrm>
            <a:off x="150779" y="5196014"/>
            <a:ext cx="20298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3B5C"/>
                </a:solidFill>
                <a:latin typeface="Verdana" panose="020B0604030504040204" pitchFamily="34" charset="0"/>
              </a:rPr>
              <a:t>Tracie Mitchell</a:t>
            </a:r>
            <a:br>
              <a:rPr lang="en-US" sz="1200" kern="0" dirty="0">
                <a:solidFill>
                  <a:srgbClr val="003B5C"/>
                </a:solidFill>
                <a:latin typeface="Verdana" panose="020B0604030504040204" pitchFamily="34" charset="0"/>
              </a:rPr>
            </a:b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Communications Specialist</a:t>
            </a:r>
          </a:p>
          <a:p>
            <a:pPr algn="ctr">
              <a:defRPr/>
            </a:pPr>
            <a:r>
              <a:rPr lang="en-US" sz="1000" b="1" kern="0" dirty="0">
                <a:solidFill>
                  <a:srgbClr val="D29F13"/>
                </a:solidFill>
                <a:latin typeface="Calibri" panose="020F0502020204030204"/>
              </a:rPr>
              <a:t>Central IL Regional</a:t>
            </a:r>
          </a:p>
          <a:p>
            <a:pPr algn="ctr">
              <a:defRPr/>
            </a:pPr>
            <a:r>
              <a:rPr lang="en-US" sz="1000" b="1" kern="0" dirty="0">
                <a:solidFill>
                  <a:srgbClr val="D29F13"/>
                </a:solidFill>
                <a:latin typeface="Calibri" panose="020F0502020204030204"/>
              </a:rPr>
              <a:t>Dispatch Center</a:t>
            </a:r>
          </a:p>
          <a:p>
            <a:pPr algn="ctr"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858A23-DF61-4844-B1F7-AECC2F06FC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r="4739" b="4016"/>
          <a:stretch/>
        </p:blipFill>
        <p:spPr>
          <a:xfrm>
            <a:off x="4050977" y="4127703"/>
            <a:ext cx="793129" cy="1067262"/>
          </a:xfrm>
          <a:prstGeom prst="rect">
            <a:avLst/>
          </a:prstGeom>
          <a:ln w="28575">
            <a:solidFill>
              <a:srgbClr val="003B5C"/>
            </a:solidFill>
          </a:ln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AB0A5547-22AA-4A02-9528-07AA7A1D365F}"/>
              </a:ext>
            </a:extLst>
          </p:cNvPr>
          <p:cNvSpPr/>
          <p:nvPr/>
        </p:nvSpPr>
        <p:spPr>
          <a:xfrm>
            <a:off x="4657116" y="4986692"/>
            <a:ext cx="194409" cy="216862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29F13"/>
              </a:solidFill>
            </a:endParaRP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6E8D3C6-52AC-4D77-B390-5CF9DD69F853}"/>
              </a:ext>
            </a:extLst>
          </p:cNvPr>
          <p:cNvSpPr txBox="1">
            <a:spLocks/>
          </p:cNvSpPr>
          <p:nvPr/>
        </p:nvSpPr>
        <p:spPr>
          <a:xfrm>
            <a:off x="4384524" y="5014850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S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F174F46-0297-46C4-91C0-3A8BFD4113E7}"/>
              </a:ext>
            </a:extLst>
          </p:cNvPr>
          <p:cNvSpPr/>
          <p:nvPr/>
        </p:nvSpPr>
        <p:spPr>
          <a:xfrm>
            <a:off x="3134986" y="4977318"/>
            <a:ext cx="194409" cy="216862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29F13"/>
              </a:solidFill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8A7467A5-E642-4FC1-919E-7FE75F436558}"/>
              </a:ext>
            </a:extLst>
          </p:cNvPr>
          <p:cNvSpPr txBox="1">
            <a:spLocks/>
          </p:cNvSpPr>
          <p:nvPr/>
        </p:nvSpPr>
        <p:spPr>
          <a:xfrm>
            <a:off x="2877458" y="5000912"/>
            <a:ext cx="289789" cy="220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P</a:t>
            </a:r>
          </a:p>
          <a:p>
            <a:pPr>
              <a:defRPr/>
            </a:pPr>
            <a:endParaRPr lang="en-US" sz="12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61CCF5-6B33-4B55-BBAB-A767F5408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232" y="1861660"/>
            <a:ext cx="5462171" cy="3256525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Economic assumptions defined</a:t>
            </a:r>
            <a:endParaRPr lang="en-US" sz="3600" dirty="0"/>
          </a:p>
        </p:txBody>
      </p: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341354" cy="4351338"/>
          </a:xfrm>
        </p:spPr>
        <p:txBody>
          <a:bodyPr>
            <a:normAutofit/>
          </a:bodyPr>
          <a:lstStyle/>
          <a:p>
            <a:pPr lvl="1" algn="l"/>
            <a:r>
              <a:rPr lang="en-US" dirty="0"/>
              <a:t>Price inflation = 2.25%</a:t>
            </a:r>
          </a:p>
          <a:p>
            <a:pPr lvl="1" algn="l"/>
            <a:r>
              <a:rPr lang="en-US" dirty="0"/>
              <a:t>Wage inflation = 2.75%</a:t>
            </a:r>
          </a:p>
          <a:p>
            <a:pPr lvl="1" algn="l"/>
            <a:r>
              <a:rPr lang="en-US" dirty="0"/>
              <a:t>Payroll growth = 2.50%</a:t>
            </a:r>
          </a:p>
          <a:p>
            <a:pPr lvl="1" algn="l"/>
            <a:r>
              <a:rPr lang="en-US" dirty="0"/>
              <a:t>Investment return assumption = 7.25%</a:t>
            </a:r>
          </a:p>
          <a:p>
            <a:pPr algn="l"/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514548" y="208400"/>
            <a:ext cx="3399529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FC1E16-FB35-47C9-B005-626A4ABE4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9092" y="1271901"/>
            <a:ext cx="1291076" cy="129107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E835CC-D1FE-4225-891E-CBBC46FF4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6965" y="3152736"/>
            <a:ext cx="1055856" cy="105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3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Non-economic assumptions defined</a:t>
            </a:r>
            <a:endParaRPr lang="en-US" sz="3600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615910" y="208400"/>
            <a:ext cx="3298168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524574" y="1587213"/>
            <a:ext cx="51095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Mortality rates </a:t>
            </a:r>
          </a:p>
          <a:p>
            <a:pPr lvl="2"/>
            <a:r>
              <a:rPr lang="en-US" sz="2000" dirty="0"/>
              <a:t>Before retirement </a:t>
            </a:r>
          </a:p>
          <a:p>
            <a:pPr lvl="2"/>
            <a:r>
              <a:rPr lang="en-US" sz="2000" dirty="0"/>
              <a:t>After retirement</a:t>
            </a:r>
          </a:p>
          <a:p>
            <a:pPr lvl="1"/>
            <a:r>
              <a:rPr lang="en-US" sz="2400" dirty="0"/>
              <a:t>Disability rates</a:t>
            </a:r>
          </a:p>
          <a:p>
            <a:pPr lvl="1"/>
            <a:r>
              <a:rPr lang="en-US" sz="2400" dirty="0"/>
              <a:t>Rates of retirement</a:t>
            </a:r>
          </a:p>
          <a:p>
            <a:pPr lvl="1"/>
            <a:r>
              <a:rPr lang="en-US" sz="2400" dirty="0"/>
              <a:t>Rates of separation from employment (Refunds)</a:t>
            </a:r>
          </a:p>
          <a:p>
            <a:pPr lvl="1"/>
            <a:r>
              <a:rPr lang="en-US" sz="2400" dirty="0"/>
              <a:t>Marriage probabilities of active members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55DB-E8E9-4A65-8AE0-0A6FD8527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696" y="1852016"/>
            <a:ext cx="5462171" cy="32565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857E7BE-6A18-4AA3-AB6D-706B57B9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28" y="1201120"/>
            <a:ext cx="1567776" cy="157335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60CE19-CFA0-4D1B-8EE1-0E20EC6DB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49" y="2844790"/>
            <a:ext cx="1567776" cy="15733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4ADE94-61D3-45B9-BCAA-2D74AA21A68E}"/>
              </a:ext>
            </a:extLst>
          </p:cNvPr>
          <p:cNvSpPr/>
          <p:nvPr/>
        </p:nvSpPr>
        <p:spPr>
          <a:xfrm>
            <a:off x="9933209" y="1403562"/>
            <a:ext cx="1168466" cy="116846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0E549F-B121-4132-BE87-0D9922C2A295}"/>
              </a:ext>
            </a:extLst>
          </p:cNvPr>
          <p:cNvSpPr/>
          <p:nvPr/>
        </p:nvSpPr>
        <p:spPr>
          <a:xfrm>
            <a:off x="10914077" y="3047232"/>
            <a:ext cx="1168466" cy="116846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49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Actual experience compared to </a:t>
            </a:r>
            <a:br>
              <a:rPr lang="en-US" dirty="0"/>
            </a:br>
            <a:r>
              <a:rPr lang="en-US" dirty="0"/>
              <a:t>actuarial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5" name="Snip Diagonal Corner Rectangle 14"/>
          <p:cNvSpPr/>
          <p:nvPr/>
        </p:nvSpPr>
        <p:spPr>
          <a:xfrm>
            <a:off x="1116419" y="1981199"/>
            <a:ext cx="7086600" cy="1593274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268819" y="2133600"/>
            <a:ext cx="6934200" cy="4525963"/>
          </a:xfrm>
        </p:spPr>
        <p:txBody>
          <a:bodyPr/>
          <a:lstStyle/>
          <a:p>
            <a:r>
              <a:rPr lang="en-US" dirty="0"/>
              <a:t>What happens when IMRF’s actual experience does not align with its economic and demographic actuarial assumptions? </a:t>
            </a:r>
          </a:p>
          <a:p>
            <a:endParaRPr lang="en-US" dirty="0"/>
          </a:p>
          <a:p>
            <a:r>
              <a:rPr lang="en-US" dirty="0"/>
              <a:t>Any variance between our assumptions </a:t>
            </a:r>
            <a:br>
              <a:rPr lang="en-US" dirty="0"/>
            </a:br>
            <a:r>
              <a:rPr lang="en-US" dirty="0"/>
              <a:t>and our actual experience impacts your contribution rates. 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2477222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Variance in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512051"/>
            <a:ext cx="7104321" cy="44017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variances are out of your control </a:t>
            </a:r>
            <a:br>
              <a:rPr lang="en-US" dirty="0"/>
            </a:br>
            <a:r>
              <a:rPr lang="en-US" dirty="0"/>
              <a:t>as an employer.</a:t>
            </a:r>
          </a:p>
          <a:p>
            <a:pPr marL="230188" lvl="1" indent="0">
              <a:buNone/>
            </a:pPr>
            <a:r>
              <a:rPr lang="en-US" b="1" i="1" dirty="0">
                <a:solidFill>
                  <a:srgbClr val="43695B"/>
                </a:solidFill>
              </a:rPr>
              <a:t>Example</a:t>
            </a:r>
          </a:p>
          <a:p>
            <a:pPr marL="230188" lvl="1" indent="0">
              <a:buNone/>
            </a:pPr>
            <a:r>
              <a:rPr lang="en-US" dirty="0"/>
              <a:t>IMRF assumes a certain percentage of your workforce will file for disability at some point. </a:t>
            </a:r>
            <a:br>
              <a:rPr lang="en-US" dirty="0"/>
            </a:br>
            <a:endParaRPr lang="en-US" dirty="0"/>
          </a:p>
          <a:p>
            <a:pPr marL="230188" lvl="1" indent="0">
              <a:buNone/>
            </a:pPr>
            <a:r>
              <a:rPr lang="en-US" dirty="0"/>
              <a:t>If in reality, a greater percentage of your workforce files for disability over time, this will increase your employer contribution rate in future years.</a:t>
            </a:r>
          </a:p>
          <a:p>
            <a:r>
              <a:rPr lang="en-US" dirty="0"/>
              <a:t>Some variances are in your control </a:t>
            </a:r>
            <a:br>
              <a:rPr lang="en-US" dirty="0"/>
            </a:br>
            <a:r>
              <a:rPr lang="en-US" dirty="0"/>
              <a:t>as an employer.</a:t>
            </a:r>
          </a:p>
          <a:p>
            <a:pPr marL="230188" lvl="1" indent="0">
              <a:buNone/>
            </a:pPr>
            <a:r>
              <a:rPr lang="en-US" b="1" i="1" dirty="0">
                <a:solidFill>
                  <a:srgbClr val="43695B"/>
                </a:solidFill>
              </a:rPr>
              <a:t>Example</a:t>
            </a:r>
          </a:p>
          <a:p>
            <a:pPr marL="230188" lvl="1" indent="0">
              <a:buNone/>
            </a:pPr>
            <a:r>
              <a:rPr lang="en-US" dirty="0"/>
              <a:t>IMRF assumes that your workforce’s wages will grow by 2.75% annually. </a:t>
            </a:r>
          </a:p>
          <a:p>
            <a:pPr marL="230188" lvl="1" indent="0">
              <a:buNone/>
            </a:pPr>
            <a:endParaRPr lang="en-US" dirty="0"/>
          </a:p>
          <a:p>
            <a:pPr marL="230188" lvl="1" indent="0">
              <a:buNone/>
            </a:pPr>
            <a:r>
              <a:rPr lang="en-US" dirty="0"/>
              <a:t>If your workforce’s wages grow by 5% annually, this will increase your employer contribution rate in future years.</a:t>
            </a:r>
          </a:p>
          <a:p>
            <a:pPr marL="23018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General rate-making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600185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/>
          <p:cNvSpPr>
            <a:spLocks noGrp="1"/>
          </p:cNvSpPr>
          <p:nvPr>
            <p:ph idx="1"/>
          </p:nvPr>
        </p:nvSpPr>
        <p:spPr>
          <a:xfrm>
            <a:off x="3091116" y="2372469"/>
            <a:ext cx="8598243" cy="4953000"/>
          </a:xfrm>
        </p:spPr>
        <p:txBody>
          <a:bodyPr/>
          <a:lstStyle/>
          <a:p>
            <a:pPr marL="230188" lvl="1" indent="0" algn="l">
              <a:buNone/>
            </a:pPr>
            <a:r>
              <a:rPr lang="en-US" sz="2000" b="1" dirty="0"/>
              <a:t>Projects your future costs</a:t>
            </a:r>
          </a:p>
          <a:p>
            <a:pPr marL="795338" lvl="2" indent="-342900" algn="l"/>
            <a:r>
              <a:rPr lang="en-US" dirty="0"/>
              <a:t>Employer Reserve Statement</a:t>
            </a:r>
          </a:p>
          <a:p>
            <a:pPr marL="795338" lvl="2" indent="-342900" algn="l"/>
            <a:r>
              <a:rPr lang="en-US" dirty="0"/>
              <a:t>Rate Notices</a:t>
            </a:r>
          </a:p>
          <a:p>
            <a:pPr marL="230188" lvl="1" indent="0" algn="l">
              <a:buNone/>
            </a:pPr>
            <a:r>
              <a:rPr lang="en-US" sz="2000" b="1" dirty="0"/>
              <a:t>Financial reporting</a:t>
            </a:r>
          </a:p>
          <a:p>
            <a:pPr marL="796925" lvl="2" indent="-344488" algn="l"/>
            <a:r>
              <a:rPr lang="en-US" dirty="0"/>
              <a:t>GASB Statements </a:t>
            </a:r>
          </a:p>
          <a:p>
            <a:pPr marL="796925" lvl="2" indent="-344488" algn="l"/>
            <a:r>
              <a:rPr lang="en-US" dirty="0"/>
              <a:t>Schedule of Changes in Fiduciary Net Position</a:t>
            </a:r>
          </a:p>
          <a:p>
            <a:pPr marL="828675" lvl="2" indent="-371475" algn="l" defTabSz="796925"/>
            <a:r>
              <a:rPr lang="en-US" dirty="0"/>
              <a:t>SOC-1 Type 2 Report</a:t>
            </a:r>
          </a:p>
          <a:p>
            <a:pPr marL="909638" lvl="2" indent="-45720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2524631" y="904952"/>
            <a:ext cx="6972300" cy="1325563"/>
          </a:xfrm>
        </p:spPr>
        <p:txBody>
          <a:bodyPr/>
          <a:lstStyle/>
          <a:p>
            <a:pPr algn="l"/>
            <a:r>
              <a:rPr lang="en-US" dirty="0"/>
              <a:t>Annual documentation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524631" y="1877349"/>
            <a:ext cx="6710916" cy="887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>
                <a:solidFill>
                  <a:srgbClr val="003B5C"/>
                </a:solidFill>
                <a:latin typeface="Verdana Pro Bold" panose="020B080403050404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D29F13"/>
                </a:solidFill>
                <a:latin typeface="Verdana Pro SemiBold" panose="020B070403050404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3412C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BA4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two main purposes for our documentation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36031" y="2429521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036031" y="3551530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5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82039"/>
            <a:ext cx="6904839" cy="1325563"/>
          </a:xfrm>
        </p:spPr>
        <p:txBody>
          <a:bodyPr/>
          <a:lstStyle/>
          <a:p>
            <a:r>
              <a:rPr lang="en-US" dirty="0"/>
              <a:t>Employer Reserve Statement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7067" y="1371928"/>
            <a:ext cx="5474714" cy="420838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nip Diagonal Corner Rectangle 18"/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41" y="1541210"/>
            <a:ext cx="930006" cy="8593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Projects your future costs</a:t>
            </a:r>
          </a:p>
          <a:p>
            <a:endParaRPr lang="en-US" dirty="0"/>
          </a:p>
        </p:txBody>
      </p:sp>
      <p:sp>
        <p:nvSpPr>
          <p:cNvPr id="26" name="Content Placeholder 14"/>
          <p:cNvSpPr txBox="1">
            <a:spLocks/>
          </p:cNvSpPr>
          <p:nvPr/>
        </p:nvSpPr>
        <p:spPr>
          <a:xfrm>
            <a:off x="8329699" y="2601432"/>
            <a:ext cx="3359660" cy="2757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This statement shows your employer’s funds on deposit as of January 1</a:t>
            </a:r>
          </a:p>
          <a:p>
            <a:pPr lvl="1"/>
            <a:r>
              <a:rPr lang="en-US" sz="1800" dirty="0"/>
              <a:t>Credits </a:t>
            </a:r>
          </a:p>
          <a:p>
            <a:pPr lvl="1"/>
            <a:r>
              <a:rPr lang="en-US" sz="1800" dirty="0"/>
              <a:t>Debits </a:t>
            </a:r>
          </a:p>
          <a:p>
            <a:pPr lvl="1"/>
            <a:r>
              <a:rPr lang="en-US" sz="1800" dirty="0"/>
              <a:t>Adjustments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1042304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82039"/>
            <a:ext cx="6904839" cy="1325563"/>
          </a:xfrm>
        </p:spPr>
        <p:txBody>
          <a:bodyPr/>
          <a:lstStyle/>
          <a:p>
            <a:r>
              <a:rPr lang="en-US"/>
              <a:t>Preliminary &amp; Final Rate Notices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41" y="1541210"/>
            <a:ext cx="930006" cy="8593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Projects your future costs</a:t>
            </a:r>
          </a:p>
          <a:p>
            <a:endParaRPr lang="en-US" dirty="0"/>
          </a:p>
        </p:txBody>
      </p:sp>
      <p:sp>
        <p:nvSpPr>
          <p:cNvPr id="26" name="Content Placeholder 14"/>
          <p:cNvSpPr txBox="1">
            <a:spLocks/>
          </p:cNvSpPr>
          <p:nvPr/>
        </p:nvSpPr>
        <p:spPr>
          <a:xfrm>
            <a:off x="8329699" y="2601432"/>
            <a:ext cx="33596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These statements show your employer’s rate for the year.</a:t>
            </a:r>
          </a:p>
          <a:p>
            <a:pPr lvl="1"/>
            <a:r>
              <a:rPr lang="en-US" sz="1800" dirty="0"/>
              <a:t>“Preliminary Rate Notice” in April</a:t>
            </a:r>
          </a:p>
          <a:p>
            <a:pPr lvl="1"/>
            <a:r>
              <a:rPr lang="en-US" sz="1800" dirty="0"/>
              <a:t>“Final Rate Notice” in November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 bwMode="auto">
          <a:xfrm>
            <a:off x="1647313" y="1241582"/>
            <a:ext cx="5117620" cy="442683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/>
              <a:t>Annual documentation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80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82039"/>
            <a:ext cx="6904839" cy="1325563"/>
          </a:xfrm>
        </p:spPr>
        <p:txBody>
          <a:bodyPr/>
          <a:lstStyle/>
          <a:p>
            <a:r>
              <a:rPr lang="en-US" dirty="0"/>
              <a:t>GASB 50 Disclosure Statement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</a:t>
            </a:r>
          </a:p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</a:t>
            </a:r>
          </a:p>
          <a:p>
            <a:endParaRPr lang="en-US" dirty="0"/>
          </a:p>
        </p:txBody>
      </p:sp>
      <p:sp>
        <p:nvSpPr>
          <p:cNvPr id="26" name="Content Placeholder 14"/>
          <p:cNvSpPr txBox="1">
            <a:spLocks/>
          </p:cNvSpPr>
          <p:nvPr/>
        </p:nvSpPr>
        <p:spPr>
          <a:xfrm>
            <a:off x="8329699" y="2601432"/>
            <a:ext cx="33596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This statement shows your funded status</a:t>
            </a:r>
          </a:p>
          <a:p>
            <a:pPr lvl="1"/>
            <a:r>
              <a:rPr lang="en-US" sz="1800" dirty="0"/>
              <a:t>Does not include retirees</a:t>
            </a:r>
          </a:p>
          <a:p>
            <a:pPr lvl="1"/>
            <a:r>
              <a:rPr lang="en-US" sz="1800" dirty="0"/>
              <a:t>Shows status broken out by plan</a:t>
            </a:r>
          </a:p>
          <a:p>
            <a:pPr lvl="1"/>
            <a:r>
              <a:rPr lang="en-US" sz="1800" dirty="0"/>
              <a:t>One report per plan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8" y="1380746"/>
            <a:ext cx="1270138" cy="122667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4728" y="1383613"/>
            <a:ext cx="7110146" cy="386441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4127042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82039"/>
            <a:ext cx="6904839" cy="1325563"/>
          </a:xfrm>
        </p:spPr>
        <p:txBody>
          <a:bodyPr/>
          <a:lstStyle/>
          <a:p>
            <a:r>
              <a:rPr lang="en-US" dirty="0"/>
              <a:t>GASB 68 Disclosure Statement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</a:t>
            </a:r>
          </a:p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</a:t>
            </a:r>
          </a:p>
          <a:p>
            <a:endParaRPr lang="en-US" dirty="0"/>
          </a:p>
        </p:txBody>
      </p:sp>
      <p:sp>
        <p:nvSpPr>
          <p:cNvPr id="26" name="Content Placeholder 14"/>
          <p:cNvSpPr txBox="1">
            <a:spLocks/>
          </p:cNvSpPr>
          <p:nvPr/>
        </p:nvSpPr>
        <p:spPr>
          <a:xfrm>
            <a:off x="8329699" y="2601432"/>
            <a:ext cx="33596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This statement also shows funded status.</a:t>
            </a:r>
          </a:p>
          <a:p>
            <a:pPr lvl="1"/>
            <a:r>
              <a:rPr lang="en-US" sz="1800" dirty="0"/>
              <a:t>Used by employers who do GAAP reporting</a:t>
            </a:r>
          </a:p>
          <a:p>
            <a:pPr lvl="1"/>
            <a:r>
              <a:rPr lang="en-US" sz="1800" dirty="0"/>
              <a:t>This funded status includes retirees</a:t>
            </a:r>
          </a:p>
          <a:p>
            <a:pPr lvl="1"/>
            <a:r>
              <a:rPr lang="en-US" sz="1800" dirty="0"/>
              <a:t>Will be HIGHER for more employers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8" y="1380746"/>
            <a:ext cx="1270138" cy="12266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7748" y="1380746"/>
            <a:ext cx="3725398" cy="440187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2463398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51815CC-EE11-434F-9152-0646ABBDC7DE}"/>
              </a:ext>
            </a:extLst>
          </p:cNvPr>
          <p:cNvSpPr/>
          <p:nvPr/>
        </p:nvSpPr>
        <p:spPr>
          <a:xfrm rot="9426100" flipH="1">
            <a:off x="1035164" y="3150223"/>
            <a:ext cx="1443194" cy="2181852"/>
          </a:xfrm>
          <a:prstGeom prst="triangle">
            <a:avLst>
              <a:gd name="adj" fmla="val 44121"/>
            </a:avLst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4AE0B4AE-F99B-4BAD-9E33-B395AF3297DD}"/>
              </a:ext>
            </a:extLst>
          </p:cNvPr>
          <p:cNvSpPr/>
          <p:nvPr/>
        </p:nvSpPr>
        <p:spPr>
          <a:xfrm rot="5400000" flipH="1">
            <a:off x="3179373" y="70555"/>
            <a:ext cx="924326" cy="5967466"/>
          </a:xfrm>
          <a:prstGeom prst="triangle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E4C2E-D632-4731-8670-FFEF3377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your employer 100% funded?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62AB-31A4-458E-9048-5822D5758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7" y="1690688"/>
            <a:ext cx="5453794" cy="4351338"/>
          </a:xfrm>
        </p:spPr>
        <p:txBody>
          <a:bodyPr/>
          <a:lstStyle/>
          <a:p>
            <a:r>
              <a:rPr lang="en-US" dirty="0"/>
              <a:t>Find out in the Executive Summary in your GASB 68 Statement.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C2B21-7A3E-4463-8AC3-AD916E2C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A01B938-E200-4D0F-AA06-0EB519FD5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393" y="1571050"/>
            <a:ext cx="1547138" cy="182807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E8F449-147A-401C-A73B-83F6D71143A8}"/>
              </a:ext>
            </a:extLst>
          </p:cNvPr>
          <p:cNvSpPr/>
          <p:nvPr/>
        </p:nvSpPr>
        <p:spPr>
          <a:xfrm>
            <a:off x="1963137" y="2741033"/>
            <a:ext cx="5382073" cy="3185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1BFC98B-99ED-4F79-BF36-97108F9E52AA}"/>
              </a:ext>
            </a:extLst>
          </p:cNvPr>
          <p:cNvSpPr txBox="1">
            <a:spLocks/>
          </p:cNvSpPr>
          <p:nvPr/>
        </p:nvSpPr>
        <p:spPr>
          <a:xfrm>
            <a:off x="6449005" y="5603543"/>
            <a:ext cx="3359660" cy="257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rgbClr val="067EC6"/>
                </a:solidFill>
                <a:latin typeface="+mj-lt"/>
                <a:cs typeface="Courier New" panose="02070309020205020404" pitchFamily="49" charset="0"/>
              </a:rPr>
              <a:t>Page 6</a:t>
            </a:r>
            <a:endParaRPr lang="en-US" sz="1200" i="1" dirty="0">
              <a:solidFill>
                <a:srgbClr val="067EC6"/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9099B719-0C47-4D23-8A1F-0DE16E2F2D31}"/>
              </a:ext>
            </a:extLst>
          </p:cNvPr>
          <p:cNvSpPr txBox="1">
            <a:spLocks/>
          </p:cNvSpPr>
          <p:nvPr/>
        </p:nvSpPr>
        <p:spPr>
          <a:xfrm>
            <a:off x="7948256" y="2597542"/>
            <a:ext cx="33596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solidFill>
                  <a:srgbClr val="002060"/>
                </a:solidFill>
              </a:rPr>
              <a:t>Funding of GASB 68 resulted in a booking of an asset for the first time for 2,980 out of 3,380 plans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E30D73D-4FC6-4200-8C68-7057C2EA9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96" y="2876534"/>
            <a:ext cx="2140967" cy="5580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0F7BA4F-C38E-4621-95B5-B284526C13F8}"/>
              </a:ext>
            </a:extLst>
          </p:cNvPr>
          <p:cNvSpPr/>
          <p:nvPr/>
        </p:nvSpPr>
        <p:spPr>
          <a:xfrm>
            <a:off x="2039553" y="3570053"/>
            <a:ext cx="5584591" cy="1815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4AC6A0D4-01DD-4CAE-8030-D5F345296ADF}"/>
              </a:ext>
            </a:extLst>
          </p:cNvPr>
          <p:cNvSpPr txBox="1">
            <a:spLocks/>
          </p:cNvSpPr>
          <p:nvPr/>
        </p:nvSpPr>
        <p:spPr>
          <a:xfrm>
            <a:off x="2378630" y="3808849"/>
            <a:ext cx="3359660" cy="257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Net pension Liability </a:t>
            </a:r>
          </a:p>
          <a:p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cs typeface="Courier New" panose="02070309020205020404" pitchFamily="49" charset="0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1BFAB5B-9BE1-413B-807F-455E1A043833}"/>
              </a:ext>
            </a:extLst>
          </p:cNvPr>
          <p:cNvSpPr txBox="1">
            <a:spLocks/>
          </p:cNvSpPr>
          <p:nvPr/>
        </p:nvSpPr>
        <p:spPr>
          <a:xfrm>
            <a:off x="2651935" y="4128070"/>
            <a:ext cx="2973861" cy="158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Total Pension Liability/(Asset)</a:t>
            </a:r>
          </a:p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Plan Fiduciary Net Position </a:t>
            </a:r>
          </a:p>
          <a:p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cs typeface="Courier New" panose="02070309020205020404" pitchFamily="49" charset="0"/>
            </a:endParaRPr>
          </a:p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Net Pension Liability/(Asset) </a:t>
            </a:r>
          </a:p>
          <a:p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  <a:cs typeface="Courier New" panose="02070309020205020404" pitchFamily="49" charset="0"/>
            </a:endParaRPr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DA60DA14-3BC2-4322-BB26-6295E31C4AB2}"/>
              </a:ext>
            </a:extLst>
          </p:cNvPr>
          <p:cNvSpPr txBox="1">
            <a:spLocks/>
          </p:cNvSpPr>
          <p:nvPr/>
        </p:nvSpPr>
        <p:spPr>
          <a:xfrm>
            <a:off x="5983496" y="4128070"/>
            <a:ext cx="3359660" cy="1776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$ 102,441,221</a:t>
            </a:r>
          </a:p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   112,412,528</a:t>
            </a:r>
          </a:p>
          <a:p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cs typeface="Courier New" panose="02070309020205020404" pitchFamily="49" charset="0"/>
            </a:endParaRPr>
          </a:p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anose="02070309020205020404" pitchFamily="49" charset="0"/>
              </a:rPr>
              <a:t>$   (9,971,307)</a:t>
            </a:r>
          </a:p>
          <a:p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  <a:cs typeface="Courier New" panose="02070309020205020404" pitchFamily="49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E64CAF-36E2-4AB1-AC82-41BA99F27ABB}"/>
              </a:ext>
            </a:extLst>
          </p:cNvPr>
          <p:cNvCxnSpPr>
            <a:cxnSpLocks/>
          </p:cNvCxnSpPr>
          <p:nvPr/>
        </p:nvCxnSpPr>
        <p:spPr>
          <a:xfrm flipH="1">
            <a:off x="5607461" y="4774868"/>
            <a:ext cx="167093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751FBE8C-4D73-496F-8B41-1ACA99F4E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885" y="5579307"/>
            <a:ext cx="480534" cy="31904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1E80E1D-D8FE-481E-9415-B8A526DEC792}"/>
              </a:ext>
            </a:extLst>
          </p:cNvPr>
          <p:cNvCxnSpPr>
            <a:cxnSpLocks/>
          </p:cNvCxnSpPr>
          <p:nvPr/>
        </p:nvCxnSpPr>
        <p:spPr>
          <a:xfrm flipH="1">
            <a:off x="2189661" y="5523571"/>
            <a:ext cx="4770617" cy="0"/>
          </a:xfrm>
          <a:prstGeom prst="line">
            <a:avLst/>
          </a:prstGeom>
          <a:ln w="9525">
            <a:solidFill>
              <a:srgbClr val="067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3F91710-1D85-45D7-8F9B-D1A651D941E8}"/>
              </a:ext>
            </a:extLst>
          </p:cNvPr>
          <p:cNvSpPr/>
          <p:nvPr/>
        </p:nvSpPr>
        <p:spPr>
          <a:xfrm>
            <a:off x="1963138" y="3569518"/>
            <a:ext cx="5664371" cy="1902443"/>
          </a:xfrm>
          <a:custGeom>
            <a:avLst/>
            <a:gdLst>
              <a:gd name="connsiteX0" fmla="*/ 73643 w 5664371"/>
              <a:gd name="connsiteY0" fmla="*/ 0 h 1902443"/>
              <a:gd name="connsiteX1" fmla="*/ 73643 w 5664371"/>
              <a:gd name="connsiteY1" fmla="*/ 1822663 h 1902443"/>
              <a:gd name="connsiteX2" fmla="*/ 5664371 w 5664371"/>
              <a:gd name="connsiteY2" fmla="*/ 1822663 h 1902443"/>
              <a:gd name="connsiteX3" fmla="*/ 5388209 w 5664371"/>
              <a:gd name="connsiteY3" fmla="*/ 1902443 h 1902443"/>
              <a:gd name="connsiteX4" fmla="*/ 0 w 5664371"/>
              <a:gd name="connsiteY4" fmla="*/ 1902443 h 1902443"/>
              <a:gd name="connsiteX5" fmla="*/ 0 w 5664371"/>
              <a:gd name="connsiteY5" fmla="*/ 159559 h 1902443"/>
              <a:gd name="connsiteX6" fmla="*/ 73643 w 5664371"/>
              <a:gd name="connsiteY6" fmla="*/ 0 h 190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371" h="1902443">
                <a:moveTo>
                  <a:pt x="73643" y="0"/>
                </a:moveTo>
                <a:lnTo>
                  <a:pt x="73643" y="1822663"/>
                </a:lnTo>
                <a:lnTo>
                  <a:pt x="5664371" y="1822663"/>
                </a:lnTo>
                <a:lnTo>
                  <a:pt x="5388209" y="1902443"/>
                </a:lnTo>
                <a:lnTo>
                  <a:pt x="0" y="1902443"/>
                </a:lnTo>
                <a:lnTo>
                  <a:pt x="0" y="159559"/>
                </a:lnTo>
                <a:lnTo>
                  <a:pt x="73643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nip Diagonal Corner Rectangle 18">
            <a:extLst>
              <a:ext uri="{FF2B5EF4-FFF2-40B4-BE49-F238E27FC236}">
                <a16:creationId xmlns:a16="http://schemas.microsoft.com/office/drawing/2014/main" id="{4ACEB8CE-77A6-4AA3-A178-52BA9A9E1334}"/>
              </a:ext>
            </a:extLst>
          </p:cNvPr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AB9F37-911B-42B0-A1DF-D13F33604586}"/>
              </a:ext>
            </a:extLst>
          </p:cNvPr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</a:t>
            </a:r>
          </a:p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</a:t>
            </a:r>
          </a:p>
          <a:p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7A37789-EFBA-4D29-84A8-6519838D7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8" y="1380746"/>
            <a:ext cx="1270138" cy="1226670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6BC202-8E1B-46B1-9E4B-D414A2426F55}"/>
              </a:ext>
            </a:extLst>
          </p:cNvPr>
          <p:cNvSpPr/>
          <p:nvPr/>
        </p:nvSpPr>
        <p:spPr>
          <a:xfrm rot="981015">
            <a:off x="7221406" y="3567854"/>
            <a:ext cx="1644687" cy="1765435"/>
          </a:xfrm>
          <a:prstGeom prst="triangle">
            <a:avLst>
              <a:gd name="adj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D16DAB-64F9-413E-B731-9FD8AF23EF2C}"/>
              </a:ext>
            </a:extLst>
          </p:cNvPr>
          <p:cNvSpPr/>
          <p:nvPr/>
        </p:nvSpPr>
        <p:spPr>
          <a:xfrm>
            <a:off x="7981844" y="3764658"/>
            <a:ext cx="3086488" cy="1975426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198E2C-776E-4474-BE15-6145C3498A62}"/>
              </a:ext>
            </a:extLst>
          </p:cNvPr>
          <p:cNvSpPr txBox="1"/>
          <p:nvPr/>
        </p:nvSpPr>
        <p:spPr>
          <a:xfrm>
            <a:off x="7944891" y="3724332"/>
            <a:ext cx="3251111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 this report,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 bracketed number represents an asset.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ooter Placeholder 8">
            <a:extLst>
              <a:ext uri="{FF2B5EF4-FFF2-40B4-BE49-F238E27FC236}">
                <a16:creationId xmlns:a16="http://schemas.microsoft.com/office/drawing/2014/main" id="{B6C1DBE1-4828-4075-BB17-075ED07E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C3A3D95-095A-4F55-A0E7-B91B3682D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44" y="4993531"/>
            <a:ext cx="1027431" cy="8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6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B5D"/>
                </a:solidFill>
              </a:rPr>
              <a:t>2021 financial </a:t>
            </a:r>
            <a:r>
              <a:rPr lang="en-US" dirty="0"/>
              <a:t>results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2060-687E-41FA-8469-646A9B0E40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D677BD-9A63-4C62-B309-482BFFCB2DC0}"/>
              </a:ext>
            </a:extLst>
          </p:cNvPr>
          <p:cNvSpPr txBox="1"/>
          <p:nvPr/>
        </p:nvSpPr>
        <p:spPr>
          <a:xfrm>
            <a:off x="943661" y="4558935"/>
            <a:ext cx="902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i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figures are as of 12/31/2021</a:t>
            </a:r>
          </a:p>
          <a:p>
            <a:pPr lvl="0" algn="ctr"/>
            <a:endParaRPr lang="en-US" i="1" dirty="0">
              <a:solidFill>
                <a:srgbClr val="003B5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D3A22B-C7E3-4411-964D-051D4BB79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b="4598"/>
          <a:stretch/>
        </p:blipFill>
        <p:spPr>
          <a:xfrm>
            <a:off x="-220764" y="1144610"/>
            <a:ext cx="11652406" cy="3583164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982BCF9-2B7F-6056-B062-4085B9C03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9" y="1511301"/>
            <a:ext cx="3234669" cy="28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38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82039"/>
            <a:ext cx="6904839" cy="1325563"/>
          </a:xfrm>
        </p:spPr>
        <p:txBody>
          <a:bodyPr/>
          <a:lstStyle/>
          <a:p>
            <a:r>
              <a:rPr lang="en-US" dirty="0"/>
              <a:t>Schedule of Changes in Fiduciary Net 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</a:t>
            </a:r>
          </a:p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</a:t>
            </a:r>
          </a:p>
          <a:p>
            <a:endParaRPr lang="en-US" dirty="0"/>
          </a:p>
        </p:txBody>
      </p:sp>
      <p:sp>
        <p:nvSpPr>
          <p:cNvPr id="26" name="Content Placeholder 14"/>
          <p:cNvSpPr txBox="1">
            <a:spLocks/>
          </p:cNvSpPr>
          <p:nvPr/>
        </p:nvSpPr>
        <p:spPr>
          <a:xfrm>
            <a:off x="8329699" y="2601432"/>
            <a:ext cx="33596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This statement shows Fiduciary Net Position by employer</a:t>
            </a:r>
          </a:p>
          <a:p>
            <a:pPr lvl="1"/>
            <a:r>
              <a:rPr lang="en-US" sz="1800" dirty="0"/>
              <a:t>Available in May</a:t>
            </a:r>
          </a:p>
          <a:p>
            <a:pPr lvl="1"/>
            <a:r>
              <a:rPr lang="en-US" sz="1800" dirty="0"/>
              <a:t>Needed by employers who GAAP report</a:t>
            </a:r>
          </a:p>
          <a:p>
            <a:pPr lvl="1"/>
            <a:r>
              <a:rPr lang="en-US" sz="1800" dirty="0"/>
              <a:t>Supplements the IMRF ACFR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8" y="1380746"/>
            <a:ext cx="1270138" cy="122667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4478" y="1380746"/>
            <a:ext cx="3457080" cy="4473869"/>
          </a:xfrm>
          <a:prstGeom prst="rect">
            <a:avLst/>
          </a:prstGeom>
          <a:noFill/>
          <a:ln w="9525" cap="flat" cmpd="sng" algn="ctr">
            <a:solidFill>
              <a:srgbClr val="CDD6E5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2007480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82039"/>
            <a:ext cx="6904839" cy="1325563"/>
          </a:xfrm>
        </p:spPr>
        <p:txBody>
          <a:bodyPr/>
          <a:lstStyle/>
          <a:p>
            <a:r>
              <a:rPr lang="en-US" dirty="0"/>
              <a:t>SOC-1 Type 2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7568595" y="1526355"/>
            <a:ext cx="938213" cy="892920"/>
          </a:xfrm>
          <a:prstGeom prst="snip2DiagRect">
            <a:avLst/>
          </a:prstGeom>
          <a:solidFill>
            <a:srgbClr val="EFF2FB"/>
          </a:solidFill>
          <a:ln w="38100">
            <a:solidFill>
              <a:srgbClr val="003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583009" y="1590396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</a:t>
            </a:r>
          </a:p>
          <a:p>
            <a:pPr marL="0" lvl="1"/>
            <a:r>
              <a:rPr lang="en-US" sz="20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</a:t>
            </a:r>
          </a:p>
          <a:p>
            <a:endParaRPr lang="en-US" dirty="0"/>
          </a:p>
        </p:txBody>
      </p:sp>
      <p:sp>
        <p:nvSpPr>
          <p:cNvPr id="26" name="Content Placeholder 14"/>
          <p:cNvSpPr txBox="1">
            <a:spLocks/>
          </p:cNvSpPr>
          <p:nvPr/>
        </p:nvSpPr>
        <p:spPr>
          <a:xfrm>
            <a:off x="8329699" y="2601432"/>
            <a:ext cx="33596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This statement verifies IMRF’s strict internal controls</a:t>
            </a:r>
            <a:endParaRPr lang="en-US" sz="1800" dirty="0"/>
          </a:p>
          <a:p>
            <a:pPr lvl="1"/>
            <a:r>
              <a:rPr lang="en-US" sz="1800" dirty="0"/>
              <a:t>Available in March</a:t>
            </a:r>
          </a:p>
          <a:p>
            <a:pPr lvl="1"/>
            <a:r>
              <a:rPr lang="en-US" sz="1800" dirty="0"/>
              <a:t>Relieves your auditors from having to test IMRF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8" y="1380746"/>
            <a:ext cx="1270138" cy="122667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6174" y="1294851"/>
            <a:ext cx="3850980" cy="4413375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2320081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D83A15-1A5C-4A52-9247-E6C0AC4B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355"/>
            <a:ext cx="10515600" cy="1325563"/>
          </a:xfrm>
        </p:spPr>
        <p:txBody>
          <a:bodyPr/>
          <a:lstStyle/>
          <a:p>
            <a:r>
              <a:rPr lang="en-US" dirty="0"/>
              <a:t>GFOA ”Triple Crown” Award Winner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CFF87-1181-4393-BC1D-3D7CD928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1C503-52B6-46CE-9962-7C5984F95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82" y="1850461"/>
            <a:ext cx="2595670" cy="337116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E9E54-285F-4233-BC85-2A44E9909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828" y="1932681"/>
            <a:ext cx="2595670" cy="317611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5CEA2B-D20E-4121-B183-701956BD9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6734" y="1854328"/>
            <a:ext cx="2581766" cy="336249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4C587D-FBBA-4F0B-8873-7DB2B684DB20}"/>
              </a:ext>
            </a:extLst>
          </p:cNvPr>
          <p:cNvSpPr txBox="1"/>
          <p:nvPr/>
        </p:nvSpPr>
        <p:spPr>
          <a:xfrm>
            <a:off x="3047489" y="5471816"/>
            <a:ext cx="6097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3B5D"/>
                </a:solidFill>
              </a:rPr>
              <a:t>IMRF is one of just four public pensions in North America to receive the “Triple Crown” honor.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A3163-F82A-4F97-9CC3-6CB90FB38448}"/>
              </a:ext>
            </a:extLst>
          </p:cNvPr>
          <p:cNvSpPr txBox="1"/>
          <p:nvPr/>
        </p:nvSpPr>
        <p:spPr>
          <a:xfrm>
            <a:off x="1458538" y="1251441"/>
            <a:ext cx="2536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003B5D"/>
                </a:solidFill>
              </a:rPr>
              <a:t>Annual Comprehensive </a:t>
            </a:r>
            <a:br>
              <a:rPr lang="en-US" sz="1200" b="1" i="1" dirty="0">
                <a:solidFill>
                  <a:srgbClr val="003B5D"/>
                </a:solidFill>
              </a:rPr>
            </a:br>
            <a:r>
              <a:rPr lang="en-US" sz="1200" b="1" i="1" dirty="0">
                <a:solidFill>
                  <a:srgbClr val="003B5D"/>
                </a:solidFill>
              </a:rPr>
              <a:t>Financial Report (ACFR)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A468F7-7130-441F-9D53-F536C05AD6BC}"/>
              </a:ext>
            </a:extLst>
          </p:cNvPr>
          <p:cNvSpPr txBox="1"/>
          <p:nvPr/>
        </p:nvSpPr>
        <p:spPr>
          <a:xfrm>
            <a:off x="4827704" y="1251441"/>
            <a:ext cx="2536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003B5D"/>
                </a:solidFill>
              </a:rPr>
              <a:t>Popular Annual </a:t>
            </a:r>
            <a:br>
              <a:rPr lang="en-US" sz="1200" b="1" i="1" dirty="0">
                <a:solidFill>
                  <a:srgbClr val="003B5D"/>
                </a:solidFill>
              </a:rPr>
            </a:br>
            <a:r>
              <a:rPr lang="en-US" sz="1200" b="1" i="1" dirty="0">
                <a:solidFill>
                  <a:srgbClr val="003B5D"/>
                </a:solidFill>
              </a:rPr>
              <a:t>Financial Report (PAFR)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B05BA-623F-4068-B722-4B4744C6C055}"/>
              </a:ext>
            </a:extLst>
          </p:cNvPr>
          <p:cNvSpPr txBox="1"/>
          <p:nvPr/>
        </p:nvSpPr>
        <p:spPr>
          <a:xfrm>
            <a:off x="8310373" y="1251441"/>
            <a:ext cx="2536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003B5D"/>
                </a:solidFill>
              </a:rPr>
              <a:t>Budget </a:t>
            </a:r>
          </a:p>
          <a:p>
            <a:pPr algn="ctr"/>
            <a:r>
              <a:rPr lang="en-US" sz="1200" b="1" i="1" dirty="0">
                <a:solidFill>
                  <a:srgbClr val="003B5D"/>
                </a:solidFill>
              </a:rPr>
              <a:t>Document </a:t>
            </a:r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A9C1435E-2B60-4B36-B702-0877B62D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Annual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2356137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3096584" y="1825625"/>
            <a:ext cx="10515600" cy="435133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/>
              <a:t>IMRF’s financial progress since 1980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Growth in Tier 2 membership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Technology modernization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2537793" y="1011281"/>
            <a:ext cx="69723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Closing remarks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0087" y="1974958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0087" y="2524090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70087" y="3067602"/>
            <a:ext cx="238538" cy="238538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44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805" y="1102445"/>
            <a:ext cx="7941951" cy="51837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2083" y="382573"/>
            <a:ext cx="9463481" cy="522909"/>
          </a:xfrm>
        </p:spPr>
        <p:txBody>
          <a:bodyPr/>
          <a:lstStyle/>
          <a:p>
            <a:r>
              <a:rPr lang="en-US" dirty="0"/>
              <a:t>Growth of $1 since 1980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35099" y="3239793"/>
            <a:ext cx="366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3B5C"/>
                </a:solidFill>
                <a:latin typeface="Verdana" panose="020B0604030504040204" pitchFamily="34" charset="0"/>
              </a:rPr>
              <a:t>Value of $1 Invested on September 30, 1980</a:t>
            </a:r>
          </a:p>
        </p:txBody>
      </p:sp>
      <p:sp>
        <p:nvSpPr>
          <p:cNvPr id="23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1410" y="1813228"/>
            <a:ext cx="1083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19949"/>
                </a:solidFill>
                <a:latin typeface="Verdana" panose="020B0604030504040204" pitchFamily="34" charset="0"/>
              </a:rPr>
              <a:t>$46.15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25711" y="2052954"/>
            <a:ext cx="1545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19949"/>
                </a:solidFill>
                <a:latin typeface="Verdana" panose="020B0604030504040204" pitchFamily="34" charset="0"/>
              </a:rPr>
              <a:t>MSCI All </a:t>
            </a:r>
            <a:br>
              <a:rPr lang="en-US" sz="1000" dirty="0">
                <a:solidFill>
                  <a:srgbClr val="719949"/>
                </a:solidFill>
                <a:latin typeface="Verdana" panose="020B0604030504040204" pitchFamily="34" charset="0"/>
              </a:rPr>
            </a:br>
            <a:r>
              <a:rPr lang="en-US" sz="1000" dirty="0">
                <a:solidFill>
                  <a:srgbClr val="719949"/>
                </a:solidFill>
                <a:latin typeface="Verdana" panose="020B0604030504040204" pitchFamily="34" charset="0"/>
              </a:rPr>
              <a:t>Country World </a:t>
            </a:r>
            <a:br>
              <a:rPr lang="en-US" sz="1000" dirty="0">
                <a:solidFill>
                  <a:srgbClr val="719949"/>
                </a:solidFill>
                <a:latin typeface="Verdana" panose="020B0604030504040204" pitchFamily="34" charset="0"/>
              </a:rPr>
            </a:br>
            <a:r>
              <a:rPr lang="en-US" sz="1000" dirty="0">
                <a:solidFill>
                  <a:srgbClr val="719949"/>
                </a:solidFill>
                <a:latin typeface="Verdana" panose="020B0604030504040204" pitchFamily="34" charset="0"/>
              </a:rPr>
              <a:t>Index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90128" y="4325328"/>
            <a:ext cx="224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  <a:t>Bloomberg </a:t>
            </a:r>
            <a:b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</a:br>
            <a: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  <a:t>Barclays </a:t>
            </a:r>
            <a:b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</a:br>
            <a: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  <a:t>U.S. Aggregate </a:t>
            </a:r>
            <a:b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</a:br>
            <a:r>
              <a:rPr lang="en-US" sz="1000" dirty="0">
                <a:solidFill>
                  <a:srgbClr val="606060"/>
                </a:solidFill>
                <a:latin typeface="Verdana" panose="020B0604030504040204" pitchFamily="34" charset="0"/>
              </a:rPr>
              <a:t>Index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31243" y="4072105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B5B5B"/>
                </a:solidFill>
                <a:latin typeface="Verdana" panose="020B0604030504040204" pitchFamily="34" charset="0"/>
              </a:rPr>
              <a:t>$18.90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09E30C-25EF-4804-9EFB-BD2F2493C7DC}"/>
              </a:ext>
            </a:extLst>
          </p:cNvPr>
          <p:cNvGrpSpPr/>
          <p:nvPr/>
        </p:nvGrpSpPr>
        <p:grpSpPr>
          <a:xfrm>
            <a:off x="1697805" y="1102445"/>
            <a:ext cx="8851355" cy="5183716"/>
            <a:chOff x="1697805" y="1102445"/>
            <a:chExt cx="8851355" cy="51837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7C19843-8183-40D5-B302-AE2DB9F3F2DD}"/>
                </a:ext>
              </a:extLst>
            </p:cNvPr>
            <p:cNvGrpSpPr/>
            <p:nvPr/>
          </p:nvGrpSpPr>
          <p:grpSpPr>
            <a:xfrm>
              <a:off x="1697805" y="1102445"/>
              <a:ext cx="8851355" cy="5183716"/>
              <a:chOff x="1697805" y="1102445"/>
              <a:chExt cx="8851355" cy="518371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03B9D6F-A7DE-444A-AF56-4E1D28BF9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97805" y="1102445"/>
                <a:ext cx="7941951" cy="518371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8AB448-7BB9-44C0-B4CB-0E4A5E6CA94E}"/>
                  </a:ext>
                </a:extLst>
              </p:cNvPr>
              <p:cNvSpPr txBox="1"/>
              <p:nvPr/>
            </p:nvSpPr>
            <p:spPr>
              <a:xfrm>
                <a:off x="9465826" y="1314456"/>
                <a:ext cx="10833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3B5C"/>
                    </a:solidFill>
                    <a:latin typeface="Verdana" panose="020B0604030504040204" pitchFamily="34" charset="0"/>
                  </a:rPr>
                  <a:t>$53.11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E05977-BE2A-4C4B-BE0D-7E85ADC96D0E}"/>
                  </a:ext>
                </a:extLst>
              </p:cNvPr>
              <p:cNvSpPr txBox="1"/>
              <p:nvPr/>
            </p:nvSpPr>
            <p:spPr>
              <a:xfrm>
                <a:off x="9710960" y="1567131"/>
                <a:ext cx="838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003B5C"/>
                    </a:solidFill>
                    <a:latin typeface="Verdana" panose="020B0604030504040204" pitchFamily="34" charset="0"/>
                  </a:rPr>
                  <a:t>IMRF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4B0BD50-3B2E-483A-8AB1-3F12477427E7}"/>
                </a:ext>
              </a:extLst>
            </p:cNvPr>
            <p:cNvSpPr/>
            <p:nvPr/>
          </p:nvSpPr>
          <p:spPr>
            <a:xfrm>
              <a:off x="9341095" y="1389874"/>
              <a:ext cx="184030" cy="184030"/>
            </a:xfrm>
            <a:prstGeom prst="ellipse">
              <a:avLst/>
            </a:prstGeom>
            <a:solidFill>
              <a:srgbClr val="003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3B5C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9348005" y="4149367"/>
            <a:ext cx="184030" cy="184030"/>
          </a:xfrm>
          <a:prstGeom prst="ellipse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C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9348005" y="1898740"/>
            <a:ext cx="184030" cy="184030"/>
          </a:xfrm>
          <a:prstGeom prst="ellipse">
            <a:avLst/>
          </a:prstGeom>
          <a:solidFill>
            <a:srgbClr val="719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64" y="132247"/>
            <a:ext cx="9463481" cy="1325563"/>
          </a:xfrm>
        </p:spPr>
        <p:txBody>
          <a:bodyPr/>
          <a:lstStyle/>
          <a:p>
            <a:r>
              <a:rPr lang="en-US" dirty="0"/>
              <a:t>Number of active Regular Plan members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5085039" y="5229389"/>
            <a:ext cx="202866" cy="1555306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6839" y="5264069"/>
            <a:ext cx="1352114" cy="10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5400000">
            <a:off x="7085725" y="5229389"/>
            <a:ext cx="202866" cy="1555306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7525" y="5264069"/>
            <a:ext cx="1352114" cy="10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EFC593-C026-41F4-B0CA-D93C6E7C4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1" y="1412489"/>
            <a:ext cx="10764642" cy="38845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C19622-F88B-4179-972F-D7E3A28557D5}"/>
              </a:ext>
            </a:extLst>
          </p:cNvPr>
          <p:cNvGrpSpPr/>
          <p:nvPr/>
        </p:nvGrpSpPr>
        <p:grpSpPr>
          <a:xfrm>
            <a:off x="1119202" y="2304944"/>
            <a:ext cx="10268591" cy="1722858"/>
            <a:chOff x="1119202" y="2304944"/>
            <a:chExt cx="10268591" cy="1722858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B134BA59-EF2F-4BE6-BB74-8B3D558313A0}"/>
                </a:ext>
              </a:extLst>
            </p:cNvPr>
            <p:cNvSpPr/>
            <p:nvPr/>
          </p:nvSpPr>
          <p:spPr>
            <a:xfrm rot="605762">
              <a:off x="1214972" y="2304944"/>
              <a:ext cx="10129735" cy="218680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  <a:alpha val="75000"/>
              </a:schemeClr>
            </a:solidFill>
            <a:ln w="28575">
              <a:solidFill>
                <a:srgbClr val="D29F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46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29C5D8B6-15D0-4BCE-929C-0C0298582715}"/>
                </a:ext>
              </a:extLst>
            </p:cNvPr>
            <p:cNvSpPr/>
            <p:nvPr/>
          </p:nvSpPr>
          <p:spPr>
            <a:xfrm rot="20971299">
              <a:off x="1119202" y="3818832"/>
              <a:ext cx="10268591" cy="20897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28575">
              <a:solidFill>
                <a:srgbClr val="003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46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D8DBE6-8867-4864-B58A-00F836C127DE}"/>
                </a:ext>
              </a:extLst>
            </p:cNvPr>
            <p:cNvSpPr/>
            <p:nvPr/>
          </p:nvSpPr>
          <p:spPr>
            <a:xfrm>
              <a:off x="10358846" y="3066990"/>
              <a:ext cx="156754" cy="156754"/>
            </a:xfrm>
            <a:prstGeom prst="ellipse">
              <a:avLst/>
            </a:prstGeom>
            <a:solidFill>
              <a:srgbClr val="D29F13"/>
            </a:solidFill>
            <a:ln w="28575">
              <a:solidFill>
                <a:srgbClr val="003B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Footer Placeholder 8">
            <a:extLst>
              <a:ext uri="{FF2B5EF4-FFF2-40B4-BE49-F238E27FC236}">
                <a16:creationId xmlns:a16="http://schemas.microsoft.com/office/drawing/2014/main" id="{3AC99F0F-9193-4702-82AF-A2718B87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15695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C5F394-BFF9-49C2-9A09-836D2E70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/>
          <a:stretch/>
        </p:blipFill>
        <p:spPr>
          <a:xfrm>
            <a:off x="1742648" y="1251007"/>
            <a:ext cx="7966007" cy="4937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283FD-5857-42D5-B69F-99D3F62B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39400" cy="1325563"/>
          </a:xfrm>
        </p:spPr>
        <p:txBody>
          <a:bodyPr/>
          <a:lstStyle/>
          <a:p>
            <a:r>
              <a:rPr lang="en-US" dirty="0"/>
              <a:t>Regular Plan average normal cost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2E4D3-4699-42E8-9927-C8F8CA8A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8A8956-73D2-4E1C-A3E3-48D182F1D6AE}"/>
              </a:ext>
            </a:extLst>
          </p:cNvPr>
          <p:cNvSpPr/>
          <p:nvPr/>
        </p:nvSpPr>
        <p:spPr>
          <a:xfrm>
            <a:off x="9196133" y="2759709"/>
            <a:ext cx="718457" cy="1857375"/>
          </a:xfrm>
          <a:prstGeom prst="rect">
            <a:avLst/>
          </a:prstGeom>
          <a:solidFill>
            <a:srgbClr val="0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5D164C-DD45-4057-A062-9069F060DE9F}"/>
              </a:ext>
            </a:extLst>
          </p:cNvPr>
          <p:cNvSpPr/>
          <p:nvPr/>
        </p:nvSpPr>
        <p:spPr>
          <a:xfrm>
            <a:off x="8759166" y="2515604"/>
            <a:ext cx="1690185" cy="8441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26F3A4-8216-4E3F-8DA1-F3E980E8B232}"/>
              </a:ext>
            </a:extLst>
          </p:cNvPr>
          <p:cNvSpPr/>
          <p:nvPr/>
        </p:nvSpPr>
        <p:spPr>
          <a:xfrm>
            <a:off x="8759166" y="4338051"/>
            <a:ext cx="1690185" cy="522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505390-D697-407B-BA8D-1CFA060ADC1C}"/>
              </a:ext>
            </a:extLst>
          </p:cNvPr>
          <p:cNvSpPr/>
          <p:nvPr/>
        </p:nvSpPr>
        <p:spPr>
          <a:xfrm>
            <a:off x="8759166" y="3588513"/>
            <a:ext cx="1690185" cy="522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2E4FAE-ABBE-4518-87E8-93C79A1E13A3}"/>
              </a:ext>
            </a:extLst>
          </p:cNvPr>
          <p:cNvSpPr txBox="1">
            <a:spLocks/>
          </p:cNvSpPr>
          <p:nvPr/>
        </p:nvSpPr>
        <p:spPr>
          <a:xfrm>
            <a:off x="8798687" y="2564590"/>
            <a:ext cx="1609842" cy="2767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436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1" dirty="0"/>
              <a:t>New Tier 2 legislation was approved in 2010 to reduce retirement costs for Illinois</a:t>
            </a:r>
          </a:p>
          <a:p>
            <a:pPr marL="171450" indent="-171450" algn="ctr">
              <a:buFont typeface="Wingdings" panose="05000000000000000000" pitchFamily="2" charset="2"/>
              <a:buChar char="§"/>
            </a:pPr>
            <a:endParaRPr lang="en-US" sz="1200" b="0" i="1" dirty="0"/>
          </a:p>
          <a:p>
            <a:pPr algn="ctr"/>
            <a:r>
              <a:rPr lang="en-US" sz="1200" b="0" i="1" dirty="0"/>
              <a:t>All new members </a:t>
            </a:r>
            <a:br>
              <a:rPr lang="en-US" sz="1200" b="0" i="1" dirty="0"/>
            </a:br>
            <a:r>
              <a:rPr lang="en-US" sz="1200" b="0" i="1" dirty="0"/>
              <a:t>start in Tier 2</a:t>
            </a:r>
          </a:p>
          <a:p>
            <a:pPr marL="171450" indent="-171450" algn="ctr">
              <a:buFont typeface="Wingdings" panose="05000000000000000000" pitchFamily="2" charset="2"/>
              <a:buChar char="§"/>
            </a:pPr>
            <a:endParaRPr lang="en-US" sz="1200" b="0" i="1" dirty="0"/>
          </a:p>
          <a:p>
            <a:pPr algn="ctr"/>
            <a:r>
              <a:rPr lang="en-US" sz="1200" b="0" i="1" dirty="0"/>
              <a:t>Tier 2 costs 42% </a:t>
            </a:r>
            <a:br>
              <a:rPr lang="en-US" sz="1200" b="0" i="1" dirty="0"/>
            </a:br>
            <a:r>
              <a:rPr lang="en-US" sz="1200" b="0" i="1" dirty="0"/>
              <a:t>less than Tier 1</a:t>
            </a:r>
            <a:endParaRPr lang="en-US" sz="1800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EF2274B-1A0F-4299-BD1C-B8FA3855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2709" y="1622896"/>
            <a:ext cx="1352114" cy="10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B5CC3-D59A-4404-B964-54D79DD2D89A}"/>
              </a:ext>
            </a:extLst>
          </p:cNvPr>
          <p:cNvSpPr/>
          <p:nvPr/>
        </p:nvSpPr>
        <p:spPr>
          <a:xfrm>
            <a:off x="2207614" y="2431177"/>
            <a:ext cx="1854802" cy="3341245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7C85C61-E8D9-47D9-9755-9E218D124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8958" y="4845136"/>
            <a:ext cx="1352114" cy="10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272BF6-AEA4-444E-B5C1-DA193CBBA6B1}"/>
              </a:ext>
            </a:extLst>
          </p:cNvPr>
          <p:cNvSpPr txBox="1"/>
          <p:nvPr/>
        </p:nvSpPr>
        <p:spPr>
          <a:xfrm>
            <a:off x="2335077" y="1878395"/>
            <a:ext cx="15998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29F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6.24%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71B1B3-176C-4046-AF24-3C9D05F31720}"/>
              </a:ext>
            </a:extLst>
          </p:cNvPr>
          <p:cNvSpPr/>
          <p:nvPr/>
        </p:nvSpPr>
        <p:spPr>
          <a:xfrm>
            <a:off x="5756988" y="3904618"/>
            <a:ext cx="1854802" cy="1867804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5E2D3D-BF74-4E7B-80D4-7C20101B5343}"/>
              </a:ext>
            </a:extLst>
          </p:cNvPr>
          <p:cNvSpPr txBox="1"/>
          <p:nvPr/>
        </p:nvSpPr>
        <p:spPr>
          <a:xfrm>
            <a:off x="5884451" y="3326485"/>
            <a:ext cx="15998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B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3.64%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12BDF16-ACCF-4D67-95B0-0E51E93A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8332" y="4822706"/>
            <a:ext cx="1352114" cy="10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oter Placeholder 8">
            <a:extLst>
              <a:ext uri="{FF2B5EF4-FFF2-40B4-BE49-F238E27FC236}">
                <a16:creationId xmlns:a16="http://schemas.microsoft.com/office/drawing/2014/main" id="{79A6257D-5CF3-4733-A10B-53B65B66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1442527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95684" cy="1325563"/>
          </a:xfrm>
        </p:spPr>
        <p:txBody>
          <a:bodyPr>
            <a:normAutofit/>
          </a:bodyPr>
          <a:lstStyle/>
          <a:p>
            <a:r>
              <a:rPr lang="en-US" sz="2400" dirty="0"/>
              <a:t>Technology modernization project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972" y="1616902"/>
            <a:ext cx="6379598" cy="431135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IMRF is modernizing the technologies and processes it uses for pension administration.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The project will improve the way employers and members interact with IMRF.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More transactions will go online, particularly for employers, enabling faster and more modern communication.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IMRF will provide training for employers before rollout of the new systems in Q4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3E88A-0163-48A4-9F34-7D71CA4062C9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C8E9A-639D-4A6F-A84B-BD0D95435996}"/>
              </a:ext>
            </a:extLst>
          </p:cNvPr>
          <p:cNvSpPr/>
          <p:nvPr/>
        </p:nvSpPr>
        <p:spPr>
          <a:xfrm>
            <a:off x="1103243" y="1700627"/>
            <a:ext cx="178904" cy="178904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00033-D03B-425C-9248-DBBEE9DD3B6A}"/>
              </a:ext>
            </a:extLst>
          </p:cNvPr>
          <p:cNvSpPr/>
          <p:nvPr/>
        </p:nvSpPr>
        <p:spPr>
          <a:xfrm>
            <a:off x="1103243" y="2356610"/>
            <a:ext cx="178904" cy="178904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349E4E-6359-41A2-8FBE-93FF6A98AC60}"/>
              </a:ext>
            </a:extLst>
          </p:cNvPr>
          <p:cNvSpPr/>
          <p:nvPr/>
        </p:nvSpPr>
        <p:spPr>
          <a:xfrm>
            <a:off x="1103243" y="3030770"/>
            <a:ext cx="178904" cy="178904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4B7733-F48B-40E4-AC61-DB37368D7B2E}"/>
              </a:ext>
            </a:extLst>
          </p:cNvPr>
          <p:cNvSpPr/>
          <p:nvPr/>
        </p:nvSpPr>
        <p:spPr>
          <a:xfrm>
            <a:off x="1103243" y="3994866"/>
            <a:ext cx="178904" cy="178904"/>
          </a:xfrm>
          <a:prstGeom prst="rect">
            <a:avLst/>
          </a:prstGeom>
          <a:solidFill>
            <a:srgbClr val="00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696F9229-D164-4821-B950-03CDC9DB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3098939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35253"/>
            <a:ext cx="10515600" cy="1325563"/>
          </a:xfrm>
        </p:spPr>
        <p:txBody>
          <a:bodyPr/>
          <a:lstStyle/>
          <a:p>
            <a:r>
              <a:rPr lang="en-US" dirty="0"/>
              <a:t>Do you know someone who did not attend today but would benefit from this information?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727328"/>
            <a:ext cx="10515600" cy="457200"/>
          </a:xfrm>
        </p:spPr>
        <p:txBody>
          <a:bodyPr/>
          <a:lstStyle/>
          <a:p>
            <a:r>
              <a:rPr lang="en-US" sz="2000" b="0" i="1" dirty="0">
                <a:solidFill>
                  <a:srgbClr val="003B5D"/>
                </a:solidFill>
              </a:rPr>
              <a:t>They can register for the next Rate Meeting at IMRF.org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50704" y="4831580"/>
            <a:ext cx="1202635" cy="198783"/>
          </a:xfrm>
          <a:prstGeom prst="rect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95D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 rot="1386234">
            <a:off x="9285217" y="3962317"/>
            <a:ext cx="365934" cy="423258"/>
          </a:xfrm>
          <a:prstGeom prst="triangle">
            <a:avLst/>
          </a:prstGeom>
          <a:solidFill>
            <a:srgbClr val="6B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559" y="2327472"/>
            <a:ext cx="6446881" cy="3160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Down Arrow 9"/>
          <p:cNvSpPr/>
          <p:nvPr/>
        </p:nvSpPr>
        <p:spPr>
          <a:xfrm rot="18347750">
            <a:off x="2291822" y="4388386"/>
            <a:ext cx="818588" cy="1080509"/>
          </a:xfrm>
          <a:prstGeom prst="downArrow">
            <a:avLst/>
          </a:prstGeom>
          <a:solidFill>
            <a:srgbClr val="D6A627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51505" y="3988229"/>
            <a:ext cx="1550504" cy="467794"/>
          </a:xfrm>
          <a:prstGeom prst="rect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6531" y="4022594"/>
            <a:ext cx="156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www.imrf.org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945307C-7B28-4244-9BA2-2B6DE5BAF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93" y="3674242"/>
            <a:ext cx="5612275" cy="1627802"/>
          </a:xfrm>
          <a:prstGeom prst="rect">
            <a:avLst/>
          </a:prstGeom>
        </p:spPr>
      </p:pic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DE5BE4EE-BA5E-49B5-AE13-984C87D6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4289207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05023" y="1758715"/>
            <a:ext cx="9781954" cy="2278062"/>
            <a:chOff x="978194" y="1758715"/>
            <a:chExt cx="9781954" cy="2278062"/>
          </a:xfrm>
        </p:grpSpPr>
        <p:sp>
          <p:nvSpPr>
            <p:cNvPr id="9" name="Title 4"/>
            <p:cNvSpPr txBox="1">
              <a:spLocks/>
            </p:cNvSpPr>
            <p:nvPr/>
          </p:nvSpPr>
          <p:spPr>
            <a:xfrm>
              <a:off x="978194" y="1758715"/>
              <a:ext cx="4890977" cy="22780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1" kern="1200" dirty="0" smtClean="0">
                  <a:solidFill>
                    <a:srgbClr val="003B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US" sz="2800" dirty="0">
                  <a:latin typeface="+mn-lt"/>
                  <a:ea typeface="+mn-ea"/>
                  <a:cs typeface="+mn-cs"/>
                </a:rPr>
                <a:t>Brian Collins</a:t>
              </a:r>
            </a:p>
            <a:p>
              <a:pPr algn="ctr"/>
              <a:r>
                <a:rPr lang="en-US" sz="2400" b="0" dirty="0">
                  <a:solidFill>
                    <a:srgbClr val="00395D"/>
                  </a:solidFill>
                  <a:latin typeface="+mn-lt"/>
                  <a:ea typeface="+mn-ea"/>
                  <a:cs typeface="+mn-cs"/>
                </a:rPr>
                <a:t>bcollins@imrf.org</a:t>
              </a:r>
              <a:br>
                <a:rPr lang="en-US" sz="2400" b="0" dirty="0">
                  <a:solidFill>
                    <a:srgbClr val="00395D"/>
                  </a:solidFill>
                  <a:latin typeface="+mn-lt"/>
                  <a:ea typeface="+mn-ea"/>
                  <a:cs typeface="+mn-cs"/>
                </a:rPr>
              </a:br>
              <a:r>
                <a:rPr lang="en-US" sz="2400" b="0" dirty="0">
                  <a:solidFill>
                    <a:srgbClr val="00395D"/>
                  </a:solidFill>
                  <a:latin typeface="+mn-lt"/>
                  <a:ea typeface="+mn-ea"/>
                  <a:cs typeface="+mn-cs"/>
                </a:rPr>
                <a:t>630-368-5355</a:t>
              </a: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5869171" y="1758715"/>
              <a:ext cx="4890977" cy="22780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1" kern="1200" dirty="0" smtClean="0">
                  <a:solidFill>
                    <a:srgbClr val="003B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US" sz="2800" dirty="0">
                  <a:latin typeface="+mn-lt"/>
                  <a:ea typeface="+mn-ea"/>
                  <a:cs typeface="+mn-cs"/>
                </a:rPr>
                <a:t>Mark Nannini</a:t>
              </a:r>
            </a:p>
            <a:p>
              <a:pPr algn="ctr"/>
              <a:r>
                <a:rPr lang="en-US" sz="2400" b="0" dirty="0">
                  <a:solidFill>
                    <a:srgbClr val="00395D"/>
                  </a:solidFill>
                  <a:latin typeface="+mn-lt"/>
                  <a:ea typeface="+mn-ea"/>
                  <a:cs typeface="+mn-cs"/>
                </a:rPr>
                <a:t>mnannini@imrf.org</a:t>
              </a:r>
            </a:p>
            <a:p>
              <a:pPr algn="ctr"/>
              <a:r>
                <a:rPr lang="en-US" sz="2400" b="0" dirty="0">
                  <a:solidFill>
                    <a:srgbClr val="00395D"/>
                  </a:solidFill>
                  <a:latin typeface="+mn-lt"/>
                  <a:ea typeface="+mn-ea"/>
                  <a:cs typeface="+mn-cs"/>
                </a:rPr>
                <a:t>630-368-5345</a:t>
              </a:r>
            </a:p>
          </p:txBody>
        </p:sp>
      </p:grpSp>
      <p:sp>
        <p:nvSpPr>
          <p:cNvPr id="6" name="Title 4"/>
          <p:cNvSpPr txBox="1">
            <a:spLocks/>
          </p:cNvSpPr>
          <p:nvPr/>
        </p:nvSpPr>
        <p:spPr>
          <a:xfrm>
            <a:off x="3650512" y="3142990"/>
            <a:ext cx="4890977" cy="227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endParaRPr lang="en-US" sz="2400" b="0" dirty="0">
              <a:latin typeface="+mn-lt"/>
              <a:ea typeface="+mn-ea"/>
              <a:cs typeface="+mn-cs"/>
            </a:endParaRPr>
          </a:p>
          <a:p>
            <a:pPr algn="ctr"/>
            <a:r>
              <a:rPr lang="en-US" sz="2800" dirty="0">
                <a:latin typeface="+mn-lt"/>
                <a:ea typeface="+mn-ea"/>
                <a:cs typeface="+mn-cs"/>
              </a:rPr>
              <a:t>www.imrf.org</a:t>
            </a:r>
          </a:p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802D52-6D0B-402A-ABB1-A985BD41F224}"/>
              </a:ext>
            </a:extLst>
          </p:cNvPr>
          <p:cNvSpPr txBox="1">
            <a:spLocks/>
          </p:cNvSpPr>
          <p:nvPr/>
        </p:nvSpPr>
        <p:spPr>
          <a:xfrm>
            <a:off x="838200" y="5578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3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3E88A-0163-48A4-9F34-7D71CA4062C9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35985-9E39-49DD-92C4-F9DED6C5E732}"/>
              </a:ext>
            </a:extLst>
          </p:cNvPr>
          <p:cNvGrpSpPr/>
          <p:nvPr/>
        </p:nvGrpSpPr>
        <p:grpSpPr>
          <a:xfrm>
            <a:off x="3030137" y="3237197"/>
            <a:ext cx="2588428" cy="2896796"/>
            <a:chOff x="1138928" y="1920645"/>
            <a:chExt cx="3826440" cy="42822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8699" y="1920645"/>
              <a:ext cx="3512353" cy="359802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38928" y="5338477"/>
              <a:ext cx="3826440" cy="864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600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Average funded </a:t>
              </a:r>
              <a:r>
                <a:rPr lang="en-US" sz="1200" i="1" dirty="0">
                  <a:solidFill>
                    <a:srgbClr val="46006A"/>
                  </a:solidFill>
                  <a:latin typeface="Calibri" panose="020F0502020204030204"/>
                </a:rPr>
                <a:t>s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600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tatus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i="1" dirty="0">
                  <a:solidFill>
                    <a:srgbClr val="46006A"/>
                  </a:solidFill>
                  <a:latin typeface="Calibri" panose="020F0502020204030204"/>
                </a:rPr>
                <a:t>“Illinois State Retirement Systems Financial Condition as of June 30, 2020” - COGFA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60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663" y="881045"/>
            <a:ext cx="4533614" cy="425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52" y="2863183"/>
            <a:ext cx="3084551" cy="3061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86547-2093-4A3E-9FB0-36BA19385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9" y="1541456"/>
            <a:ext cx="3306856" cy="3200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9433D9-04E4-47F0-BAA4-32225A02FE8E}"/>
              </a:ext>
            </a:extLst>
          </p:cNvPr>
          <p:cNvSpPr txBox="1"/>
          <p:nvPr/>
        </p:nvSpPr>
        <p:spPr>
          <a:xfrm>
            <a:off x="402522" y="4548684"/>
            <a:ext cx="2516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60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funded status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rgbClr val="46006A"/>
                </a:solidFill>
                <a:latin typeface="Calibri" panose="020F0502020204030204"/>
              </a:rPr>
              <a:t>www.nasra.org/publicfundsurvey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60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71704C7D-2A81-43F2-AC95-DD976BA8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Actuarial funded status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75BE3-6F77-44D4-B7E4-355CA01F6805}"/>
              </a:ext>
            </a:extLst>
          </p:cNvPr>
          <p:cNvSpPr txBox="1"/>
          <p:nvPr/>
        </p:nvSpPr>
        <p:spPr>
          <a:xfrm>
            <a:off x="6210556" y="3586538"/>
            <a:ext cx="22706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00" i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of 12/31/2021</a:t>
            </a:r>
          </a:p>
          <a:p>
            <a:pPr lvl="0" algn="ctr"/>
            <a:endParaRPr lang="en-US" i="1" dirty="0">
              <a:solidFill>
                <a:srgbClr val="003B5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AD642162-3FD4-4589-A6B5-7B0432AF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</p:spTree>
    <p:extLst>
      <p:ext uri="{BB962C8B-B14F-4D97-AF65-F5344CB8AC3E}">
        <p14:creationId xmlns:p14="http://schemas.microsoft.com/office/powerpoint/2010/main" val="82316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5A51-0BF6-4F31-85EB-DF7FB359E849}"/>
              </a:ext>
            </a:extLst>
          </p:cNvPr>
          <p:cNvSpPr/>
          <p:nvPr/>
        </p:nvSpPr>
        <p:spPr>
          <a:xfrm>
            <a:off x="7560677" y="1331710"/>
            <a:ext cx="1994496" cy="4455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6EBF-D70D-F74F-AD38-9FF77C106F62}" type="slidenum">
              <a:rPr lang="en-US" b="1" smtClean="0">
                <a:ln>
                  <a:noFill/>
                </a:ln>
              </a:rPr>
              <a:pPr/>
              <a:t>6</a:t>
            </a:fld>
            <a:endParaRPr lang="en-US" b="1" dirty="0">
              <a:ln>
                <a:noFill/>
              </a:ln>
            </a:endParaRP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EEEA6C2-1FC7-4A33-815B-9BC46739C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1" y="365125"/>
            <a:ext cx="10710938" cy="6024903"/>
          </a:xfrm>
          <a:prstGeom prst="rect">
            <a:avLst/>
          </a:prstGeom>
        </p:spPr>
      </p:pic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807C70AF-565A-4FD0-BB4E-4C0DCFA20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1" y="365124"/>
            <a:ext cx="10710938" cy="6024903"/>
          </a:xfrm>
          <a:prstGeom prst="rect">
            <a:avLst/>
          </a:prstGeom>
        </p:spPr>
      </p:pic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5743F8B4-0FA8-4557-A4CD-ED56E0826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1" y="365123"/>
            <a:ext cx="10710938" cy="60249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BC9E29-03CB-4477-A693-6780EF05D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41" y="365122"/>
            <a:ext cx="10710938" cy="6024902"/>
          </a:xfrm>
          <a:prstGeom prst="rect">
            <a:avLst/>
          </a:prstGeom>
        </p:spPr>
      </p:pic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4B17A0EC-9225-4524-A5A9-88F55314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949" y="177271"/>
            <a:ext cx="7617318" cy="1325563"/>
          </a:xfrm>
        </p:spPr>
        <p:txBody>
          <a:bodyPr>
            <a:normAutofit/>
          </a:bodyPr>
          <a:lstStyle/>
          <a:p>
            <a:r>
              <a:rPr lang="en-US" dirty="0"/>
              <a:t>Actuarial funded status since 1996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77500" cy="1325563"/>
          </a:xfrm>
        </p:spPr>
        <p:txBody>
          <a:bodyPr/>
          <a:lstStyle/>
          <a:p>
            <a:r>
              <a:rPr lang="en-US" dirty="0"/>
              <a:t>IMRF Pension Dollar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627" y="1782180"/>
            <a:ext cx="8327122" cy="3483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532B8D92-3BD6-4604-9356-E6DBD6D2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</p:spTree>
    <p:extLst>
      <p:ext uri="{BB962C8B-B14F-4D97-AF65-F5344CB8AC3E}">
        <p14:creationId xmlns:p14="http://schemas.microsoft.com/office/powerpoint/2010/main" val="37710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455" y="88249"/>
            <a:ext cx="9463481" cy="1325563"/>
          </a:xfrm>
        </p:spPr>
        <p:txBody>
          <a:bodyPr/>
          <a:lstStyle/>
          <a:p>
            <a:r>
              <a:rPr lang="en-US" dirty="0"/>
              <a:t>Investment returns of NASRA public pensions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631936" y="208400"/>
            <a:ext cx="2282141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07E5-6AB1-470E-B0CA-B096B748D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002" y="1071708"/>
            <a:ext cx="6578780" cy="53274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C1075D-2E7F-4386-95EF-556C13040DD8}"/>
              </a:ext>
            </a:extLst>
          </p:cNvPr>
          <p:cNvSpPr txBox="1"/>
          <p:nvPr/>
        </p:nvSpPr>
        <p:spPr>
          <a:xfrm>
            <a:off x="257999" y="2841768"/>
            <a:ext cx="237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B5D"/>
                </a:solidFill>
              </a:rPr>
              <a:t>N</a:t>
            </a:r>
            <a:r>
              <a:rPr lang="en-US" dirty="0">
                <a:solidFill>
                  <a:srgbClr val="003B5D"/>
                </a:solidFill>
              </a:rPr>
              <a:t>ational </a:t>
            </a:r>
            <a:r>
              <a:rPr lang="en-US" sz="2400" b="1" dirty="0">
                <a:solidFill>
                  <a:srgbClr val="003B5D"/>
                </a:solidFill>
              </a:rPr>
              <a:t>A</a:t>
            </a:r>
            <a:r>
              <a:rPr lang="en-US" dirty="0">
                <a:solidFill>
                  <a:srgbClr val="003B5D"/>
                </a:solidFill>
              </a:rPr>
              <a:t>ssociation of </a:t>
            </a:r>
            <a:r>
              <a:rPr lang="en-US" sz="2400" b="1" dirty="0">
                <a:solidFill>
                  <a:srgbClr val="003B5D"/>
                </a:solidFill>
              </a:rPr>
              <a:t>S</a:t>
            </a:r>
            <a:r>
              <a:rPr lang="en-US" dirty="0">
                <a:solidFill>
                  <a:srgbClr val="003B5D"/>
                </a:solidFill>
              </a:rPr>
              <a:t>tate </a:t>
            </a:r>
            <a:r>
              <a:rPr lang="en-US" sz="2400" b="1" dirty="0">
                <a:solidFill>
                  <a:srgbClr val="003B5D"/>
                </a:solidFill>
              </a:rPr>
              <a:t>R</a:t>
            </a:r>
            <a:r>
              <a:rPr lang="en-US" dirty="0">
                <a:solidFill>
                  <a:srgbClr val="003B5D"/>
                </a:solidFill>
              </a:rPr>
              <a:t>etirement </a:t>
            </a:r>
            <a:r>
              <a:rPr lang="en-US" sz="2400" b="1" dirty="0">
                <a:solidFill>
                  <a:srgbClr val="003B5D"/>
                </a:solidFill>
              </a:rPr>
              <a:t>A</a:t>
            </a:r>
            <a:r>
              <a:rPr lang="en-US" dirty="0">
                <a:solidFill>
                  <a:srgbClr val="003B5D"/>
                </a:solidFill>
              </a:rPr>
              <a:t>dministrators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690245-0FA0-422B-86FA-F2C31B284FA7}"/>
              </a:ext>
            </a:extLst>
          </p:cNvPr>
          <p:cNvSpPr txBox="1"/>
          <p:nvPr/>
        </p:nvSpPr>
        <p:spPr>
          <a:xfrm>
            <a:off x="257999" y="2252578"/>
            <a:ext cx="23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B5D"/>
                </a:solidFill>
              </a:rPr>
              <a:t>NASRA</a:t>
            </a:r>
            <a:endParaRPr lang="en-US" sz="2400" dirty="0">
              <a:solidFill>
                <a:srgbClr val="003B5D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22540-6602-40CF-BDFA-2F2D5C5A5FFF}"/>
              </a:ext>
            </a:extLst>
          </p:cNvPr>
          <p:cNvCxnSpPr/>
          <p:nvPr/>
        </p:nvCxnSpPr>
        <p:spPr>
          <a:xfrm flipH="1">
            <a:off x="357428" y="2818284"/>
            <a:ext cx="2173952" cy="11039"/>
          </a:xfrm>
          <a:prstGeom prst="line">
            <a:avLst/>
          </a:prstGeom>
          <a:ln w="38100">
            <a:solidFill>
              <a:srgbClr val="003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328FAE1-AB3E-45E5-B76C-AAF2D5060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3226" y="1063681"/>
            <a:ext cx="6557428" cy="53274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9B01773-4E27-4935-820F-4E3AE0A83AB8}"/>
              </a:ext>
            </a:extLst>
          </p:cNvPr>
          <p:cNvGrpSpPr/>
          <p:nvPr/>
        </p:nvGrpSpPr>
        <p:grpSpPr>
          <a:xfrm>
            <a:off x="9244458" y="4029238"/>
            <a:ext cx="2628162" cy="1380294"/>
            <a:chOff x="8794399" y="3550294"/>
            <a:chExt cx="1699665" cy="89265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B8C9C21-265E-400A-A793-2AD31A485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03" t="78622" r="41169"/>
            <a:stretch/>
          </p:blipFill>
          <p:spPr>
            <a:xfrm>
              <a:off x="8794399" y="3550294"/>
              <a:ext cx="1099128" cy="89265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9E7349-9965-40F9-BD2E-0B67E0D1B3DA}"/>
                </a:ext>
              </a:extLst>
            </p:cNvPr>
            <p:cNvSpPr txBox="1"/>
            <p:nvPr/>
          </p:nvSpPr>
          <p:spPr>
            <a:xfrm>
              <a:off x="9770512" y="3801275"/>
              <a:ext cx="723552" cy="27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Investment </a:t>
              </a:r>
              <a:b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Returns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A15F43C-499F-4A3E-A612-FE2199D7D0C7}"/>
              </a:ext>
            </a:extLst>
          </p:cNvPr>
          <p:cNvSpPr txBox="1"/>
          <p:nvPr/>
        </p:nvSpPr>
        <p:spPr>
          <a:xfrm>
            <a:off x="9100605" y="3359845"/>
            <a:ext cx="1987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Verdana" panose="020B0604030504040204" pitchFamily="34" charset="0"/>
              </a:rPr>
              <a:t>IMRF’s</a:t>
            </a:r>
          </a:p>
          <a:p>
            <a:r>
              <a:rPr lang="en-US" sz="1000" b="1" dirty="0">
                <a:solidFill>
                  <a:srgbClr val="7030A0"/>
                </a:solidFill>
                <a:latin typeface="Verdana" panose="020B0604030504040204" pitchFamily="34" charset="0"/>
              </a:rPr>
              <a:t>ASSUMED RATE OF RETURN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3929" y="5672689"/>
            <a:ext cx="247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Nationwide Median</a:t>
            </a:r>
          </a:p>
          <a:p>
            <a:r>
              <a:rPr lang="en-US" sz="1200" b="1" dirty="0">
                <a:solidFill>
                  <a:srgbClr val="0039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Returns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4773" y="5756329"/>
            <a:ext cx="247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D6E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 Ended </a:t>
            </a:r>
            <a:br>
              <a:rPr lang="en-US" sz="1200" b="1" dirty="0">
                <a:solidFill>
                  <a:srgbClr val="6D6E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="1" dirty="0">
                <a:solidFill>
                  <a:srgbClr val="6D6E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12/31/2021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87844-7E68-4926-AED2-1ECA68412453}"/>
              </a:ext>
            </a:extLst>
          </p:cNvPr>
          <p:cNvSpPr txBox="1"/>
          <p:nvPr/>
        </p:nvSpPr>
        <p:spPr>
          <a:xfrm>
            <a:off x="2953022" y="6042952"/>
            <a:ext cx="4808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srgbClr val="003B5D"/>
                </a:solidFill>
                <a:latin typeface="Calibri" panose="020F0502020204030204"/>
              </a:rPr>
              <a:t>www.nasra.org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003B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99F24-26CF-41FD-839D-3C330358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282473-A699-47D8-8590-1FC904A0A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192265"/>
              </p:ext>
            </p:extLst>
          </p:nvPr>
        </p:nvGraphicFramePr>
        <p:xfrm>
          <a:off x="1750794" y="1528091"/>
          <a:ext cx="8034583" cy="423612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31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5769">
                  <a:extLst>
                    <a:ext uri="{9D8B030D-6E8A-4147-A177-3AD203B41FA5}">
                      <a16:colId xmlns:a16="http://schemas.microsoft.com/office/drawing/2014/main" val="578424662"/>
                    </a:ext>
                  </a:extLst>
                </a:gridCol>
                <a:gridCol w="1275769">
                  <a:extLst>
                    <a:ext uri="{9D8B030D-6E8A-4147-A177-3AD203B41FA5}">
                      <a16:colId xmlns:a16="http://schemas.microsoft.com/office/drawing/2014/main" val="1069008514"/>
                    </a:ext>
                  </a:extLst>
                </a:gridCol>
              </a:tblGrid>
              <a:tr h="173159">
                <a:tc>
                  <a:txBody>
                    <a:bodyPr/>
                    <a:lstStyle/>
                    <a:p>
                      <a:pPr algn="l"/>
                      <a:r>
                        <a:rPr lang="en-US" sz="1100" i="1" dirty="0">
                          <a:solidFill>
                            <a:schemeClr val="tx1"/>
                          </a:solidFill>
                          <a:latin typeface="+mj-lt"/>
                        </a:rPr>
                        <a:t>Asset class</a:t>
                      </a:r>
                    </a:p>
                  </a:txBody>
                  <a:tcPr marL="78766" marR="78766" marT="39382" marB="393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</a:rPr>
                        <a:t>1 Year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</a:rPr>
                        <a:t>3 Years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</a:rPr>
                        <a:t>5 Years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Verdana Pro Cond SemiBold" panose="020B0706030504040204" pitchFamily="34" charset="0"/>
                        </a:rPr>
                        <a:t>10 Years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726">
                <a:tc>
                  <a:txBody>
                    <a:bodyPr/>
                    <a:lstStyle/>
                    <a:p>
                      <a:pPr marL="0" indent="0" algn="l">
                        <a:tabLst/>
                      </a:pPr>
                      <a:r>
                        <a:rPr lang="en-US" sz="14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Domestic Equity 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24.89%  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25.36%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17.27%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16.06%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96655"/>
                  </a:ext>
                </a:extLst>
              </a:tr>
              <a:tr h="41372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International Equity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9.78%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15.54%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11.12%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9.13%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705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Fixed Income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-0.44%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5.55%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4.22%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3.88%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705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Real Estate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21.95%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11.74%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10.72%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11.17%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Alternatives Investments 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46.46%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21.67%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  18.82%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13.49%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683">
                <a:tc>
                  <a:txBody>
                    <a:bodyPr/>
                    <a:lstStyle/>
                    <a:p>
                      <a:pPr marL="0" indent="0" algn="l">
                        <a:tabLst/>
                      </a:pPr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Private Equity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54.15%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25.42%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22.61%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16.16%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Agriculture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2.69%  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0.42%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-0.63%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7.51%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11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Timberland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-2.72%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0.89%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0.71%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2.11%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11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Unlisted Infrastructure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11.68%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12.38%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301515"/>
                  </a:ext>
                </a:extLst>
              </a:tr>
              <a:tr h="36811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</a:rPr>
                        <a:t>Cash</a:t>
                      </a:r>
                    </a:p>
                  </a:txBody>
                  <a:tcPr marL="67374" marR="67374" marT="33687" marB="3368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F13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2.44%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2.86%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  2.52%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300" kern="1200" dirty="0">
                          <a:solidFill>
                            <a:srgbClr val="003B5C"/>
                          </a:solidFill>
                          <a:latin typeface="Verdana Pro Cond SemiBold" panose="020B0706030504040204" pitchFamily="34" charset="0"/>
                          <a:ea typeface="+mn-ea"/>
                          <a:cs typeface="+mn-cs"/>
                        </a:rPr>
                        <a:t>1.40%</a:t>
                      </a:r>
                    </a:p>
                  </a:txBody>
                  <a:tcPr marL="67374" marR="67374" marT="33687" marB="336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780336"/>
                  </a:ext>
                </a:extLst>
              </a:tr>
            </a:tbl>
          </a:graphicData>
        </a:graphic>
      </p:graphicFrame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34F6B17-6462-4D58-8E8A-4A7C3E8E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8574" y="208400"/>
            <a:ext cx="3035504" cy="36512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4C7E8-74A9-4F03-A2D5-E1FF34D2C198}"/>
              </a:ext>
            </a:extLst>
          </p:cNvPr>
          <p:cNvSpPr txBox="1"/>
          <p:nvPr/>
        </p:nvSpPr>
        <p:spPr>
          <a:xfrm>
            <a:off x="2761618" y="5845783"/>
            <a:ext cx="6095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003B5D"/>
                </a:solidFill>
                <a:latin typeface="Calibri" panose="020F0502020204030204"/>
              </a:rPr>
              <a:t>More details are available at imrf.org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E5C60-570B-47D8-8411-2B5ED0E7CDAA}"/>
              </a:ext>
            </a:extLst>
          </p:cNvPr>
          <p:cNvSpPr txBox="1">
            <a:spLocks/>
          </p:cNvSpPr>
          <p:nvPr/>
        </p:nvSpPr>
        <p:spPr>
          <a:xfrm>
            <a:off x="804253" y="305176"/>
            <a:ext cx="10255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IMRF gross returns by asset class </a:t>
            </a:r>
            <a:r>
              <a:rPr lang="en-US" sz="1200" b="0" i="1" dirty="0"/>
              <a:t>Periods ended December 31, 2021 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61803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14EEBBF770E0429D65CC1F18D59265" ma:contentTypeVersion="11" ma:contentTypeDescription="Create a new document." ma:contentTypeScope="" ma:versionID="fff1445024f3301a5743402f4cc4668c">
  <xsd:schema xmlns:xsd="http://www.w3.org/2001/XMLSchema" xmlns:xs="http://www.w3.org/2001/XMLSchema" xmlns:p="http://schemas.microsoft.com/office/2006/metadata/properties" xmlns:ns3="f3172f62-dabf-4de8-a9f2-f680729673d8" xmlns:ns4="4b988b7d-d95e-4c26-a1af-2ca0ce01753e" targetNamespace="http://schemas.microsoft.com/office/2006/metadata/properties" ma:root="true" ma:fieldsID="83956d483b13871afeb74990bb171083" ns3:_="" ns4:_="">
    <xsd:import namespace="f3172f62-dabf-4de8-a9f2-f680729673d8"/>
    <xsd:import namespace="4b988b7d-d95e-4c26-a1af-2ca0ce0175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72f62-dabf-4de8-a9f2-f680729673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988b7d-d95e-4c26-a1af-2ca0ce017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EF0E83-688C-40D3-B1D3-91198AFFD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72f62-dabf-4de8-a9f2-f680729673d8"/>
    <ds:schemaRef ds:uri="4b988b7d-d95e-4c26-a1af-2ca0ce017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DA9A7C-5E3D-484F-8B08-64BBA26B2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6A9405-0FDF-4A85-BF5C-FF7A05DCC225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b988b7d-d95e-4c26-a1af-2ca0ce01753e"/>
    <ds:schemaRef ds:uri="http://www.w3.org/XML/1998/namespace"/>
    <ds:schemaRef ds:uri="http://purl.org/dc/terms/"/>
    <ds:schemaRef ds:uri="http://schemas.microsoft.com/office/2006/documentManagement/types"/>
    <ds:schemaRef ds:uri="f3172f62-dabf-4de8-a9f2-f680729673d8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34195</TotalTime>
  <Words>2201</Words>
  <Application>Microsoft Office PowerPoint</Application>
  <PresentationFormat>Widescreen</PresentationFormat>
  <Paragraphs>552</Paragraphs>
  <Slides>49</Slides>
  <Notes>44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Verdana</vt:lpstr>
      <vt:lpstr>Verdana Pro Bold</vt:lpstr>
      <vt:lpstr>Verdana Pro Cond SemiBold</vt:lpstr>
      <vt:lpstr>Wingdings</vt:lpstr>
      <vt:lpstr>Office Theme</vt:lpstr>
      <vt:lpstr>PowerPoint Presentation</vt:lpstr>
      <vt:lpstr>Agenda</vt:lpstr>
      <vt:lpstr>Our Board of Trustees</vt:lpstr>
      <vt:lpstr>2021 financial results </vt:lpstr>
      <vt:lpstr>Actuarial funded status</vt:lpstr>
      <vt:lpstr>Actuarial funded status since 1996 </vt:lpstr>
      <vt:lpstr>IMRF Pension Dollar</vt:lpstr>
      <vt:lpstr>Investment returns of NASRA public pensions</vt:lpstr>
      <vt:lpstr>PowerPoint Presentation</vt:lpstr>
      <vt:lpstr>Average Regular Plan employer contribution rates </vt:lpstr>
      <vt:lpstr>Planning for the future</vt:lpstr>
      <vt:lpstr>IMRF’s assets 2019 to present</vt:lpstr>
      <vt:lpstr>Investment returns: strong but volatile</vt:lpstr>
      <vt:lpstr>Investment return expectations looking forward</vt:lpstr>
      <vt:lpstr>PowerPoint Presentation</vt:lpstr>
      <vt:lpstr>PowerPoint Presentation</vt:lpstr>
      <vt:lpstr>General rate-making principles</vt:lpstr>
      <vt:lpstr>Reserve accounts and funded status </vt:lpstr>
      <vt:lpstr>Investment gain distribution in 2021</vt:lpstr>
      <vt:lpstr>As an agent multiple employer plan,  each employer has a separate reserve account</vt:lpstr>
      <vt:lpstr>If an employer is less than  100% funded on an actuarial basis  as of 12/31/2021</vt:lpstr>
      <vt:lpstr>If an employer is 100% funded or more on an actuarial basis  as of 12/31/2021</vt:lpstr>
      <vt:lpstr>Rate impact from investment results smoothed over a five-year period   </vt:lpstr>
      <vt:lpstr>5 parts of the employer rate</vt:lpstr>
      <vt:lpstr>How is your employer’s rate calculated?</vt:lpstr>
      <vt:lpstr>3 common demographic reasons why your employer rate can increase  </vt:lpstr>
      <vt:lpstr>Your specific employer’s rate is designed  to achieve a 100% funding level.</vt:lpstr>
      <vt:lpstr>Actuarial assumptions</vt:lpstr>
      <vt:lpstr>Demographic assumptions defined</vt:lpstr>
      <vt:lpstr>Economic assumptions defined</vt:lpstr>
      <vt:lpstr>Non-economic assumptions defined</vt:lpstr>
      <vt:lpstr>Actual experience compared to  actuarial assumptions</vt:lpstr>
      <vt:lpstr>Variance in assumptions</vt:lpstr>
      <vt:lpstr>Annual documentation </vt:lpstr>
      <vt:lpstr>Employer Reserve Statement</vt:lpstr>
      <vt:lpstr>Preliminary &amp; Final Rate Notices</vt:lpstr>
      <vt:lpstr>GASB 50 Disclosure Statement</vt:lpstr>
      <vt:lpstr>GASB 68 Disclosure Statement </vt:lpstr>
      <vt:lpstr>Is your employer 100% funded?</vt:lpstr>
      <vt:lpstr>Schedule of Changes in Fiduciary Net Position</vt:lpstr>
      <vt:lpstr>SOC-1 Type 2 Report</vt:lpstr>
      <vt:lpstr>GFOA ”Triple Crown” Award Winner</vt:lpstr>
      <vt:lpstr>PowerPoint Presentation</vt:lpstr>
      <vt:lpstr>Growth of $1 since 1980</vt:lpstr>
      <vt:lpstr>Number of active Regular Plan members </vt:lpstr>
      <vt:lpstr>Regular Plan average normal cost </vt:lpstr>
      <vt:lpstr>Technology modernization project</vt:lpstr>
      <vt:lpstr>Do you know someone who did not attend today but would benefit from this information?</vt:lpstr>
      <vt:lpstr>PowerPoint Presentation</vt:lpstr>
    </vt:vector>
  </TitlesOfParts>
  <Company>IMRF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Nickolas Kurz</dc:creator>
  <cp:lastModifiedBy>Jill Feitl</cp:lastModifiedBy>
  <cp:revision>534</cp:revision>
  <cp:lastPrinted>2022-04-25T17:21:16Z</cp:lastPrinted>
  <dcterms:created xsi:type="dcterms:W3CDTF">2019-12-12T19:52:55Z</dcterms:created>
  <dcterms:modified xsi:type="dcterms:W3CDTF">2022-05-24T13:53:53Z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0x010100EA14EEBBF770E0429D65CC1F18D59265</vt:lpwstr>
  </property>
</Properties>
</file>