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handoutMasterIdLst>
    <p:handoutMasterId r:id="rId15"/>
  </p:handoutMasterIdLst>
  <p:sldIdLst>
    <p:sldId id="360" r:id="rId2"/>
    <p:sldId id="441" r:id="rId3"/>
    <p:sldId id="542" r:id="rId4"/>
    <p:sldId id="526" r:id="rId5"/>
    <p:sldId id="499" r:id="rId6"/>
    <p:sldId id="534" r:id="rId7"/>
    <p:sldId id="535" r:id="rId8"/>
    <p:sldId id="540" r:id="rId9"/>
    <p:sldId id="529" r:id="rId10"/>
    <p:sldId id="536" r:id="rId11"/>
    <p:sldId id="537" r:id="rId12"/>
    <p:sldId id="565"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CC7DA7-D2CC-4B9E-9ED3-095C822B9F0A}">
          <p14:sldIdLst>
            <p14:sldId id="360"/>
            <p14:sldId id="441"/>
            <p14:sldId id="542"/>
            <p14:sldId id="526"/>
            <p14:sldId id="499"/>
            <p14:sldId id="534"/>
            <p14:sldId id="535"/>
            <p14:sldId id="540"/>
            <p14:sldId id="529"/>
            <p14:sldId id="536"/>
            <p14:sldId id="537"/>
            <p14:sldId id="5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629"/>
    <a:srgbClr val="002570"/>
    <a:srgbClr val="F6B922"/>
    <a:srgbClr val="0033CC"/>
    <a:srgbClr val="1D5C86"/>
    <a:srgbClr val="FF0000"/>
    <a:srgbClr val="183D5E"/>
    <a:srgbClr val="F3A025"/>
    <a:srgbClr val="FFFF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9617" autoAdjust="0"/>
  </p:normalViewPr>
  <p:slideViewPr>
    <p:cSldViewPr snapToGrid="0">
      <p:cViewPr varScale="1">
        <p:scale>
          <a:sx n="96" d="100"/>
          <a:sy n="96" d="100"/>
        </p:scale>
        <p:origin x="1032"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78" d="100"/>
          <a:sy n="78" d="100"/>
        </p:scale>
        <p:origin x="32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35E05F-D9AA-45F7-8407-EE3C386BAAA8}"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D8A390B7-AF9F-49C4-B120-DFCA56668805}">
      <dgm:prSet/>
      <dgm:spPr/>
      <dgm:t>
        <a:bodyPr/>
        <a:lstStyle/>
        <a:p>
          <a:r>
            <a:rPr lang="en-US" b="1" dirty="0"/>
            <a:t>Disability Return to Work</a:t>
          </a:r>
          <a:endParaRPr lang="en-US" dirty="0"/>
        </a:p>
      </dgm:t>
    </dgm:pt>
    <dgm:pt modelId="{ACCEE165-8ABB-4C03-AC57-F2420D832026}" type="parTrans" cxnId="{158F074F-BC84-4FF4-B7A7-E2CB64CF880E}">
      <dgm:prSet/>
      <dgm:spPr/>
      <dgm:t>
        <a:bodyPr/>
        <a:lstStyle/>
        <a:p>
          <a:endParaRPr lang="en-US"/>
        </a:p>
      </dgm:t>
    </dgm:pt>
    <dgm:pt modelId="{FE0DA6B3-4C64-41B5-B2C9-28097D6D9A19}" type="sibTrans" cxnId="{158F074F-BC84-4FF4-B7A7-E2CB64CF880E}">
      <dgm:prSet/>
      <dgm:spPr/>
      <dgm:t>
        <a:bodyPr/>
        <a:lstStyle/>
        <a:p>
          <a:endParaRPr lang="en-US"/>
        </a:p>
      </dgm:t>
    </dgm:pt>
    <dgm:pt modelId="{3302FDEF-451A-4F23-9EBB-529CE3D2181D}" type="pres">
      <dgm:prSet presAssocID="{AA35E05F-D9AA-45F7-8407-EE3C386BAAA8}" presName="linear" presStyleCnt="0">
        <dgm:presLayoutVars>
          <dgm:animLvl val="lvl"/>
          <dgm:resizeHandles val="exact"/>
        </dgm:presLayoutVars>
      </dgm:prSet>
      <dgm:spPr/>
    </dgm:pt>
    <dgm:pt modelId="{FEB70A12-A439-4FD2-BC64-0BAB33B69912}" type="pres">
      <dgm:prSet presAssocID="{D8A390B7-AF9F-49C4-B120-DFCA56668805}" presName="parentText" presStyleLbl="node1" presStyleIdx="0" presStyleCnt="1">
        <dgm:presLayoutVars>
          <dgm:chMax val="0"/>
          <dgm:bulletEnabled val="1"/>
        </dgm:presLayoutVars>
      </dgm:prSet>
      <dgm:spPr/>
    </dgm:pt>
  </dgm:ptLst>
  <dgm:cxnLst>
    <dgm:cxn modelId="{B5AF3868-1B29-4FA7-A9B4-CD184EC4EEBE}" type="presOf" srcId="{D8A390B7-AF9F-49C4-B120-DFCA56668805}" destId="{FEB70A12-A439-4FD2-BC64-0BAB33B69912}" srcOrd="0" destOrd="0" presId="urn:microsoft.com/office/officeart/2005/8/layout/vList2"/>
    <dgm:cxn modelId="{158F074F-BC84-4FF4-B7A7-E2CB64CF880E}" srcId="{AA35E05F-D9AA-45F7-8407-EE3C386BAAA8}" destId="{D8A390B7-AF9F-49C4-B120-DFCA56668805}" srcOrd="0" destOrd="0" parTransId="{ACCEE165-8ABB-4C03-AC57-F2420D832026}" sibTransId="{FE0DA6B3-4C64-41B5-B2C9-28097D6D9A19}"/>
    <dgm:cxn modelId="{85554CE4-E9B0-4CF4-A82C-4BB3EC5748A2}" type="presOf" srcId="{AA35E05F-D9AA-45F7-8407-EE3C386BAAA8}" destId="{3302FDEF-451A-4F23-9EBB-529CE3D2181D}" srcOrd="0" destOrd="0" presId="urn:microsoft.com/office/officeart/2005/8/layout/vList2"/>
    <dgm:cxn modelId="{1B95B6FB-C5D2-401A-98B2-7D7590888D0E}" type="presParOf" srcId="{3302FDEF-451A-4F23-9EBB-529CE3D2181D}" destId="{FEB70A12-A439-4FD2-BC64-0BAB33B6991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smaller employers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IMRF is asking for the information you supplied to us before and some new information. This allows the employer more control over the entire life cycle of their members from enrollment through retirement.</a:t>
          </a:r>
          <a:endParaRPr lang="en-US" dirty="0"/>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custLinFactNeighborX="-6700" custLinFactNeighborY="1071"/>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672750-F3E7-4819-A53E-F36B7B528874}"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FDC197D-C85D-4A12-82AD-4C7A82516675}">
      <dgm:prSet/>
      <dgm:spPr>
        <a:solidFill>
          <a:schemeClr val="accent1">
            <a:lumMod val="40000"/>
            <a:lumOff val="60000"/>
          </a:schemeClr>
        </a:solidFill>
      </dgm:spPr>
      <dgm:t>
        <a:bodyPr/>
        <a:lstStyle/>
        <a:p>
          <a:r>
            <a:rPr lang="en-US" b="0" dirty="0"/>
            <a:t>To begin the process of entering Disability Return to Work, a new Data Collection must be started. </a:t>
          </a:r>
        </a:p>
      </dgm:t>
    </dgm:pt>
    <dgm:pt modelId="{91F843E4-CE11-42C7-BC7C-647C48227941}" type="parTrans" cxnId="{4BEA889B-BD0C-40D3-8625-B165984BC3AB}">
      <dgm:prSet/>
      <dgm:spPr/>
      <dgm:t>
        <a:bodyPr/>
        <a:lstStyle/>
        <a:p>
          <a:endParaRPr lang="en-US"/>
        </a:p>
      </dgm:t>
    </dgm:pt>
    <dgm:pt modelId="{5EFF585B-6F14-4783-9F94-3B2C92141E50}" type="sibTrans" cxnId="{4BEA889B-BD0C-40D3-8625-B165984BC3AB}">
      <dgm:prSet/>
      <dgm:spPr/>
      <dgm:t>
        <a:bodyPr/>
        <a:lstStyle/>
        <a:p>
          <a:endParaRPr lang="en-US"/>
        </a:p>
      </dgm:t>
    </dgm:pt>
    <dgm:pt modelId="{069E9758-845D-499A-A6E5-00D25E2A67A9}" type="pres">
      <dgm:prSet presAssocID="{96672750-F3E7-4819-A53E-F36B7B528874}" presName="linear" presStyleCnt="0">
        <dgm:presLayoutVars>
          <dgm:animLvl val="lvl"/>
          <dgm:resizeHandles val="exact"/>
        </dgm:presLayoutVars>
      </dgm:prSet>
      <dgm:spPr/>
    </dgm:pt>
    <dgm:pt modelId="{2A8975C1-91B9-4A31-9440-0FDB2DB421AF}" type="pres">
      <dgm:prSet presAssocID="{3FDC197D-C85D-4A12-82AD-4C7A82516675}" presName="parentText" presStyleLbl="node1" presStyleIdx="0" presStyleCnt="1">
        <dgm:presLayoutVars>
          <dgm:chMax val="0"/>
          <dgm:bulletEnabled val="1"/>
        </dgm:presLayoutVars>
      </dgm:prSet>
      <dgm:spPr/>
    </dgm:pt>
  </dgm:ptLst>
  <dgm:cxnLst>
    <dgm:cxn modelId="{9197E939-E213-4FC6-9D7F-066D2ECE470D}" type="presOf" srcId="{3FDC197D-C85D-4A12-82AD-4C7A82516675}" destId="{2A8975C1-91B9-4A31-9440-0FDB2DB421AF}" srcOrd="0" destOrd="0" presId="urn:microsoft.com/office/officeart/2005/8/layout/vList2"/>
    <dgm:cxn modelId="{F8EDEA54-B3CF-4D41-8A99-57FDE74D1C27}" type="presOf" srcId="{96672750-F3E7-4819-A53E-F36B7B528874}" destId="{069E9758-845D-499A-A6E5-00D25E2A67A9}" srcOrd="0" destOrd="0" presId="urn:microsoft.com/office/officeart/2005/8/layout/vList2"/>
    <dgm:cxn modelId="{4BEA889B-BD0C-40D3-8625-B165984BC3AB}" srcId="{96672750-F3E7-4819-A53E-F36B7B528874}" destId="{3FDC197D-C85D-4A12-82AD-4C7A82516675}" srcOrd="0" destOrd="0" parTransId="{91F843E4-CE11-42C7-BC7C-647C48227941}" sibTransId="{5EFF585B-6F14-4783-9F94-3B2C92141E50}"/>
    <dgm:cxn modelId="{8CA78F48-F804-4A6D-AC39-DE619F98DF49}" type="presParOf" srcId="{069E9758-845D-499A-A6E5-00D25E2A67A9}" destId="{2A8975C1-91B9-4A31-9440-0FDB2DB421A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B524F5-8BF1-4065-A06F-7872299777A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A319D91F-A1ED-48FF-ADE3-B3687B308C12}">
      <dgm:prSet/>
      <dgm:spPr>
        <a:solidFill>
          <a:schemeClr val="accent1">
            <a:lumMod val="40000"/>
            <a:lumOff val="60000"/>
          </a:schemeClr>
        </a:solidFill>
      </dgm:spPr>
      <dgm:t>
        <a:bodyPr/>
        <a:lstStyle/>
        <a:p>
          <a:r>
            <a:rPr lang="en-US" b="0" dirty="0"/>
            <a:t>Enter the Disability Return to Work information and click </a:t>
          </a:r>
          <a:r>
            <a:rPr lang="en-US" b="1" dirty="0"/>
            <a:t>Save</a:t>
          </a:r>
          <a:r>
            <a:rPr lang="en-US" b="0" dirty="0"/>
            <a:t>. </a:t>
          </a:r>
          <a:endParaRPr lang="en-US" dirty="0"/>
        </a:p>
      </dgm:t>
    </dgm:pt>
    <dgm:pt modelId="{B5A6D0CC-7B21-4492-A118-46F5D9D6206C}" type="parTrans" cxnId="{BBD4A594-BBD9-4AB4-A5AB-A691E8FC774E}">
      <dgm:prSet/>
      <dgm:spPr/>
      <dgm:t>
        <a:bodyPr/>
        <a:lstStyle/>
        <a:p>
          <a:endParaRPr lang="en-US"/>
        </a:p>
      </dgm:t>
    </dgm:pt>
    <dgm:pt modelId="{460008D1-EE79-4B32-9CCD-50EEE7460A2A}" type="sibTrans" cxnId="{BBD4A594-BBD9-4AB4-A5AB-A691E8FC774E}">
      <dgm:prSet/>
      <dgm:spPr/>
      <dgm:t>
        <a:bodyPr/>
        <a:lstStyle/>
        <a:p>
          <a:endParaRPr lang="en-US"/>
        </a:p>
      </dgm:t>
    </dgm:pt>
    <dgm:pt modelId="{026F696D-0FBD-456C-87F7-D1F0F198FC28}" type="pres">
      <dgm:prSet presAssocID="{B3B524F5-8BF1-4065-A06F-7872299777A7}" presName="linear" presStyleCnt="0">
        <dgm:presLayoutVars>
          <dgm:animLvl val="lvl"/>
          <dgm:resizeHandles val="exact"/>
        </dgm:presLayoutVars>
      </dgm:prSet>
      <dgm:spPr/>
    </dgm:pt>
    <dgm:pt modelId="{F8BED198-E8F2-4C93-B89C-E1FAC1D646B7}" type="pres">
      <dgm:prSet presAssocID="{A319D91F-A1ED-48FF-ADE3-B3687B308C12}" presName="parentText" presStyleLbl="node1" presStyleIdx="0" presStyleCnt="1">
        <dgm:presLayoutVars>
          <dgm:chMax val="0"/>
          <dgm:bulletEnabled val="1"/>
        </dgm:presLayoutVars>
      </dgm:prSet>
      <dgm:spPr/>
    </dgm:pt>
  </dgm:ptLst>
  <dgm:cxnLst>
    <dgm:cxn modelId="{0934E335-D772-48CA-84AF-1A2FBF276B77}" type="presOf" srcId="{A319D91F-A1ED-48FF-ADE3-B3687B308C12}" destId="{F8BED198-E8F2-4C93-B89C-E1FAC1D646B7}" srcOrd="0" destOrd="0" presId="urn:microsoft.com/office/officeart/2005/8/layout/vList2"/>
    <dgm:cxn modelId="{BBD4A594-BBD9-4AB4-A5AB-A691E8FC774E}" srcId="{B3B524F5-8BF1-4065-A06F-7872299777A7}" destId="{A319D91F-A1ED-48FF-ADE3-B3687B308C12}" srcOrd="0" destOrd="0" parTransId="{B5A6D0CC-7B21-4492-A118-46F5D9D6206C}" sibTransId="{460008D1-EE79-4B32-9CCD-50EEE7460A2A}"/>
    <dgm:cxn modelId="{794735F5-3C23-4456-B823-C10B55AC7EB1}" type="presOf" srcId="{B3B524F5-8BF1-4065-A06F-7872299777A7}" destId="{026F696D-0FBD-456C-87F7-D1F0F198FC28}" srcOrd="0" destOrd="0" presId="urn:microsoft.com/office/officeart/2005/8/layout/vList2"/>
    <dgm:cxn modelId="{0904A300-3D9E-4C43-B0F7-25D87CDD7EAC}" type="presParOf" srcId="{026F696D-0FBD-456C-87F7-D1F0F198FC28}" destId="{F8BED198-E8F2-4C93-B89C-E1FAC1D646B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FC45BF-E7CB-4525-A980-CF0058FCFFC7}"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2524E7C9-724D-4B09-BC1C-98A6064C715B}">
      <dgm:prSet/>
      <dgm:spPr/>
      <dgm:t>
        <a:bodyPr/>
        <a:lstStyle/>
        <a:p>
          <a:r>
            <a:rPr lang="en-US" b="0" i="0" baseline="0" dirty="0"/>
            <a:t>To address a member with errors or warnings, click on the row and a Member Summary box will open. </a:t>
          </a:r>
          <a:endParaRPr lang="en-US" dirty="0"/>
        </a:p>
      </dgm:t>
    </dgm:pt>
    <dgm:pt modelId="{96E87A0D-31DC-4610-BEFE-55AC82B4B14F}" type="parTrans" cxnId="{DE27430D-495D-4E95-98FD-DC06CDDCAE24}">
      <dgm:prSet/>
      <dgm:spPr/>
      <dgm:t>
        <a:bodyPr/>
        <a:lstStyle/>
        <a:p>
          <a:endParaRPr lang="en-US"/>
        </a:p>
      </dgm:t>
    </dgm:pt>
    <dgm:pt modelId="{513E6BF6-86AD-45B4-80D1-B23F91496FE2}" type="sibTrans" cxnId="{DE27430D-495D-4E95-98FD-DC06CDDCAE24}">
      <dgm:prSet/>
      <dgm:spPr/>
      <dgm:t>
        <a:bodyPr/>
        <a:lstStyle/>
        <a:p>
          <a:endParaRPr lang="en-US"/>
        </a:p>
      </dgm:t>
    </dgm:pt>
    <dgm:pt modelId="{1445EFD3-743E-4CA1-9554-99A46BB01E3D}" type="pres">
      <dgm:prSet presAssocID="{9BFC45BF-E7CB-4525-A980-CF0058FCFFC7}" presName="linear" presStyleCnt="0">
        <dgm:presLayoutVars>
          <dgm:animLvl val="lvl"/>
          <dgm:resizeHandles val="exact"/>
        </dgm:presLayoutVars>
      </dgm:prSet>
      <dgm:spPr/>
    </dgm:pt>
    <dgm:pt modelId="{151F17CD-9434-40CF-A2DF-20A792F0A2B2}" type="pres">
      <dgm:prSet presAssocID="{2524E7C9-724D-4B09-BC1C-98A6064C715B}" presName="parentText" presStyleLbl="node1" presStyleIdx="0" presStyleCnt="1" custLinFactNeighborX="-9107" custLinFactNeighborY="-15937">
        <dgm:presLayoutVars>
          <dgm:chMax val="0"/>
          <dgm:bulletEnabled val="1"/>
        </dgm:presLayoutVars>
      </dgm:prSet>
      <dgm:spPr/>
    </dgm:pt>
  </dgm:ptLst>
  <dgm:cxnLst>
    <dgm:cxn modelId="{DE27430D-495D-4E95-98FD-DC06CDDCAE24}" srcId="{9BFC45BF-E7CB-4525-A980-CF0058FCFFC7}" destId="{2524E7C9-724D-4B09-BC1C-98A6064C715B}" srcOrd="0" destOrd="0" parTransId="{96E87A0D-31DC-4610-BEFE-55AC82B4B14F}" sibTransId="{513E6BF6-86AD-45B4-80D1-B23F91496FE2}"/>
    <dgm:cxn modelId="{FB126B12-432D-4726-805B-05C737E97DEB}" type="presOf" srcId="{9BFC45BF-E7CB-4525-A980-CF0058FCFFC7}" destId="{1445EFD3-743E-4CA1-9554-99A46BB01E3D}" srcOrd="0" destOrd="0" presId="urn:microsoft.com/office/officeart/2005/8/layout/vList2"/>
    <dgm:cxn modelId="{1C417D1D-E691-4DF2-956E-DA7EF9BD94D4}" type="presOf" srcId="{2524E7C9-724D-4B09-BC1C-98A6064C715B}" destId="{151F17CD-9434-40CF-A2DF-20A792F0A2B2}" srcOrd="0" destOrd="0" presId="urn:microsoft.com/office/officeart/2005/8/layout/vList2"/>
    <dgm:cxn modelId="{C727D37F-4649-427B-98CA-F95E1040E4DB}" type="presParOf" srcId="{1445EFD3-743E-4CA1-9554-99A46BB01E3D}" destId="{151F17CD-9434-40CF-A2DF-20A792F0A2B2}"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6FC8EF-6DFD-4E74-B1C6-A731CD60F6A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8B07D03-6789-43F6-A59D-F4F97B89BB4B}">
      <dgm:prSet/>
      <dgm:spPr/>
      <dgm:t>
        <a:bodyPr/>
        <a:lstStyle/>
        <a:p>
          <a:r>
            <a:rPr lang="en-US" dirty="0"/>
            <a:t>Once errors or warnings are resolved or if you had no issues, you would see, No Results Found. Click </a:t>
          </a:r>
          <a:r>
            <a:rPr lang="en-US" b="1" dirty="0"/>
            <a:t>Continue</a:t>
          </a:r>
          <a:r>
            <a:rPr lang="en-US" dirty="0"/>
            <a:t> to Step 4. Review and Submit.</a:t>
          </a:r>
        </a:p>
      </dgm:t>
    </dgm:pt>
    <dgm:pt modelId="{11F8D7F1-B131-4A79-9516-519440D40E86}" type="parTrans" cxnId="{563526FA-D07F-422E-8706-9C720E7D3CD6}">
      <dgm:prSet/>
      <dgm:spPr/>
      <dgm:t>
        <a:bodyPr/>
        <a:lstStyle/>
        <a:p>
          <a:endParaRPr lang="en-US"/>
        </a:p>
      </dgm:t>
    </dgm:pt>
    <dgm:pt modelId="{F018D1BB-226F-4BD7-B14C-EEB1196DE73F}" type="sibTrans" cxnId="{563526FA-D07F-422E-8706-9C720E7D3CD6}">
      <dgm:prSet/>
      <dgm:spPr/>
      <dgm:t>
        <a:bodyPr/>
        <a:lstStyle/>
        <a:p>
          <a:endParaRPr lang="en-US"/>
        </a:p>
      </dgm:t>
    </dgm:pt>
    <dgm:pt modelId="{CD6051A5-C830-4548-B810-3BB633C95F18}" type="pres">
      <dgm:prSet presAssocID="{A36FC8EF-6DFD-4E74-B1C6-A731CD60F6A0}" presName="linear" presStyleCnt="0">
        <dgm:presLayoutVars>
          <dgm:animLvl val="lvl"/>
          <dgm:resizeHandles val="exact"/>
        </dgm:presLayoutVars>
      </dgm:prSet>
      <dgm:spPr/>
    </dgm:pt>
    <dgm:pt modelId="{8862BC1D-3BD7-46CF-BF94-F7B81BCA7377}" type="pres">
      <dgm:prSet presAssocID="{18B07D03-6789-43F6-A59D-F4F97B89BB4B}" presName="parentText" presStyleLbl="node1" presStyleIdx="0" presStyleCnt="1">
        <dgm:presLayoutVars>
          <dgm:chMax val="0"/>
          <dgm:bulletEnabled val="1"/>
        </dgm:presLayoutVars>
      </dgm:prSet>
      <dgm:spPr/>
    </dgm:pt>
  </dgm:ptLst>
  <dgm:cxnLst>
    <dgm:cxn modelId="{62591605-2999-4074-8EB8-26C7C759F967}" type="presOf" srcId="{A36FC8EF-6DFD-4E74-B1C6-A731CD60F6A0}" destId="{CD6051A5-C830-4548-B810-3BB633C95F18}" srcOrd="0" destOrd="0" presId="urn:microsoft.com/office/officeart/2005/8/layout/vList2"/>
    <dgm:cxn modelId="{17EC1670-8E99-405B-9855-42FE6102E555}" type="presOf" srcId="{18B07D03-6789-43F6-A59D-F4F97B89BB4B}" destId="{8862BC1D-3BD7-46CF-BF94-F7B81BCA7377}" srcOrd="0" destOrd="0" presId="urn:microsoft.com/office/officeart/2005/8/layout/vList2"/>
    <dgm:cxn modelId="{563526FA-D07F-422E-8706-9C720E7D3CD6}" srcId="{A36FC8EF-6DFD-4E74-B1C6-A731CD60F6A0}" destId="{18B07D03-6789-43F6-A59D-F4F97B89BB4B}" srcOrd="0" destOrd="0" parTransId="{11F8D7F1-B131-4A79-9516-519440D40E86}" sibTransId="{F018D1BB-226F-4BD7-B14C-EEB1196DE73F}"/>
    <dgm:cxn modelId="{8B0334F8-0A21-4323-955C-66BF24B7F6CD}" type="presParOf" srcId="{CD6051A5-C830-4548-B810-3BB633C95F18}" destId="{8862BC1D-3BD7-46CF-BF94-F7B81BCA737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CC306D-13D1-482C-B001-0D42CE83C6A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4A5D7064-A267-4CA7-BDB6-017D1C8CD1A3}">
      <dgm:prSet/>
      <dgm:spPr/>
      <dgm:t>
        <a:bodyPr/>
        <a:lstStyle/>
        <a:p>
          <a:r>
            <a:rPr lang="en-US" dirty="0"/>
            <a:t>Review the listed Data Collection and Data Entry Summary and Reports.  Once review is complete, click </a:t>
          </a:r>
          <a:r>
            <a:rPr lang="en-US" b="1" dirty="0"/>
            <a:t>Submit</a:t>
          </a:r>
          <a:r>
            <a:rPr lang="en-US" dirty="0"/>
            <a:t>. A pop-up box will appear to confirm. Click </a:t>
          </a:r>
          <a:r>
            <a:rPr lang="en-US" b="1" dirty="0"/>
            <a:t>Confirm.</a:t>
          </a:r>
          <a:r>
            <a:rPr lang="en-US" dirty="0"/>
            <a:t> </a:t>
          </a:r>
        </a:p>
      </dgm:t>
    </dgm:pt>
    <dgm:pt modelId="{5018973A-64B6-40A8-BFE6-73825541A5D8}" type="parTrans" cxnId="{3D370DA6-6AEA-4FFD-90B2-6343D0A88B37}">
      <dgm:prSet/>
      <dgm:spPr/>
      <dgm:t>
        <a:bodyPr/>
        <a:lstStyle/>
        <a:p>
          <a:endParaRPr lang="en-US"/>
        </a:p>
      </dgm:t>
    </dgm:pt>
    <dgm:pt modelId="{00B24C2A-45AB-48D1-99C9-17AD789A18C3}" type="sibTrans" cxnId="{3D370DA6-6AEA-4FFD-90B2-6343D0A88B37}">
      <dgm:prSet/>
      <dgm:spPr/>
      <dgm:t>
        <a:bodyPr/>
        <a:lstStyle/>
        <a:p>
          <a:endParaRPr lang="en-US"/>
        </a:p>
      </dgm:t>
    </dgm:pt>
    <dgm:pt modelId="{FDE4BA65-6BBE-4FD7-8F0B-42ED307AEE03}" type="pres">
      <dgm:prSet presAssocID="{4FCC306D-13D1-482C-B001-0D42CE83C6AA}" presName="linear" presStyleCnt="0">
        <dgm:presLayoutVars>
          <dgm:animLvl val="lvl"/>
          <dgm:resizeHandles val="exact"/>
        </dgm:presLayoutVars>
      </dgm:prSet>
      <dgm:spPr/>
    </dgm:pt>
    <dgm:pt modelId="{33748005-C1CB-45AD-B573-70F365A47A41}" type="pres">
      <dgm:prSet presAssocID="{4A5D7064-A267-4CA7-BDB6-017D1C8CD1A3}" presName="parentText" presStyleLbl="node1" presStyleIdx="0" presStyleCnt="1" custLinFactNeighborX="5248" custLinFactNeighborY="-12349">
        <dgm:presLayoutVars>
          <dgm:chMax val="0"/>
          <dgm:bulletEnabled val="1"/>
        </dgm:presLayoutVars>
      </dgm:prSet>
      <dgm:spPr/>
    </dgm:pt>
  </dgm:ptLst>
  <dgm:cxnLst>
    <dgm:cxn modelId="{DB261774-7121-46DC-8F5A-0B61F9725236}" type="presOf" srcId="{4A5D7064-A267-4CA7-BDB6-017D1C8CD1A3}" destId="{33748005-C1CB-45AD-B573-70F365A47A41}" srcOrd="0" destOrd="0" presId="urn:microsoft.com/office/officeart/2005/8/layout/vList2"/>
    <dgm:cxn modelId="{7032497D-8C86-4354-BC5E-406AA95E6F03}" type="presOf" srcId="{4FCC306D-13D1-482C-B001-0D42CE83C6AA}" destId="{FDE4BA65-6BBE-4FD7-8F0B-42ED307AEE03}" srcOrd="0" destOrd="0" presId="urn:microsoft.com/office/officeart/2005/8/layout/vList2"/>
    <dgm:cxn modelId="{3D370DA6-6AEA-4FFD-90B2-6343D0A88B37}" srcId="{4FCC306D-13D1-482C-B001-0D42CE83C6AA}" destId="{4A5D7064-A267-4CA7-BDB6-017D1C8CD1A3}" srcOrd="0" destOrd="0" parTransId="{5018973A-64B6-40A8-BFE6-73825541A5D8}" sibTransId="{00B24C2A-45AB-48D1-99C9-17AD789A18C3}"/>
    <dgm:cxn modelId="{34BA9E40-382B-4A8F-BE03-4C382E0463A6}" type="presParOf" srcId="{FDE4BA65-6BBE-4FD7-8F0B-42ED307AEE03}" destId="{33748005-C1CB-45AD-B573-70F365A47A41}"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1F0F63-2821-45AF-8C26-F0902032521D}"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430ADA26-E46C-40C2-8602-78C0241083A4}">
      <dgm:prSet/>
      <dgm:spPr/>
      <dgm:t>
        <a:bodyPr/>
        <a:lstStyle/>
        <a:p>
          <a:r>
            <a:rPr lang="en-US" b="0" dirty="0"/>
            <a:t>Upload Physician’s Release via Secure Message</a:t>
          </a:r>
        </a:p>
      </dgm:t>
    </dgm:pt>
    <dgm:pt modelId="{B8103E39-60A3-4DE9-BEF9-650B7E0FA736}" type="parTrans" cxnId="{D6F9218C-34B7-4B8E-9A2F-2F36690F7988}">
      <dgm:prSet/>
      <dgm:spPr/>
      <dgm:t>
        <a:bodyPr/>
        <a:lstStyle/>
        <a:p>
          <a:endParaRPr lang="en-US"/>
        </a:p>
      </dgm:t>
    </dgm:pt>
    <dgm:pt modelId="{DF1D911C-FCBA-47CE-8F9B-A5124348CAF1}" type="sibTrans" cxnId="{D6F9218C-34B7-4B8E-9A2F-2F36690F7988}">
      <dgm:prSet/>
      <dgm:spPr/>
      <dgm:t>
        <a:bodyPr/>
        <a:lstStyle/>
        <a:p>
          <a:endParaRPr lang="en-US"/>
        </a:p>
      </dgm:t>
    </dgm:pt>
    <dgm:pt modelId="{5BC85289-A50F-49B2-83FE-1C0E6A60003F}" type="pres">
      <dgm:prSet presAssocID="{C41F0F63-2821-45AF-8C26-F0902032521D}" presName="linear" presStyleCnt="0">
        <dgm:presLayoutVars>
          <dgm:animLvl val="lvl"/>
          <dgm:resizeHandles val="exact"/>
        </dgm:presLayoutVars>
      </dgm:prSet>
      <dgm:spPr/>
    </dgm:pt>
    <dgm:pt modelId="{AC9641F7-AC45-4351-80EA-AAC5B4CF485C}" type="pres">
      <dgm:prSet presAssocID="{430ADA26-E46C-40C2-8602-78C0241083A4}" presName="parentText" presStyleLbl="node1" presStyleIdx="0" presStyleCnt="1" custLinFactNeighborX="2913" custLinFactNeighborY="-3272">
        <dgm:presLayoutVars>
          <dgm:chMax val="0"/>
          <dgm:bulletEnabled val="1"/>
        </dgm:presLayoutVars>
      </dgm:prSet>
      <dgm:spPr/>
    </dgm:pt>
  </dgm:ptLst>
  <dgm:cxnLst>
    <dgm:cxn modelId="{82542379-C3B6-4547-8C92-02FA5413B383}" type="presOf" srcId="{430ADA26-E46C-40C2-8602-78C0241083A4}" destId="{AC9641F7-AC45-4351-80EA-AAC5B4CF485C}" srcOrd="0" destOrd="0" presId="urn:microsoft.com/office/officeart/2005/8/layout/vList2"/>
    <dgm:cxn modelId="{D6F9218C-34B7-4B8E-9A2F-2F36690F7988}" srcId="{C41F0F63-2821-45AF-8C26-F0902032521D}" destId="{430ADA26-E46C-40C2-8602-78C0241083A4}" srcOrd="0" destOrd="0" parTransId="{B8103E39-60A3-4DE9-BEF9-650B7E0FA736}" sibTransId="{DF1D911C-FCBA-47CE-8F9B-A5124348CAF1}"/>
    <dgm:cxn modelId="{ED6936DE-C2AC-4F31-B0EA-ABB0DF60086B}" type="presOf" srcId="{C41F0F63-2821-45AF-8C26-F0902032521D}" destId="{5BC85289-A50F-49B2-83FE-1C0E6A60003F}" srcOrd="0" destOrd="0" presId="urn:microsoft.com/office/officeart/2005/8/layout/vList2"/>
    <dgm:cxn modelId="{15979EC4-9533-48BD-BD28-6C26B6F39140}" type="presParOf" srcId="{5BC85289-A50F-49B2-83FE-1C0E6A60003F}" destId="{AC9641F7-AC45-4351-80EA-AAC5B4CF485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70A12-A439-4FD2-BC64-0BAB33B69912}">
      <dsp:nvSpPr>
        <dsp:cNvPr id="0" name=""/>
        <dsp:cNvSpPr/>
      </dsp:nvSpPr>
      <dsp:spPr>
        <a:xfrm>
          <a:off x="0" y="11360"/>
          <a:ext cx="4074974" cy="62361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Disability Return to Work</a:t>
          </a:r>
          <a:endParaRPr lang="en-US" sz="2600" kern="1200" dirty="0"/>
        </a:p>
      </dsp:txBody>
      <dsp:txXfrm>
        <a:off x="30442" y="41802"/>
        <a:ext cx="4014090" cy="562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15116"/>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What is a Data Collection?</a:t>
          </a:r>
          <a:endParaRPr lang="en-US" sz="1400" kern="1200" dirty="0"/>
        </a:p>
      </dsp:txBody>
      <dsp:txXfrm>
        <a:off x="1133349" y="4606"/>
        <a:ext cx="5455341" cy="981254"/>
      </dsp:txXfrm>
    </dsp:sp>
    <dsp:sp modelId="{777A489C-86E2-44CE-AC8D-B055AA58AE2D}">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Information is sent in via Employer Access as a Data Collection using a new file format, Comma-separated Value or .CSV.  </a:t>
          </a:r>
          <a:endParaRPr lang="en-US" sz="1400" kern="1200" dirty="0"/>
        </a:p>
      </dsp:txBody>
      <dsp:txXfrm>
        <a:off x="1133349" y="1231175"/>
        <a:ext cx="5455341" cy="981254"/>
      </dsp:txXfrm>
    </dsp:sp>
    <dsp:sp modelId="{35595210-F279-4F69-BE99-545E43C3F3E7}">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Filing is Simple</a:t>
          </a:r>
          <a:r>
            <a:rPr lang="en-US" sz="1400" b="1" i="1" kern="1200" dirty="0"/>
            <a:t>, Fast, </a:t>
          </a:r>
          <a:r>
            <a:rPr lang="en-US" sz="1400" b="1" kern="1200" dirty="0"/>
            <a:t>Easy and Web-Centric replacing 90% of all previous forms. </a:t>
          </a:r>
          <a:endParaRPr lang="en-US" sz="1400" kern="1200" dirty="0"/>
        </a:p>
      </dsp:txBody>
      <dsp:txXfrm>
        <a:off x="1133349" y="2457744"/>
        <a:ext cx="5455341" cy="981254"/>
      </dsp:txXfrm>
    </dsp:sp>
    <dsp:sp modelId="{9F2E8B47-DF4B-417B-ACEB-F34B6E80108A}">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For smaller employers the Add Record Manual Entry is quick, it prompts the user for information, responds interactively to prevent errors, and creates the new file format that is then submitted to IMRF.</a:t>
          </a:r>
          <a:endParaRPr lang="en-US" sz="1400" kern="1200" dirty="0"/>
        </a:p>
      </dsp:txBody>
      <dsp:txXfrm>
        <a:off x="1133349" y="3684312"/>
        <a:ext cx="5455341" cy="981254"/>
      </dsp:txXfrm>
    </dsp:sp>
    <dsp:sp modelId="{00F403DC-976D-4218-A373-D86D47982EC0}">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IMRF is asking for the information you supplied to us before and some new information. This allows the employer more control over the entire life cycle of their members from enrollment through retirement.</a:t>
          </a:r>
          <a:endParaRPr lang="en-US" sz="1400" kern="1200" dirty="0"/>
        </a:p>
      </dsp:txBody>
      <dsp:txXfrm>
        <a:off x="1133349" y="4910881"/>
        <a:ext cx="5455341"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975C1-91B9-4A31-9440-0FDB2DB421AF}">
      <dsp:nvSpPr>
        <dsp:cNvPr id="0" name=""/>
        <dsp:cNvSpPr/>
      </dsp:nvSpPr>
      <dsp:spPr>
        <a:xfrm>
          <a:off x="0" y="68615"/>
          <a:ext cx="9281211" cy="431730"/>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t>To begin the process of entering Disability Return to Work, a new Data Collection must be started. </a:t>
          </a:r>
        </a:p>
      </dsp:txBody>
      <dsp:txXfrm>
        <a:off x="21075" y="89690"/>
        <a:ext cx="9239061" cy="389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ED198-E8F2-4C93-B89C-E1FAC1D646B7}">
      <dsp:nvSpPr>
        <dsp:cNvPr id="0" name=""/>
        <dsp:cNvSpPr/>
      </dsp:nvSpPr>
      <dsp:spPr>
        <a:xfrm>
          <a:off x="0" y="114498"/>
          <a:ext cx="6093911" cy="431730"/>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t>Enter the Disability Return to Work information and click </a:t>
          </a:r>
          <a:r>
            <a:rPr lang="en-US" sz="1800" b="1" kern="1200" dirty="0"/>
            <a:t>Save</a:t>
          </a:r>
          <a:r>
            <a:rPr lang="en-US" sz="1800" b="0" kern="1200" dirty="0"/>
            <a:t>. </a:t>
          </a:r>
          <a:endParaRPr lang="en-US" sz="1800" kern="1200" dirty="0"/>
        </a:p>
      </dsp:txBody>
      <dsp:txXfrm>
        <a:off x="21075" y="135573"/>
        <a:ext cx="6051761" cy="389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F17CD-9434-40CF-A2DF-20A792F0A2B2}">
      <dsp:nvSpPr>
        <dsp:cNvPr id="0" name=""/>
        <dsp:cNvSpPr/>
      </dsp:nvSpPr>
      <dsp:spPr>
        <a:xfrm>
          <a:off x="0" y="0"/>
          <a:ext cx="7190476" cy="6364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To address a member with errors or warnings, click on the row and a Member Summary box will open. </a:t>
          </a:r>
          <a:endParaRPr lang="en-US" sz="1600" kern="1200" dirty="0"/>
        </a:p>
      </dsp:txBody>
      <dsp:txXfrm>
        <a:off x="31070" y="31070"/>
        <a:ext cx="7128336" cy="5743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2BC1D-3BD7-46CF-BF94-F7B81BCA7377}">
      <dsp:nvSpPr>
        <dsp:cNvPr id="0" name=""/>
        <dsp:cNvSpPr/>
      </dsp:nvSpPr>
      <dsp:spPr>
        <a:xfrm>
          <a:off x="0" y="4925"/>
          <a:ext cx="9848585" cy="6364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Once errors or warnings are resolved or if you had no issues, you would see, No Results Found. Click </a:t>
          </a:r>
          <a:r>
            <a:rPr lang="en-US" sz="1600" b="1" kern="1200" dirty="0"/>
            <a:t>Continue</a:t>
          </a:r>
          <a:r>
            <a:rPr lang="en-US" sz="1600" kern="1200" dirty="0"/>
            <a:t> to Step 4. Review and Submit.</a:t>
          </a:r>
        </a:p>
      </dsp:txBody>
      <dsp:txXfrm>
        <a:off x="31070" y="35995"/>
        <a:ext cx="9786445" cy="5743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48005-C1CB-45AD-B573-70F365A47A41}">
      <dsp:nvSpPr>
        <dsp:cNvPr id="0" name=""/>
        <dsp:cNvSpPr/>
      </dsp:nvSpPr>
      <dsp:spPr>
        <a:xfrm>
          <a:off x="0" y="0"/>
          <a:ext cx="8267331" cy="7160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Review the listed Data Collection and Data Entry Summary and Reports.  Once review is complete, click </a:t>
          </a:r>
          <a:r>
            <a:rPr lang="en-US" sz="1800" b="1" kern="1200" dirty="0"/>
            <a:t>Submit</a:t>
          </a:r>
          <a:r>
            <a:rPr lang="en-US" sz="1800" kern="1200" dirty="0"/>
            <a:t>. A pop-up box will appear to confirm. Click </a:t>
          </a:r>
          <a:r>
            <a:rPr lang="en-US" sz="1800" b="1" kern="1200" dirty="0"/>
            <a:t>Confirm.</a:t>
          </a:r>
          <a:r>
            <a:rPr lang="en-US" sz="1800" kern="1200" dirty="0"/>
            <a:t> </a:t>
          </a:r>
        </a:p>
      </dsp:txBody>
      <dsp:txXfrm>
        <a:off x="34954" y="34954"/>
        <a:ext cx="8197423" cy="6461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641F7-AC45-4351-80EA-AAC5B4CF485C}">
      <dsp:nvSpPr>
        <dsp:cNvPr id="0" name=""/>
        <dsp:cNvSpPr/>
      </dsp:nvSpPr>
      <dsp:spPr>
        <a:xfrm>
          <a:off x="0" y="64036"/>
          <a:ext cx="5159828" cy="4797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t>Upload Physician’s Release via Secure Message</a:t>
          </a:r>
        </a:p>
      </dsp:txBody>
      <dsp:txXfrm>
        <a:off x="23417" y="87453"/>
        <a:ext cx="5112994"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a:t>Access Management - Adding Team Member</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2/16/2023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dirty="0"/>
              <a:t>Access Management</a:t>
            </a: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Access Management - Adding Team Member</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2/16/2023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Access Management</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Disability Return to Work Data Collection</a:t>
            </a:r>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
        <p:nvSpPr>
          <p:cNvPr id="6" name="Footer Placeholder 5">
            <a:extLst>
              <a:ext uri="{FF2B5EF4-FFF2-40B4-BE49-F238E27FC236}">
                <a16:creationId xmlns:a16="http://schemas.microsoft.com/office/drawing/2014/main" id="{AEEFED5A-E52B-2F6B-3B16-7179F7FDCEDD}"/>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C949941B-E569-4C83-2934-AA1E2C762551}"/>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250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validation process is complete, you will be able to submit the data collection to IMRF.  You will receive a pop-up box asking for confirmation.  After confirming the submission, you may move on to uploading a copy of the physician’s release.  It is not </a:t>
            </a:r>
            <a:r>
              <a:rPr lang="en-US" u="sng" dirty="0"/>
              <a:t>required</a:t>
            </a:r>
            <a:r>
              <a:rPr lang="en-US" dirty="0"/>
              <a:t> that the physician’s release is uploaded right after submitting the data collection.    However, doing so would complete the action required by the employer when a member returns to work after IMRF disability.</a:t>
            </a:r>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10</a:t>
            </a:fld>
            <a:endParaRPr lang="en-US" dirty="0"/>
          </a:p>
        </p:txBody>
      </p:sp>
    </p:spTree>
    <p:extLst>
      <p:ext uri="{BB962C8B-B14F-4D97-AF65-F5344CB8AC3E}">
        <p14:creationId xmlns:p14="http://schemas.microsoft.com/office/powerpoint/2010/main" val="86228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formally close a disability claim, IMRF requests a copy of the physician’s release.  Most often, the release is a simple statement from the doctor written on their script notepad and includes a signature.  To send IMRF a copy of the physician’s release, please (read text box)</a:t>
            </a:r>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11</a:t>
            </a:fld>
            <a:endParaRPr lang="en-US" dirty="0"/>
          </a:p>
        </p:txBody>
      </p:sp>
    </p:spTree>
    <p:extLst>
      <p:ext uri="{BB962C8B-B14F-4D97-AF65-F5344CB8AC3E}">
        <p14:creationId xmlns:p14="http://schemas.microsoft.com/office/powerpoint/2010/main" val="242456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webinar, we will touch on:  (read list)</a:t>
            </a:r>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dirty="0"/>
          </a:p>
        </p:txBody>
      </p:sp>
      <p:sp>
        <p:nvSpPr>
          <p:cNvPr id="6" name="Footer Placeholder 5">
            <a:extLst>
              <a:ext uri="{FF2B5EF4-FFF2-40B4-BE49-F238E27FC236}">
                <a16:creationId xmlns:a16="http://schemas.microsoft.com/office/drawing/2014/main" id="{C3B7FE7F-A418-5945-99E6-3B9F5223C007}"/>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5AD658FE-2EC5-2606-6456-ADCB5DF7EB6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is a Data Collection ?</a:t>
            </a:r>
          </a:p>
          <a:p>
            <a:r>
              <a:rPr lang="en-US" sz="1100" dirty="0"/>
              <a:t>Information is sent in via employer Access as a Data Collection using a new file format, Comma-separated Value or .CSV.  </a:t>
            </a:r>
          </a:p>
          <a:p>
            <a:r>
              <a:rPr lang="en-US" sz="1100" dirty="0"/>
              <a:t>Filing is Simple, Fast, Easy and Web-Centric replacing 90% of all previous forms.  i.e., monthly wage report, wage adjustments, enrollments, terminations, disability, etc. </a:t>
            </a:r>
          </a:p>
          <a:p>
            <a:r>
              <a:rPr lang="en-US" sz="1100" dirty="0"/>
              <a:t>For smaller employers the Add Record Manual Entry is quick, it prompts the user for information, responds interactively to prevent errors, and creates the new file format that is then submitted to IMRF.</a:t>
            </a:r>
          </a:p>
          <a:p>
            <a:endParaRPr lang="en-US" sz="1100" dirty="0"/>
          </a:p>
          <a:p>
            <a:r>
              <a:rPr lang="en-US" sz="1100" dirty="0"/>
              <a:t>IMRF is asking for the information you supplied to us before and some new information. The new functionality allows the employer more control over the entire life cycle of their members from enrollment through retirement.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3</a:t>
            </a:fld>
            <a:endParaRPr lang="en-US" dirty="0"/>
          </a:p>
        </p:txBody>
      </p:sp>
    </p:spTree>
    <p:extLst>
      <p:ext uri="{BB962C8B-B14F-4D97-AF65-F5344CB8AC3E}">
        <p14:creationId xmlns:p14="http://schemas.microsoft.com/office/powerpoint/2010/main" val="297658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2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click Data Collections,  that will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r>
              <a:rPr lang="en-US" sz="1800" dirty="0">
                <a:effectLst/>
                <a:latin typeface="Times New Roman" panose="02020603050405020304" pitchFamily="18" charset="0"/>
                <a:ea typeface="Times New Roman" panose="02020603050405020304" pitchFamily="18" charset="0"/>
              </a:rPr>
              <a:t>To create the data collection, select “Disability Return to Work” from the Data Type drop down list.  Enter remaining mandatory dates and name fields, then click Save and Continue.</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5</a:t>
            </a:fld>
            <a:endParaRPr lang="en-US" dirty="0"/>
          </a:p>
        </p:txBody>
      </p:sp>
      <p:sp>
        <p:nvSpPr>
          <p:cNvPr id="6" name="Footer Placeholder 5">
            <a:extLst>
              <a:ext uri="{FF2B5EF4-FFF2-40B4-BE49-F238E27FC236}">
                <a16:creationId xmlns:a16="http://schemas.microsoft.com/office/drawing/2014/main" id="{3BF7F7E9-A658-E046-724F-5D3AD6A8A7C8}"/>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8EB1D461-9D33-E86B-B086-72A1C05008F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68831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rial" panose="020B0604020202020204" pitchFamily="34" charset="0"/>
                <a:cs typeface="Times New Roman" panose="02020603050405020304" pitchFamily="18" charset="0"/>
              </a:rPr>
              <a:t>We are now at step 2- Add Member Data. Click Add Record and you will be directed to a screen to enter the Disability Return to Work information. </a:t>
            </a:r>
            <a:endParaRPr lang="en-US" dirty="0"/>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6</a:t>
            </a:fld>
            <a:endParaRPr lang="en-US" dirty="0"/>
          </a:p>
        </p:txBody>
      </p:sp>
    </p:spTree>
    <p:extLst>
      <p:ext uri="{BB962C8B-B14F-4D97-AF65-F5344CB8AC3E}">
        <p14:creationId xmlns:p14="http://schemas.microsoft.com/office/powerpoint/2010/main" val="784193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required information based on the Return to Work Type.  There are 3 options to select from (</a:t>
            </a:r>
            <a:r>
              <a:rPr lang="en-US" dirty="0">
                <a:solidFill>
                  <a:srgbClr val="FF0000"/>
                </a:solidFill>
              </a:rPr>
              <a:t>read side box definitions</a:t>
            </a:r>
            <a:r>
              <a:rPr lang="en-US" dirty="0"/>
              <a:t>). Then click on “Save”.</a:t>
            </a:r>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7</a:t>
            </a:fld>
            <a:endParaRPr lang="en-US" dirty="0"/>
          </a:p>
        </p:txBody>
      </p:sp>
    </p:spTree>
    <p:extLst>
      <p:ext uri="{BB962C8B-B14F-4D97-AF65-F5344CB8AC3E}">
        <p14:creationId xmlns:p14="http://schemas.microsoft.com/office/powerpoint/2010/main" val="2155508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a member with warnings or errors, click on the row and a Member Summary box will open to the right.  Click on the applicable option to resolve the warning or error.  View Member Data allows you to make any edits to the original information submitted.  For example, fixing a typo.  Approve Warning is self-explanatory.  Postpone Member allows you to postpone submitting the data collection until you’ve researched the warning or error.  Finally, Reject Member will remove the member altogether from the data collection.  To close the Member Summary box, click the X in the upper right corner. </a:t>
            </a:r>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8</a:t>
            </a:fld>
            <a:endParaRPr lang="en-US" dirty="0"/>
          </a:p>
        </p:txBody>
      </p:sp>
    </p:spTree>
    <p:extLst>
      <p:ext uri="{BB962C8B-B14F-4D97-AF65-F5344CB8AC3E}">
        <p14:creationId xmlns:p14="http://schemas.microsoft.com/office/powerpoint/2010/main" val="223360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validating the file, make sure there are no errors.  If errors appear, you’ll find them on the right-hand side of the screen.  If no errors, then click Continue.</a:t>
            </a:r>
          </a:p>
        </p:txBody>
      </p:sp>
      <p:sp>
        <p:nvSpPr>
          <p:cNvPr id="4" name="Slide Number Placeholder 3"/>
          <p:cNvSpPr>
            <a:spLocks noGrp="1"/>
          </p:cNvSpPr>
          <p:nvPr>
            <p:ph type="sldNum" sz="quarter" idx="5"/>
          </p:nvPr>
        </p:nvSpPr>
        <p:spPr/>
        <p:txBody>
          <a:bodyPr/>
          <a:lstStyle/>
          <a:p>
            <a:fld id="{98667444-59A6-4CE5-9378-8B67F2C73D03}" type="slidenum">
              <a:rPr lang="en-US" smtClean="0"/>
              <a:t>9</a:t>
            </a:fld>
            <a:endParaRPr lang="en-US" dirty="0"/>
          </a:p>
        </p:txBody>
      </p:sp>
      <p:sp>
        <p:nvSpPr>
          <p:cNvPr id="6" name="Footer Placeholder 5">
            <a:extLst>
              <a:ext uri="{FF2B5EF4-FFF2-40B4-BE49-F238E27FC236}">
                <a16:creationId xmlns:a16="http://schemas.microsoft.com/office/drawing/2014/main" id="{63338983-2597-E5CF-2738-DF8DC75BFFD4}"/>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C1183756-A277-0867-363B-041F6825211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1404777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lvl1pPr>
              <a:defRPr/>
            </a:lvl1pPr>
          </a:lstStyle>
          <a:p>
            <a:endParaRPr lang="en-US" dirty="0"/>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endParaRPr lang="en-US" dirty="0"/>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Disability Return to Work</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r>
              <a:rPr lang="en-US" dirty="0"/>
              <a:t>Disability Return to Work</a:t>
            </a:r>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71" r:id="rId44"/>
    <p:sldLayoutId id="2147483679" r:id="rId45"/>
    <p:sldLayoutId id="2147483727" r:id="rId46"/>
  </p:sldLayoutIdLst>
  <p:hf hd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8.xml"/><Relationship Id="rId7" Type="http://schemas.openxmlformats.org/officeDocument/2006/relationships/diagramLayout" Target="../diagrams/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7.xml"/><Relationship Id="rId11" Type="http://schemas.openxmlformats.org/officeDocument/2006/relationships/image" Target="../media/image48.png"/><Relationship Id="rId5" Type="http://schemas.openxmlformats.org/officeDocument/2006/relationships/image" Target="../media/image67.png"/><Relationship Id="rId10" Type="http://schemas.microsoft.com/office/2007/relationships/diagramDrawing" Target="../diagrams/drawing7.xml"/><Relationship Id="rId4" Type="http://schemas.openxmlformats.org/officeDocument/2006/relationships/notesSlide" Target="../notesSlides/notesSlide10.xml"/><Relationship Id="rId9" Type="http://schemas.openxmlformats.org/officeDocument/2006/relationships/diagramColors" Target="../diagrams/colors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8.xml"/><Relationship Id="rId7" Type="http://schemas.openxmlformats.org/officeDocument/2006/relationships/diagramQuickStyle" Target="../diagrams/quickStyle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8.xml"/><Relationship Id="rId11" Type="http://schemas.openxmlformats.org/officeDocument/2006/relationships/image" Target="../media/image48.png"/><Relationship Id="rId5" Type="http://schemas.openxmlformats.org/officeDocument/2006/relationships/diagramData" Target="../diagrams/data8.xml"/><Relationship Id="rId10" Type="http://schemas.openxmlformats.org/officeDocument/2006/relationships/image" Target="../media/image68.png"/><Relationship Id="rId4" Type="http://schemas.openxmlformats.org/officeDocument/2006/relationships/notesSlide" Target="../notesSlides/notesSlide11.xml"/><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8.png"/><Relationship Id="rId5" Type="http://schemas.openxmlformats.org/officeDocument/2006/relationships/image" Target="../media/image69.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8.png"/><Relationship Id="rId5" Type="http://schemas.openxmlformats.org/officeDocument/2006/relationships/image" Target="../media/image49.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8.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8.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11" Type="http://schemas.openxmlformats.org/officeDocument/2006/relationships/image" Target="../media/image48.png"/><Relationship Id="rId5" Type="http://schemas.openxmlformats.org/officeDocument/2006/relationships/diagramData" Target="../diagrams/data3.xml"/><Relationship Id="rId10" Type="http://schemas.openxmlformats.org/officeDocument/2006/relationships/image" Target="../media/image60.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8.png"/><Relationship Id="rId5" Type="http://schemas.openxmlformats.org/officeDocument/2006/relationships/image" Target="../media/image6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8.png"/><Relationship Id="rId5" Type="http://schemas.openxmlformats.org/officeDocument/2006/relationships/image" Target="../media/image6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3.xml"/><Relationship Id="rId7" Type="http://schemas.openxmlformats.org/officeDocument/2006/relationships/diagramQuickStyle" Target="../diagrams/quickStyl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4.xml"/><Relationship Id="rId11" Type="http://schemas.openxmlformats.org/officeDocument/2006/relationships/image" Target="../media/image48.png"/><Relationship Id="rId5" Type="http://schemas.openxmlformats.org/officeDocument/2006/relationships/diagramData" Target="../diagrams/data4.xml"/><Relationship Id="rId10" Type="http://schemas.openxmlformats.org/officeDocument/2006/relationships/image" Target="../media/image63.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8.xml"/><Relationship Id="rId7" Type="http://schemas.openxmlformats.org/officeDocument/2006/relationships/diagramData" Target="../diagrams/data5.xml"/><Relationship Id="rId12" Type="http://schemas.openxmlformats.org/officeDocument/2006/relationships/image" Target="../media/image4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5.png"/><Relationship Id="rId11" Type="http://schemas.microsoft.com/office/2007/relationships/diagramDrawing" Target="../diagrams/drawing5.xml"/><Relationship Id="rId5" Type="http://schemas.openxmlformats.org/officeDocument/2006/relationships/image" Target="../media/image64.png"/><Relationship Id="rId10" Type="http://schemas.openxmlformats.org/officeDocument/2006/relationships/diagramColors" Target="../diagrams/colors5.xml"/><Relationship Id="rId4" Type="http://schemas.openxmlformats.org/officeDocument/2006/relationships/notesSlide" Target="../notesSlides/notesSlide8.xml"/><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38.xml"/><Relationship Id="rId7" Type="http://schemas.openxmlformats.org/officeDocument/2006/relationships/diagramQuickStyle" Target="../diagrams/quickStyle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6.xml"/><Relationship Id="rId11" Type="http://schemas.openxmlformats.org/officeDocument/2006/relationships/image" Target="../media/image48.png"/><Relationship Id="rId5" Type="http://schemas.openxmlformats.org/officeDocument/2006/relationships/diagramData" Target="../diagrams/data6.xml"/><Relationship Id="rId10" Type="http://schemas.openxmlformats.org/officeDocument/2006/relationships/image" Target="../media/image66.png"/><Relationship Id="rId4" Type="http://schemas.openxmlformats.org/officeDocument/2006/relationships/notesSlide" Target="../notesSlides/notesSlide9.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448560"/>
            <a:ext cx="9726386" cy="2058126"/>
          </a:xfrm>
          <a:ln>
            <a:noFill/>
          </a:ln>
        </p:spPr>
        <p:txBody>
          <a:bodyPr>
            <a:noAutofit/>
          </a:bodyPr>
          <a:lstStyle/>
          <a:p>
            <a:pPr algn="ctr"/>
            <a:r>
              <a:rPr lang="en-US" sz="4000" spc="50" dirty="0">
                <a:ln w="0">
                  <a:solidFill>
                    <a:srgbClr val="183D5E"/>
                  </a:solidFill>
                </a:ln>
                <a:solidFill>
                  <a:schemeClr val="accent1">
                    <a:lumMod val="50000"/>
                  </a:schemeClr>
                </a:solidFill>
                <a:latin typeface="+mn-lt"/>
                <a:cs typeface="Tahoma" panose="020B0604030504040204" pitchFamily="34" charset="0"/>
              </a:rPr>
              <a:t>Disability Return to Work</a:t>
            </a:r>
            <a:br>
              <a:rPr lang="en-US" sz="4000" spc="50" dirty="0">
                <a:ln w="0">
                  <a:solidFill>
                    <a:srgbClr val="183D5E"/>
                  </a:solidFill>
                </a:ln>
                <a:solidFill>
                  <a:schemeClr val="accent1">
                    <a:lumMod val="50000"/>
                  </a:schemeClr>
                </a:solidFill>
                <a:latin typeface="+mn-lt"/>
                <a:cs typeface="Tahoma" panose="020B0604030504040204" pitchFamily="34" charset="0"/>
              </a:rPr>
            </a:br>
            <a:r>
              <a:rPr lang="en-US" sz="4000" spc="50" dirty="0">
                <a:ln w="0">
                  <a:solidFill>
                    <a:srgbClr val="183D5E"/>
                  </a:solidFill>
                </a:ln>
                <a:solidFill>
                  <a:schemeClr val="accent1">
                    <a:lumMod val="50000"/>
                  </a:schemeClr>
                </a:solidFill>
                <a:latin typeface="+mn-lt"/>
                <a:cs typeface="Tahoma" panose="020B0604030504040204" pitchFamily="34" charset="0"/>
              </a:rPr>
              <a:t>Data Collection</a:t>
            </a:r>
            <a:br>
              <a:rPr lang="en-US" sz="4000" spc="50" dirty="0">
                <a:ln w="0">
                  <a:solidFill>
                    <a:srgbClr val="183D5E"/>
                  </a:solidFill>
                </a:ln>
                <a:solidFill>
                  <a:schemeClr val="accent1">
                    <a:lumMod val="50000"/>
                  </a:schemeClr>
                </a:solidFill>
                <a:latin typeface="+mn-lt"/>
                <a:cs typeface="Tahoma" panose="020B0604030504040204" pitchFamily="34" charset="0"/>
              </a:rPr>
            </a:br>
            <a:r>
              <a:rPr lang="en-US" sz="2000" b="0" spc="50" dirty="0">
                <a:ln w="0">
                  <a:solidFill>
                    <a:srgbClr val="183D5E"/>
                  </a:solidFill>
                </a:ln>
                <a:solidFill>
                  <a:schemeClr val="accent1">
                    <a:lumMod val="50000"/>
                  </a:schemeClr>
                </a:solidFill>
                <a:latin typeface="+mn-lt"/>
                <a:cs typeface="Tahoma" panose="020B0604030504040204" pitchFamily="34" charset="0"/>
              </a:rPr>
              <a:t>Add Record Manual Entry</a:t>
            </a:r>
            <a:endParaRPr lang="en-US" sz="2000" b="0" spc="50" dirty="0">
              <a:ln w="0">
                <a:solidFill>
                  <a:srgbClr val="FFFFCC"/>
                </a:solidFill>
              </a:ln>
              <a:solidFill>
                <a:schemeClr val="accent1">
                  <a:lumMod val="50000"/>
                </a:schemeClr>
              </a:solidFill>
              <a:latin typeface="+mn-lt"/>
              <a:cs typeface="Tahoma" panose="020B0604030504040204" pitchFamily="34" charset="0"/>
            </a:endParaRPr>
          </a:p>
        </p:txBody>
      </p:sp>
      <p:sp>
        <p:nvSpPr>
          <p:cNvPr id="2" name="Slide Number Placeholder 1">
            <a:extLst>
              <a:ext uri="{FF2B5EF4-FFF2-40B4-BE49-F238E27FC236}">
                <a16:creationId xmlns:a16="http://schemas.microsoft.com/office/drawing/2014/main" id="{8A457C65-B10B-A326-C9CA-9D3D7476786E}"/>
              </a:ext>
            </a:extLst>
          </p:cNvPr>
          <p:cNvSpPr>
            <a:spLocks noGrp="1"/>
          </p:cNvSpPr>
          <p:nvPr>
            <p:ph type="sldNum" sz="quarter" idx="12"/>
          </p:nvPr>
        </p:nvSpPr>
        <p:spPr>
          <a:xfrm>
            <a:off x="11140966" y="0"/>
            <a:ext cx="588578" cy="641131"/>
          </a:xfrm>
          <a:solidFill>
            <a:schemeClr val="accent1">
              <a:lumMod val="50000"/>
            </a:schemeClr>
          </a:solidFill>
          <a:effectLst>
            <a:outerShdw blurRad="50800" dist="38100" dir="2700000" algn="tl" rotWithShape="0">
              <a:prstClr val="black">
                <a:alpha val="40000"/>
              </a:prstClr>
            </a:outerShdw>
            <a:softEdge rad="12700"/>
          </a:effectLst>
        </p:spPr>
        <p:txBody>
          <a:bodyPr/>
          <a:lstStyle/>
          <a:p>
            <a:fld id="{B0C3E88A-0163-48A4-9F34-7D71CA4062C9}" type="slidenum">
              <a:rPr lang="en-US" smtClean="0"/>
              <a:pPr/>
              <a:t>1</a:t>
            </a:fld>
            <a:endParaRPr lang="en-US" dirty="0"/>
          </a:p>
        </p:txBody>
      </p:sp>
      <p:pic>
        <p:nvPicPr>
          <p:cNvPr id="6" name="Audio 5">
            <a:hlinkClick r:id="" action="ppaction://media"/>
            <a:extLst>
              <a:ext uri="{FF2B5EF4-FFF2-40B4-BE49-F238E27FC236}">
                <a16:creationId xmlns:a16="http://schemas.microsoft.com/office/drawing/2014/main" id="{CA2E7ABD-5E09-EE16-8710-F6CBD429F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6572"/>
    </mc:Choice>
    <mc:Fallback xmlns="">
      <p:transition spd="slow" advTm="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5EFE82-29C2-891A-F04F-F8053C2BF560}"/>
              </a:ext>
            </a:extLst>
          </p:cNvPr>
          <p:cNvSpPr>
            <a:spLocks noGrp="1"/>
          </p:cNvSpPr>
          <p:nvPr>
            <p:ph type="sldNum" sz="quarter" idx="12"/>
          </p:nvPr>
        </p:nvSpPr>
        <p:spPr/>
        <p:txBody>
          <a:bodyPr/>
          <a:lstStyle/>
          <a:p>
            <a:fld id="{B0C3E88A-0163-48A4-9F34-7D71CA4062C9}" type="slidenum">
              <a:rPr lang="en-US" smtClean="0"/>
              <a:pPr/>
              <a:t>10</a:t>
            </a:fld>
            <a:endParaRPr lang="en-US" dirty="0"/>
          </a:p>
        </p:txBody>
      </p:sp>
      <p:pic>
        <p:nvPicPr>
          <p:cNvPr id="5" name="Picture 4">
            <a:extLst>
              <a:ext uri="{FF2B5EF4-FFF2-40B4-BE49-F238E27FC236}">
                <a16:creationId xmlns:a16="http://schemas.microsoft.com/office/drawing/2014/main" id="{56FAB71A-941C-C859-A7A8-EE68D1E1B3CC}"/>
              </a:ext>
            </a:extLst>
          </p:cNvPr>
          <p:cNvPicPr>
            <a:picLocks noChangeAspect="1"/>
          </p:cNvPicPr>
          <p:nvPr/>
        </p:nvPicPr>
        <p:blipFill>
          <a:blip r:embed="rId5"/>
          <a:stretch>
            <a:fillRect/>
          </a:stretch>
        </p:blipFill>
        <p:spPr>
          <a:xfrm>
            <a:off x="1913057" y="1411422"/>
            <a:ext cx="8577829" cy="4488635"/>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D5ECD629-B46B-A012-C8BC-B3F19C0515BB}"/>
              </a:ext>
            </a:extLst>
          </p:cNvPr>
          <p:cNvCxnSpPr>
            <a:cxnSpLocks/>
          </p:cNvCxnSpPr>
          <p:nvPr/>
        </p:nvCxnSpPr>
        <p:spPr>
          <a:xfrm>
            <a:off x="8563116" y="2054269"/>
            <a:ext cx="0" cy="53555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CAA287-6D0C-1172-3D34-FF00E176E8C3}"/>
              </a:ext>
            </a:extLst>
          </p:cNvPr>
          <p:cNvCxnSpPr/>
          <p:nvPr/>
        </p:nvCxnSpPr>
        <p:spPr>
          <a:xfrm>
            <a:off x="6182941" y="2426534"/>
            <a:ext cx="867747"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2F1C76E6-6DDA-685F-6323-83720A92D769}"/>
              </a:ext>
            </a:extLst>
          </p:cNvPr>
          <p:cNvGraphicFramePr/>
          <p:nvPr>
            <p:extLst>
              <p:ext uri="{D42A27DB-BD31-4B8C-83A1-F6EECF244321}">
                <p14:modId xmlns:p14="http://schemas.microsoft.com/office/powerpoint/2010/main" val="2941376274"/>
              </p:ext>
            </p:extLst>
          </p:nvPr>
        </p:nvGraphicFramePr>
        <p:xfrm>
          <a:off x="1962334" y="495151"/>
          <a:ext cx="8267331" cy="8309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a:extLst>
              <a:ext uri="{FF2B5EF4-FFF2-40B4-BE49-F238E27FC236}">
                <a16:creationId xmlns:a16="http://schemas.microsoft.com/office/drawing/2014/main" id="{0B356558-5B57-0ECF-54AF-E68AA77040A3}"/>
              </a:ext>
            </a:extLst>
          </p:cNvPr>
          <p:cNvSpPr txBox="1"/>
          <p:nvPr/>
        </p:nvSpPr>
        <p:spPr>
          <a:xfrm>
            <a:off x="684633" y="40545"/>
            <a:ext cx="6093912" cy="369332"/>
          </a:xfrm>
          <a:prstGeom prst="rect">
            <a:avLst/>
          </a:prstGeom>
          <a:noFill/>
        </p:spPr>
        <p:txBody>
          <a:bodyPr wrap="square">
            <a:spAutoFit/>
          </a:bodyPr>
          <a:lstStyle/>
          <a:p>
            <a:r>
              <a:rPr lang="en-US" b="1" dirty="0">
                <a:solidFill>
                  <a:schemeClr val="tx2"/>
                </a:solidFill>
              </a:rPr>
              <a:t>Data Collection Step 4: Review and Submit</a:t>
            </a:r>
          </a:p>
        </p:txBody>
      </p:sp>
      <p:pic>
        <p:nvPicPr>
          <p:cNvPr id="2" name="Audio 1">
            <a:hlinkClick r:id="" action="ppaction://media"/>
            <a:extLst>
              <a:ext uri="{FF2B5EF4-FFF2-40B4-BE49-F238E27FC236}">
                <a16:creationId xmlns:a16="http://schemas.microsoft.com/office/drawing/2014/main" id="{35EFEB5F-52E1-324C-CD1D-9E81272B719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1999135"/>
      </p:ext>
    </p:extLst>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E6CE17-7525-A178-2468-8AEEAB66D96D}"/>
              </a:ext>
            </a:extLst>
          </p:cNvPr>
          <p:cNvSpPr>
            <a:spLocks noGrp="1"/>
          </p:cNvSpPr>
          <p:nvPr>
            <p:ph type="sldNum" sz="quarter" idx="12"/>
          </p:nvPr>
        </p:nvSpPr>
        <p:spPr/>
        <p:txBody>
          <a:bodyPr/>
          <a:lstStyle/>
          <a:p>
            <a:fld id="{B0C3E88A-0163-48A4-9F34-7D71CA4062C9}" type="slidenum">
              <a:rPr lang="en-US" smtClean="0"/>
              <a:pPr/>
              <a:t>11</a:t>
            </a:fld>
            <a:endParaRPr lang="en-US" dirty="0"/>
          </a:p>
        </p:txBody>
      </p:sp>
      <p:graphicFrame>
        <p:nvGraphicFramePr>
          <p:cNvPr id="2" name="Diagram 1">
            <a:extLst>
              <a:ext uri="{FF2B5EF4-FFF2-40B4-BE49-F238E27FC236}">
                <a16:creationId xmlns:a16="http://schemas.microsoft.com/office/drawing/2014/main" id="{66A89C7F-BB67-7471-7E13-6A38FB6D6379}"/>
              </a:ext>
            </a:extLst>
          </p:cNvPr>
          <p:cNvGraphicFramePr/>
          <p:nvPr>
            <p:extLst>
              <p:ext uri="{D42A27DB-BD31-4B8C-83A1-F6EECF244321}">
                <p14:modId xmlns:p14="http://schemas.microsoft.com/office/powerpoint/2010/main" val="1693399087"/>
              </p:ext>
            </p:extLst>
          </p:nvPr>
        </p:nvGraphicFramePr>
        <p:xfrm>
          <a:off x="2178698" y="423155"/>
          <a:ext cx="5159828" cy="6391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4">
            <a:extLst>
              <a:ext uri="{FF2B5EF4-FFF2-40B4-BE49-F238E27FC236}">
                <a16:creationId xmlns:a16="http://schemas.microsoft.com/office/drawing/2014/main" id="{6D3EF930-0A02-9274-1E50-90E2F06D78B1}"/>
              </a:ext>
            </a:extLst>
          </p:cNvPr>
          <p:cNvSpPr txBox="1"/>
          <p:nvPr/>
        </p:nvSpPr>
        <p:spPr>
          <a:xfrm>
            <a:off x="8812761" y="2036906"/>
            <a:ext cx="3368351" cy="2585323"/>
          </a:xfrm>
          <a:prstGeom prst="rect">
            <a:avLst/>
          </a:prstGeom>
          <a:noFill/>
        </p:spPr>
        <p:txBody>
          <a:bodyPr wrap="square" rtlCol="0">
            <a:spAutoFit/>
          </a:bodyPr>
          <a:lstStyle/>
          <a:p>
            <a:pPr marL="285750" indent="-285750">
              <a:buFont typeface="Arial" panose="020B0604020202020204" pitchFamily="34" charset="0"/>
              <a:buChar char="•"/>
            </a:pPr>
            <a:r>
              <a:rPr lang="en-US" dirty="0"/>
              <a:t>Click envelope icon on the left toolbar to open a Secure Message </a:t>
            </a:r>
          </a:p>
          <a:p>
            <a:pPr marL="285750" indent="-285750">
              <a:buFont typeface="Arial" panose="020B0604020202020204" pitchFamily="34" charset="0"/>
              <a:buChar char="•"/>
            </a:pPr>
            <a:r>
              <a:rPr lang="en-US" dirty="0"/>
              <a:t>Select “Disability” as topic</a:t>
            </a:r>
          </a:p>
          <a:p>
            <a:pPr marL="285750" indent="-285750">
              <a:buFont typeface="Arial" panose="020B0604020202020204" pitchFamily="34" charset="0"/>
              <a:buChar char="•"/>
            </a:pPr>
            <a:r>
              <a:rPr lang="en-US" dirty="0"/>
              <a:t>Provide member name and MID</a:t>
            </a:r>
          </a:p>
          <a:p>
            <a:pPr marL="285750" indent="-285750">
              <a:buFont typeface="Arial" panose="020B0604020202020204" pitchFamily="34" charset="0"/>
              <a:buChar char="•"/>
            </a:pPr>
            <a:r>
              <a:rPr lang="en-US" dirty="0"/>
              <a:t>Attach copy of Physician’s Release</a:t>
            </a:r>
          </a:p>
          <a:p>
            <a:pPr marL="285750" indent="-285750">
              <a:buFont typeface="Arial" panose="020B0604020202020204" pitchFamily="34" charset="0"/>
              <a:buChar char="•"/>
            </a:pPr>
            <a:r>
              <a:rPr lang="en-US" dirty="0"/>
              <a:t>Submit</a:t>
            </a:r>
          </a:p>
        </p:txBody>
      </p:sp>
      <p:pic>
        <p:nvPicPr>
          <p:cNvPr id="5" name="Picture 4">
            <a:extLst>
              <a:ext uri="{FF2B5EF4-FFF2-40B4-BE49-F238E27FC236}">
                <a16:creationId xmlns:a16="http://schemas.microsoft.com/office/drawing/2014/main" id="{E90D2406-899D-6138-3B89-C06C88E48AB3}"/>
              </a:ext>
            </a:extLst>
          </p:cNvPr>
          <p:cNvPicPr>
            <a:picLocks noChangeAspect="1"/>
          </p:cNvPicPr>
          <p:nvPr/>
        </p:nvPicPr>
        <p:blipFill>
          <a:blip r:embed="rId10"/>
          <a:stretch>
            <a:fillRect/>
          </a:stretch>
        </p:blipFill>
        <p:spPr>
          <a:xfrm>
            <a:off x="951722" y="1265071"/>
            <a:ext cx="7632440" cy="4697190"/>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7C52D832-0D90-3CCB-81C6-64EBB1890F5E}"/>
              </a:ext>
            </a:extLst>
          </p:cNvPr>
          <p:cNvCxnSpPr>
            <a:cxnSpLocks/>
          </p:cNvCxnSpPr>
          <p:nvPr/>
        </p:nvCxnSpPr>
        <p:spPr>
          <a:xfrm flipH="1">
            <a:off x="6167535" y="2323322"/>
            <a:ext cx="653143" cy="429209"/>
          </a:xfrm>
          <a:prstGeom prst="straightConnector1">
            <a:avLst/>
          </a:prstGeom>
          <a:ln w="38100">
            <a:solidFill>
              <a:srgbClr val="D6A629"/>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D5F4354-6101-E607-7CC6-5FA01BD59E40}"/>
              </a:ext>
            </a:extLst>
          </p:cNvPr>
          <p:cNvSpPr/>
          <p:nvPr/>
        </p:nvSpPr>
        <p:spPr>
          <a:xfrm>
            <a:off x="2995127" y="5337110"/>
            <a:ext cx="1763485" cy="625151"/>
          </a:xfrm>
          <a:prstGeom prst="roundRect">
            <a:avLst/>
          </a:prstGeom>
          <a:no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90EEB75D-1669-682A-3699-B7D9F4B98764}"/>
              </a:ext>
            </a:extLst>
          </p:cNvPr>
          <p:cNvSpPr/>
          <p:nvPr/>
        </p:nvSpPr>
        <p:spPr>
          <a:xfrm>
            <a:off x="951722" y="3023118"/>
            <a:ext cx="438539" cy="307911"/>
          </a:xfrm>
          <a:prstGeom prst="roundRect">
            <a:avLst/>
          </a:prstGeom>
          <a:no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peech Bubble: Rectangle with Corners Rounded 12">
            <a:extLst>
              <a:ext uri="{FF2B5EF4-FFF2-40B4-BE49-F238E27FC236}">
                <a16:creationId xmlns:a16="http://schemas.microsoft.com/office/drawing/2014/main" id="{424062D8-927A-0554-A385-0719F230BD95}"/>
              </a:ext>
            </a:extLst>
          </p:cNvPr>
          <p:cNvSpPr/>
          <p:nvPr/>
        </p:nvSpPr>
        <p:spPr>
          <a:xfrm>
            <a:off x="6550090" y="3331028"/>
            <a:ext cx="1894114" cy="2582403"/>
          </a:xfrm>
          <a:prstGeom prst="wedgeRoundRectCallout">
            <a:avLst>
              <a:gd name="adj1" fmla="val -79027"/>
              <a:gd name="adj2" fmla="val -41818"/>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With the robust drop-down list, you’ll find that communicating through Secure Message is an efficient means of not only sending IMRF documents but also submitting questions on a variety of topics  to our Employer Services  Contact Center!</a:t>
            </a:r>
          </a:p>
        </p:txBody>
      </p:sp>
      <p:pic>
        <p:nvPicPr>
          <p:cNvPr id="3" name="Audio 2">
            <a:hlinkClick r:id="" action="ppaction://media"/>
            <a:extLst>
              <a:ext uri="{FF2B5EF4-FFF2-40B4-BE49-F238E27FC236}">
                <a16:creationId xmlns:a16="http://schemas.microsoft.com/office/drawing/2014/main" id="{957F2B06-A106-990A-0D2D-A292AD8D285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3608206"/>
      </p:ext>
    </p:extLst>
  </p:cSld>
  <p:clrMapOvr>
    <a:masterClrMapping/>
  </p:clrMapOvr>
  <mc:AlternateContent xmlns:mc="http://schemas.openxmlformats.org/markup-compatibility/2006" xmlns:p14="http://schemas.microsoft.com/office/powerpoint/2010/main">
    <mc:Choice Requires="p14">
      <p:transition spd="slow" p14:dur="2000" advTm="33772"/>
    </mc:Choice>
    <mc:Fallback xmlns="">
      <p:transition spd="slow" advTm="3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12</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641" y="565136"/>
            <a:ext cx="8781289" cy="5323220"/>
          </a:xfrm>
          <a:prstGeom prst="rect">
            <a:avLst/>
          </a:prstGeom>
        </p:spPr>
      </p:pic>
      <p:sp>
        <p:nvSpPr>
          <p:cNvPr id="4" name="Slide Number Placeholder 3"/>
          <p:cNvSpPr>
            <a:spLocks noGrp="1"/>
          </p:cNvSpPr>
          <p:nvPr>
            <p:ph type="sldNum" sz="quarter" idx="12"/>
          </p:nvPr>
        </p:nvSpPr>
        <p:spPr/>
        <p:txBody>
          <a:bodyPr/>
          <a:lstStyle/>
          <a:p>
            <a:fld id="{B0C3E88A-0163-48A4-9F34-7D71CA4062C9}" type="slidenum">
              <a:rPr lang="en-US" smtClean="0"/>
              <a:pPr/>
              <a:t>2</a:t>
            </a:fld>
            <a:endParaRPr lang="en-US" dirty="0"/>
          </a:p>
        </p:txBody>
      </p:sp>
      <p:sp>
        <p:nvSpPr>
          <p:cNvPr id="25" name="Title 4"/>
          <p:cNvSpPr>
            <a:spLocks noGrp="1"/>
          </p:cNvSpPr>
          <p:nvPr>
            <p:ph type="title"/>
          </p:nvPr>
        </p:nvSpPr>
        <p:spPr>
          <a:xfrm>
            <a:off x="385640" y="2766218"/>
            <a:ext cx="4237463" cy="1325563"/>
          </a:xfrm>
        </p:spPr>
        <p:txBody>
          <a:bodyPr>
            <a:normAutofit/>
          </a:bodyPr>
          <a:lstStyle/>
          <a:p>
            <a:r>
              <a:rPr lang="en-US" sz="4000" dirty="0">
                <a:latin typeface="+mn-lt"/>
              </a:rPr>
              <a:t>Agenda</a:t>
            </a:r>
          </a:p>
        </p:txBody>
      </p:sp>
      <p:sp>
        <p:nvSpPr>
          <p:cNvPr id="10" name="Content Placeholder 5"/>
          <p:cNvSpPr>
            <a:spLocks noGrp="1"/>
          </p:cNvSpPr>
          <p:nvPr>
            <p:ph idx="1"/>
          </p:nvPr>
        </p:nvSpPr>
        <p:spPr>
          <a:xfrm>
            <a:off x="5160233" y="1973383"/>
            <a:ext cx="6646127" cy="3531692"/>
          </a:xfrm>
        </p:spPr>
        <p:txBody>
          <a:bodyPr>
            <a:normAutofit/>
          </a:bodyPr>
          <a:lstStyle/>
          <a:p>
            <a:pPr marL="457200" indent="-457200" algn="l">
              <a:lnSpc>
                <a:spcPct val="100000"/>
              </a:lnSpc>
              <a:buFont typeface="Wingdings" panose="05000000000000000000" pitchFamily="2" charset="2"/>
              <a:buChar char="Ø"/>
            </a:pPr>
            <a:endParaRPr lang="en-US" dirty="0"/>
          </a:p>
          <a:p>
            <a:pPr marL="457200" indent="-457200" algn="l">
              <a:lnSpc>
                <a:spcPct val="100000"/>
              </a:lnSpc>
              <a:buFont typeface="Arial" panose="020B0604020202020204" pitchFamily="34" charset="0"/>
              <a:buChar char="•"/>
            </a:pPr>
            <a:r>
              <a:rPr lang="en-US" dirty="0"/>
              <a:t>Data Collection Overview</a:t>
            </a:r>
          </a:p>
          <a:p>
            <a:pPr marL="457200" indent="-457200" algn="l">
              <a:lnSpc>
                <a:spcPct val="100000"/>
              </a:lnSpc>
              <a:buFont typeface="Arial" panose="020B0604020202020204" pitchFamily="34" charset="0"/>
              <a:buChar char="•"/>
            </a:pPr>
            <a:r>
              <a:rPr lang="en-US" dirty="0"/>
              <a:t>Data Collection Creation</a:t>
            </a:r>
          </a:p>
          <a:p>
            <a:pPr marL="457200" indent="-457200" algn="l">
              <a:lnSpc>
                <a:spcPct val="100000"/>
              </a:lnSpc>
              <a:buFont typeface="Arial" panose="020B0604020202020204" pitchFamily="34" charset="0"/>
              <a:buChar char="•"/>
            </a:pPr>
            <a:r>
              <a:rPr lang="en-US" dirty="0"/>
              <a:t>Add Member Data</a:t>
            </a:r>
          </a:p>
          <a:p>
            <a:pPr marL="457200" indent="-457200" algn="l">
              <a:lnSpc>
                <a:spcPct val="100000"/>
              </a:lnSpc>
              <a:buFont typeface="Arial" panose="020B0604020202020204" pitchFamily="34" charset="0"/>
              <a:buChar char="•"/>
            </a:pPr>
            <a:r>
              <a:rPr lang="en-US" dirty="0"/>
              <a:t>Validation Process</a:t>
            </a:r>
          </a:p>
          <a:p>
            <a:pPr marL="457200" indent="-457200" algn="l">
              <a:lnSpc>
                <a:spcPct val="100000"/>
              </a:lnSpc>
              <a:buFont typeface="Arial" panose="020B0604020202020204" pitchFamily="34" charset="0"/>
              <a:buChar char="•"/>
            </a:pPr>
            <a:r>
              <a:rPr lang="en-US" dirty="0"/>
              <a:t>Review and Submit</a:t>
            </a:r>
          </a:p>
          <a:p>
            <a:pPr marL="457200" indent="-457200" algn="l">
              <a:lnSpc>
                <a:spcPct val="100000"/>
              </a:lnSpc>
              <a:buFont typeface="Wingdings" panose="05000000000000000000" pitchFamily="2" charset="2"/>
              <a:buChar char="Ø"/>
            </a:pPr>
            <a:endParaRPr lang="en-US" dirty="0"/>
          </a:p>
          <a:p>
            <a:pPr marL="457200" indent="-457200" algn="l">
              <a:lnSpc>
                <a:spcPct val="100000"/>
              </a:lnSpc>
              <a:buFont typeface="Wingdings" panose="05000000000000000000" pitchFamily="2" charset="2"/>
              <a:buChar char="Ø"/>
            </a:pPr>
            <a:endParaRPr lang="en-US" dirty="0"/>
          </a:p>
          <a:p>
            <a:pPr marL="457200" indent="-457200" algn="l">
              <a:lnSpc>
                <a:spcPct val="100000"/>
              </a:lnSpc>
              <a:buFont typeface="Wingdings" panose="05000000000000000000" pitchFamily="2" charset="2"/>
              <a:buChar char="Ø"/>
            </a:pPr>
            <a:endParaRPr lang="en-US" dirty="0"/>
          </a:p>
        </p:txBody>
      </p:sp>
      <p:graphicFrame>
        <p:nvGraphicFramePr>
          <p:cNvPr id="5" name="Diagram 4">
            <a:extLst>
              <a:ext uri="{FF2B5EF4-FFF2-40B4-BE49-F238E27FC236}">
                <a16:creationId xmlns:a16="http://schemas.microsoft.com/office/drawing/2014/main" id="{190881F9-8EA9-9507-C11B-E1D93BFB93D9}"/>
              </a:ext>
            </a:extLst>
          </p:cNvPr>
          <p:cNvGraphicFramePr/>
          <p:nvPr>
            <p:extLst>
              <p:ext uri="{D42A27DB-BD31-4B8C-83A1-F6EECF244321}">
                <p14:modId xmlns:p14="http://schemas.microsoft.com/office/powerpoint/2010/main" val="2459665554"/>
              </p:ext>
            </p:extLst>
          </p:nvPr>
        </p:nvGraphicFramePr>
        <p:xfrm>
          <a:off x="5470329" y="1590102"/>
          <a:ext cx="4074974" cy="6463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A2633809-8EE1-C9D9-F5B2-E58650C34E3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3089464"/>
      </p:ext>
    </p:extLst>
  </p:cSld>
  <p:clrMapOvr>
    <a:masterClrMapping/>
  </p:clrMapOvr>
  <mc:AlternateContent xmlns:mc="http://schemas.openxmlformats.org/markup-compatibility/2006" xmlns:p14="http://schemas.microsoft.com/office/powerpoint/2010/main">
    <mc:Choice Requires="p14">
      <p:transition spd="slow" p14:dur="2000" advTm="12630"/>
    </mc:Choice>
    <mc:Fallback xmlns="">
      <p:transition spd="slow" advTm="1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extBox 1">
            <a:extLst>
              <a:ext uri="{FF2B5EF4-FFF2-40B4-BE49-F238E27FC236}">
                <a16:creationId xmlns:a16="http://schemas.microsoft.com/office/drawing/2014/main" id="{F9F4A608-CC67-F88A-EED1-426779F06D4B}"/>
              </a:ext>
            </a:extLst>
          </p:cNvPr>
          <p:cNvGraphicFramePr/>
          <p:nvPr>
            <p:extLst>
              <p:ext uri="{D42A27DB-BD31-4B8C-83A1-F6EECF244321}">
                <p14:modId xmlns:p14="http://schemas.microsoft.com/office/powerpoint/2010/main" val="2195623742"/>
              </p:ext>
            </p:extLst>
          </p:nvPr>
        </p:nvGraphicFramePr>
        <p:xfrm>
          <a:off x="604854"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C92ABED-4CC7-5FBD-68F0-8ACE479D050F}"/>
              </a:ext>
            </a:extLst>
          </p:cNvPr>
          <p:cNvSpPr txBox="1"/>
          <p:nvPr/>
        </p:nvSpPr>
        <p:spPr>
          <a:xfrm>
            <a:off x="11055096" y="175460"/>
            <a:ext cx="59740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3</a:t>
            </a:r>
          </a:p>
        </p:txBody>
      </p:sp>
      <p:sp>
        <p:nvSpPr>
          <p:cNvPr id="25" name="Title 4"/>
          <p:cNvSpPr>
            <a:spLocks noGrp="1"/>
          </p:cNvSpPr>
          <p:nvPr>
            <p:ph type="title"/>
          </p:nvPr>
        </p:nvSpPr>
        <p:spPr>
          <a:xfrm>
            <a:off x="7784870" y="980501"/>
            <a:ext cx="3802276" cy="4899646"/>
          </a:xfrm>
          <a:ln>
            <a:solidFill>
              <a:schemeClr val="tx1"/>
            </a:solidFill>
          </a:ln>
        </p:spPr>
        <p:txBody>
          <a:bodyPr vert="horz" lIns="91440" tIns="45720" rIns="91440" bIns="45720" rtlCol="0">
            <a:normAutofit/>
          </a:bodyPr>
          <a:lstStyle/>
          <a:p>
            <a:r>
              <a:rPr lang="en-US" sz="4800" kern="1200" dirty="0">
                <a:latin typeface="+mj-lt"/>
                <a:ea typeface="+mj-ea"/>
                <a:cs typeface="+mj-cs"/>
              </a:rPr>
              <a:t>Data Collection Overview</a:t>
            </a:r>
          </a:p>
        </p:txBody>
      </p:sp>
      <p:pic>
        <p:nvPicPr>
          <p:cNvPr id="5" name="Audio 4">
            <a:hlinkClick r:id="" action="ppaction://media"/>
            <a:extLst>
              <a:ext uri="{FF2B5EF4-FFF2-40B4-BE49-F238E27FC236}">
                <a16:creationId xmlns:a16="http://schemas.microsoft.com/office/drawing/2014/main" id="{585F79FC-F984-7E20-BA05-5F6F64985A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74626" y="5918723"/>
            <a:ext cx="609600" cy="609600"/>
          </a:xfrm>
          <a:prstGeom prst="rect">
            <a:avLst/>
          </a:prstGeom>
        </p:spPr>
      </p:pic>
    </p:spTree>
    <p:extLst>
      <p:ext uri="{BB962C8B-B14F-4D97-AF65-F5344CB8AC3E}">
        <p14:creationId xmlns:p14="http://schemas.microsoft.com/office/powerpoint/2010/main" val="1191247421"/>
      </p:ext>
    </p:extLst>
  </p:cSld>
  <p:clrMapOvr>
    <a:masterClrMapping/>
  </p:clrMapOvr>
  <mc:AlternateContent xmlns:mc="http://schemas.openxmlformats.org/markup-compatibility/2006" xmlns:p14="http://schemas.microsoft.com/office/powerpoint/2010/main">
    <mc:Choice Requires="p14">
      <p:transition spd="slow" p14:dur="2000" advTm="54809"/>
    </mc:Choice>
    <mc:Fallback xmlns="">
      <p:transition spd="slow" advTm="5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35CD74B8-0784-0AEE-EB66-2ECFE035C0BC}"/>
              </a:ext>
            </a:extLst>
          </p:cNvPr>
          <p:cNvGraphicFramePr/>
          <p:nvPr>
            <p:extLst>
              <p:ext uri="{D42A27DB-BD31-4B8C-83A1-F6EECF244321}">
                <p14:modId xmlns:p14="http://schemas.microsoft.com/office/powerpoint/2010/main" val="453431533"/>
              </p:ext>
            </p:extLst>
          </p:nvPr>
        </p:nvGraphicFramePr>
        <p:xfrm>
          <a:off x="1565753" y="586195"/>
          <a:ext cx="9281211" cy="568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p:txBody>
          <a:bodyPr/>
          <a:lstStyle/>
          <a:p>
            <a:fld id="{B0C3E88A-0163-48A4-9F34-7D71CA4062C9}" type="slidenum">
              <a:rPr lang="en-US" smtClean="0"/>
              <a:pPr/>
              <a:t>4</a:t>
            </a:fld>
            <a:endParaRPr lang="en-US" dirty="0"/>
          </a:p>
        </p:txBody>
      </p:sp>
      <p:pic>
        <p:nvPicPr>
          <p:cNvPr id="9" name="Picture 8">
            <a:extLst>
              <a:ext uri="{FF2B5EF4-FFF2-40B4-BE49-F238E27FC236}">
                <a16:creationId xmlns:a16="http://schemas.microsoft.com/office/drawing/2014/main" id="{9994A840-DAF8-4CD7-7F40-76AB4878D08F}"/>
              </a:ext>
            </a:extLst>
          </p:cNvPr>
          <p:cNvPicPr>
            <a:picLocks noChangeAspect="1"/>
          </p:cNvPicPr>
          <p:nvPr/>
        </p:nvPicPr>
        <p:blipFill>
          <a:blip r:embed="rId10"/>
          <a:stretch>
            <a:fillRect/>
          </a:stretch>
        </p:blipFill>
        <p:spPr>
          <a:xfrm>
            <a:off x="1031785" y="1316526"/>
            <a:ext cx="10128429" cy="4596831"/>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63A10240-0DA0-AB14-6ACF-78799BE5FD79}"/>
              </a:ext>
            </a:extLst>
          </p:cNvPr>
          <p:cNvCxnSpPr>
            <a:cxnSpLocks/>
          </p:cNvCxnSpPr>
          <p:nvPr/>
        </p:nvCxnSpPr>
        <p:spPr>
          <a:xfrm>
            <a:off x="2661920" y="1337515"/>
            <a:ext cx="0" cy="967274"/>
          </a:xfrm>
          <a:prstGeom prst="straightConnector1">
            <a:avLst/>
          </a:prstGeom>
          <a:ln w="57150">
            <a:solidFill>
              <a:srgbClr val="D6A629"/>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E1CE271-B813-88C4-6246-2F85CD5BF5E4}"/>
              </a:ext>
            </a:extLst>
          </p:cNvPr>
          <p:cNvSpPr/>
          <p:nvPr/>
        </p:nvSpPr>
        <p:spPr>
          <a:xfrm>
            <a:off x="5590485" y="2192055"/>
            <a:ext cx="2066793" cy="200416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CA20EE0-9673-EFF6-40D6-355E52B5A675}"/>
              </a:ext>
            </a:extLst>
          </p:cNvPr>
          <p:cNvSpPr txBox="1"/>
          <p:nvPr/>
        </p:nvSpPr>
        <p:spPr>
          <a:xfrm>
            <a:off x="638826" y="133217"/>
            <a:ext cx="6093912" cy="369332"/>
          </a:xfrm>
          <a:prstGeom prst="rect">
            <a:avLst/>
          </a:prstGeom>
          <a:noFill/>
        </p:spPr>
        <p:txBody>
          <a:bodyPr wrap="square">
            <a:spAutoFit/>
          </a:bodyPr>
          <a:lstStyle/>
          <a:p>
            <a:r>
              <a:rPr lang="en-US" sz="1800" b="1" dirty="0">
                <a:solidFill>
                  <a:srgbClr val="183D5E"/>
                </a:solidFill>
              </a:rPr>
              <a:t>Create a Data Collection</a:t>
            </a:r>
          </a:p>
        </p:txBody>
      </p:sp>
      <p:pic>
        <p:nvPicPr>
          <p:cNvPr id="2" name="Audio 1">
            <a:hlinkClick r:id="" action="ppaction://media"/>
            <a:extLst>
              <a:ext uri="{FF2B5EF4-FFF2-40B4-BE49-F238E27FC236}">
                <a16:creationId xmlns:a16="http://schemas.microsoft.com/office/drawing/2014/main" id="{171C4AAF-CA5C-F65C-AE6A-FA164A363A0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1970073"/>
      </p:ext>
    </p:extLst>
  </p:cSld>
  <p:clrMapOvr>
    <a:masterClrMapping/>
  </p:clrMapOvr>
  <mc:AlternateContent xmlns:mc="http://schemas.openxmlformats.org/markup-compatibility/2006" xmlns:p14="http://schemas.microsoft.com/office/powerpoint/2010/main">
    <mc:Choice Requires="p14">
      <p:transition spd="slow" p14:dur="2000" advTm="20323"/>
    </mc:Choice>
    <mc:Fallback xmlns="">
      <p:transition spd="slow" advTm="2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5</a:t>
            </a:fld>
            <a:endParaRPr lang="en-US" dirty="0"/>
          </a:p>
        </p:txBody>
      </p:sp>
      <p:sp>
        <p:nvSpPr>
          <p:cNvPr id="7" name="TextBox 6">
            <a:extLst>
              <a:ext uri="{FF2B5EF4-FFF2-40B4-BE49-F238E27FC236}">
                <a16:creationId xmlns:a16="http://schemas.microsoft.com/office/drawing/2014/main" id="{C5BB645E-4D68-5F79-E675-91F5EE7D8E62}"/>
              </a:ext>
            </a:extLst>
          </p:cNvPr>
          <p:cNvSpPr txBox="1"/>
          <p:nvPr/>
        </p:nvSpPr>
        <p:spPr>
          <a:xfrm>
            <a:off x="843994" y="265149"/>
            <a:ext cx="5968565" cy="369332"/>
          </a:xfrm>
          <a:prstGeom prst="rect">
            <a:avLst/>
          </a:prstGeom>
          <a:noFill/>
        </p:spPr>
        <p:txBody>
          <a:bodyPr wrap="square">
            <a:spAutoFit/>
          </a:bodyPr>
          <a:lstStyle/>
          <a:p>
            <a:r>
              <a:rPr lang="en-US" b="1" dirty="0">
                <a:solidFill>
                  <a:srgbClr val="183D5E"/>
                </a:solidFill>
              </a:rPr>
              <a:t>Data Collection Step 1. Definition</a:t>
            </a:r>
          </a:p>
        </p:txBody>
      </p:sp>
      <p:pic>
        <p:nvPicPr>
          <p:cNvPr id="5" name="Picture 4">
            <a:extLst>
              <a:ext uri="{FF2B5EF4-FFF2-40B4-BE49-F238E27FC236}">
                <a16:creationId xmlns:a16="http://schemas.microsoft.com/office/drawing/2014/main" id="{F84D5FB7-7306-9BCF-9E2C-E4B2A42D6E22}"/>
              </a:ext>
            </a:extLst>
          </p:cNvPr>
          <p:cNvPicPr>
            <a:picLocks noChangeAspect="1"/>
          </p:cNvPicPr>
          <p:nvPr/>
        </p:nvPicPr>
        <p:blipFill>
          <a:blip r:embed="rId5"/>
          <a:stretch>
            <a:fillRect/>
          </a:stretch>
        </p:blipFill>
        <p:spPr>
          <a:xfrm>
            <a:off x="923637" y="1043284"/>
            <a:ext cx="10019048" cy="4771429"/>
          </a:xfrm>
          <a:prstGeom prst="rect">
            <a:avLst/>
          </a:prstGeom>
        </p:spPr>
      </p:pic>
      <p:cxnSp>
        <p:nvCxnSpPr>
          <p:cNvPr id="11" name="Straight Arrow Connector 10">
            <a:extLst>
              <a:ext uri="{FF2B5EF4-FFF2-40B4-BE49-F238E27FC236}">
                <a16:creationId xmlns:a16="http://schemas.microsoft.com/office/drawing/2014/main" id="{624588CD-9892-B313-03DE-2DD2B3CF0422}"/>
              </a:ext>
            </a:extLst>
          </p:cNvPr>
          <p:cNvCxnSpPr/>
          <p:nvPr/>
        </p:nvCxnSpPr>
        <p:spPr>
          <a:xfrm flipH="1">
            <a:off x="5508619" y="2785186"/>
            <a:ext cx="849085" cy="643813"/>
          </a:xfrm>
          <a:prstGeom prst="straightConnector1">
            <a:avLst/>
          </a:prstGeom>
          <a:ln w="57150">
            <a:solidFill>
              <a:srgbClr val="D6A62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F90D30-4BA7-D427-A195-F26CFD04302B}"/>
              </a:ext>
            </a:extLst>
          </p:cNvPr>
          <p:cNvCxnSpPr/>
          <p:nvPr/>
        </p:nvCxnSpPr>
        <p:spPr>
          <a:xfrm>
            <a:off x="9288816" y="2082642"/>
            <a:ext cx="0" cy="849086"/>
          </a:xfrm>
          <a:prstGeom prst="straightConnector1">
            <a:avLst/>
          </a:prstGeom>
          <a:ln w="57150">
            <a:solidFill>
              <a:srgbClr val="D6A629"/>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1971EAED-C4BD-F02E-FF22-C37F93AFA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1233153"/>
      </p:ext>
    </p:extLst>
  </p:cSld>
  <p:clrMapOvr>
    <a:masterClrMapping/>
  </p:clrMapOvr>
  <mc:AlternateContent xmlns:mc="http://schemas.openxmlformats.org/markup-compatibility/2006" xmlns:p14="http://schemas.microsoft.com/office/powerpoint/2010/main">
    <mc:Choice Requires="p14">
      <p:transition spd="slow" p14:dur="2000" advTm="15238"/>
    </mc:Choice>
    <mc:Fallback xmlns="">
      <p:transition spd="slow" advTm="1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2F4EB2-813B-48A2-61F0-4D25A87FE355}"/>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8" name="TextBox 7">
            <a:extLst>
              <a:ext uri="{FF2B5EF4-FFF2-40B4-BE49-F238E27FC236}">
                <a16:creationId xmlns:a16="http://schemas.microsoft.com/office/drawing/2014/main" id="{75007114-FE4F-7073-1D22-1A5BAC1D6FBE}"/>
              </a:ext>
            </a:extLst>
          </p:cNvPr>
          <p:cNvSpPr txBox="1"/>
          <p:nvPr/>
        </p:nvSpPr>
        <p:spPr>
          <a:xfrm>
            <a:off x="843994" y="45086"/>
            <a:ext cx="5968565" cy="369332"/>
          </a:xfrm>
          <a:prstGeom prst="rect">
            <a:avLst/>
          </a:prstGeom>
          <a:noFill/>
        </p:spPr>
        <p:txBody>
          <a:bodyPr wrap="square">
            <a:spAutoFit/>
          </a:bodyPr>
          <a:lstStyle/>
          <a:p>
            <a:r>
              <a:rPr lang="en-US" b="1" dirty="0">
                <a:solidFill>
                  <a:srgbClr val="183D5E"/>
                </a:solidFill>
              </a:rPr>
              <a:t>Data Collection Step 1. Definition</a:t>
            </a:r>
          </a:p>
        </p:txBody>
      </p:sp>
      <p:pic>
        <p:nvPicPr>
          <p:cNvPr id="1026" name="Picture 2">
            <a:extLst>
              <a:ext uri="{FF2B5EF4-FFF2-40B4-BE49-F238E27FC236}">
                <a16:creationId xmlns:a16="http://schemas.microsoft.com/office/drawing/2014/main" id="{0D8BE977-9000-7CDC-6D82-74D98FF61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667" y="1521252"/>
            <a:ext cx="9694870" cy="430948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3C6F1C49-1B7E-59D3-9BB0-D76DCA51D226}"/>
              </a:ext>
            </a:extLst>
          </p:cNvPr>
          <p:cNvCxnSpPr>
            <a:cxnSpLocks/>
          </p:cNvCxnSpPr>
          <p:nvPr/>
        </p:nvCxnSpPr>
        <p:spPr>
          <a:xfrm flipV="1">
            <a:off x="2575419" y="3939222"/>
            <a:ext cx="0" cy="621445"/>
          </a:xfrm>
          <a:prstGeom prst="straightConnector1">
            <a:avLst/>
          </a:prstGeom>
          <a:ln w="76200">
            <a:solidFill>
              <a:srgbClr val="D6A629"/>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02030F9-E1F4-6A58-7EE0-5E0DB5959FE2}"/>
              </a:ext>
            </a:extLst>
          </p:cNvPr>
          <p:cNvGrpSpPr/>
          <p:nvPr/>
        </p:nvGrpSpPr>
        <p:grpSpPr>
          <a:xfrm>
            <a:off x="3128603" y="630875"/>
            <a:ext cx="5934794" cy="673920"/>
            <a:chOff x="0" y="0"/>
            <a:chExt cx="5934794" cy="673920"/>
          </a:xfrm>
          <a:scene3d>
            <a:camera prst="orthographicFront"/>
            <a:lightRig rig="flat" dir="t"/>
          </a:scene3d>
        </p:grpSpPr>
        <p:sp>
          <p:nvSpPr>
            <p:cNvPr id="13" name="Rectangle: Rounded Corners 12">
              <a:extLst>
                <a:ext uri="{FF2B5EF4-FFF2-40B4-BE49-F238E27FC236}">
                  <a16:creationId xmlns:a16="http://schemas.microsoft.com/office/drawing/2014/main" id="{7A2A6163-C6E6-0E1D-6F84-1258B5E874A1}"/>
                </a:ext>
              </a:extLst>
            </p:cNvPr>
            <p:cNvSpPr/>
            <p:nvPr/>
          </p:nvSpPr>
          <p:spPr>
            <a:xfrm>
              <a:off x="0" y="0"/>
              <a:ext cx="5934794" cy="67392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Rectangle: Rounded Corners 4">
              <a:extLst>
                <a:ext uri="{FF2B5EF4-FFF2-40B4-BE49-F238E27FC236}">
                  <a16:creationId xmlns:a16="http://schemas.microsoft.com/office/drawing/2014/main" id="{69421E27-7DFD-0294-3F32-D775E383A2E7}"/>
                </a:ext>
              </a:extLst>
            </p:cNvPr>
            <p:cNvSpPr txBox="1"/>
            <p:nvPr/>
          </p:nvSpPr>
          <p:spPr>
            <a:xfrm>
              <a:off x="0" y="148360"/>
              <a:ext cx="5868998" cy="34810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Click </a:t>
              </a:r>
              <a:r>
                <a:rPr lang="en-US" sz="1800" b="1" kern="1200" dirty="0"/>
                <a:t>Add Record </a:t>
              </a:r>
              <a:r>
                <a:rPr lang="en-US" sz="1800" kern="1200" dirty="0"/>
                <a:t>to enter the member data. </a:t>
              </a:r>
            </a:p>
          </p:txBody>
        </p:sp>
      </p:grpSp>
      <p:pic>
        <p:nvPicPr>
          <p:cNvPr id="3" name="Audio 2">
            <a:hlinkClick r:id="" action="ppaction://media"/>
            <a:extLst>
              <a:ext uri="{FF2B5EF4-FFF2-40B4-BE49-F238E27FC236}">
                <a16:creationId xmlns:a16="http://schemas.microsoft.com/office/drawing/2014/main" id="{EFF22993-148C-0D22-68C5-6552F593E9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4504110"/>
      </p:ext>
    </p:extLst>
  </p:cSld>
  <p:clrMapOvr>
    <a:masterClrMapping/>
  </p:clrMapOvr>
  <mc:AlternateContent xmlns:mc="http://schemas.openxmlformats.org/markup-compatibility/2006" xmlns:p14="http://schemas.microsoft.com/office/powerpoint/2010/main">
    <mc:Choice Requires="p14">
      <p:transition spd="slow" p14:dur="2000" advTm="10555"/>
    </mc:Choice>
    <mc:Fallback xmlns="">
      <p:transition spd="slow" advTm="1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3BEE783E-3B4F-29D1-3F7A-22237D53FE98}"/>
              </a:ext>
            </a:extLst>
          </p:cNvPr>
          <p:cNvGraphicFramePr/>
          <p:nvPr>
            <p:extLst>
              <p:ext uri="{D42A27DB-BD31-4B8C-83A1-F6EECF244321}">
                <p14:modId xmlns:p14="http://schemas.microsoft.com/office/powerpoint/2010/main" val="576598960"/>
              </p:ext>
            </p:extLst>
          </p:nvPr>
        </p:nvGraphicFramePr>
        <p:xfrm>
          <a:off x="1343608" y="513184"/>
          <a:ext cx="6093912" cy="6607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618E65BD-C45D-C2F2-5D45-446192FA0DC2}"/>
              </a:ext>
            </a:extLst>
          </p:cNvPr>
          <p:cNvSpPr>
            <a:spLocks noGrp="1"/>
          </p:cNvSpPr>
          <p:nvPr>
            <p:ph type="sldNum" sz="quarter" idx="12"/>
          </p:nvPr>
        </p:nvSpPr>
        <p:spPr/>
        <p:txBody>
          <a:bodyPr/>
          <a:lstStyle/>
          <a:p>
            <a:fld id="{B0C3E88A-0163-48A4-9F34-7D71CA4062C9}" type="slidenum">
              <a:rPr lang="en-US" smtClean="0"/>
              <a:pPr/>
              <a:t>7</a:t>
            </a:fld>
            <a:endParaRPr lang="en-US" dirty="0"/>
          </a:p>
        </p:txBody>
      </p:sp>
      <p:sp>
        <p:nvSpPr>
          <p:cNvPr id="14" name="TextBox 13">
            <a:extLst>
              <a:ext uri="{FF2B5EF4-FFF2-40B4-BE49-F238E27FC236}">
                <a16:creationId xmlns:a16="http://schemas.microsoft.com/office/drawing/2014/main" id="{C50BD0B6-2320-B47E-25B8-D16BDC265D06}"/>
              </a:ext>
            </a:extLst>
          </p:cNvPr>
          <p:cNvSpPr txBox="1"/>
          <p:nvPr/>
        </p:nvSpPr>
        <p:spPr>
          <a:xfrm>
            <a:off x="8658808" y="1315616"/>
            <a:ext cx="2694992" cy="1477328"/>
          </a:xfrm>
          <a:prstGeom prst="rect">
            <a:avLst/>
          </a:prstGeom>
          <a:solidFill>
            <a:srgbClr val="D6A629"/>
          </a:solidFill>
          <a:ln>
            <a:solidFill>
              <a:schemeClr val="tx1"/>
            </a:solidFill>
          </a:ln>
        </p:spPr>
        <p:txBody>
          <a:bodyPr wrap="square" rtlCol="0">
            <a:spAutoFit/>
          </a:bodyPr>
          <a:lstStyle/>
          <a:p>
            <a:r>
              <a:rPr lang="en-US" b="1" dirty="0">
                <a:ln w="0">
                  <a:noFill/>
                </a:ln>
                <a:effectLst>
                  <a:outerShdw blurRad="38100" dist="25400" dir="5400000" algn="ctr" rotWithShape="0">
                    <a:srgbClr val="6E747A">
                      <a:alpha val="43000"/>
                    </a:srgbClr>
                  </a:outerShdw>
                </a:effectLst>
              </a:rPr>
              <a:t>Trial Work Period:  </a:t>
            </a:r>
            <a:r>
              <a:rPr lang="en-US" dirty="0">
                <a:ln w="0">
                  <a:noFill/>
                </a:ln>
                <a:effectLst>
                  <a:outerShdw blurRad="38100" dist="25400" dir="5400000" algn="ctr" rotWithShape="0">
                    <a:srgbClr val="6E747A">
                      <a:alpha val="43000"/>
                    </a:srgbClr>
                  </a:outerShdw>
                </a:effectLst>
              </a:rPr>
              <a:t>member is working a reduced or modified schedule in terms of work hours or days per week.*</a:t>
            </a:r>
            <a:endParaRPr lang="en-US" dirty="0">
              <a:ln w="0">
                <a:noFill/>
              </a:ln>
            </a:endParaRPr>
          </a:p>
        </p:txBody>
      </p:sp>
      <p:sp>
        <p:nvSpPr>
          <p:cNvPr id="15" name="TextBox 14">
            <a:extLst>
              <a:ext uri="{FF2B5EF4-FFF2-40B4-BE49-F238E27FC236}">
                <a16:creationId xmlns:a16="http://schemas.microsoft.com/office/drawing/2014/main" id="{52921E06-6F3E-5AD0-7D4B-756A1B5F4AF6}"/>
              </a:ext>
            </a:extLst>
          </p:cNvPr>
          <p:cNvSpPr txBox="1"/>
          <p:nvPr/>
        </p:nvSpPr>
        <p:spPr>
          <a:xfrm>
            <a:off x="8658808" y="3181739"/>
            <a:ext cx="2694992" cy="1200329"/>
          </a:xfrm>
          <a:prstGeom prst="rect">
            <a:avLst/>
          </a:prstGeom>
          <a:solidFill>
            <a:srgbClr val="D6A629"/>
          </a:solidFill>
          <a:ln>
            <a:solidFill>
              <a:schemeClr val="tx1"/>
            </a:solidFill>
          </a:ln>
        </p:spPr>
        <p:txBody>
          <a:bodyPr wrap="square" rtlCol="0">
            <a:spAutoFit/>
          </a:bodyPr>
          <a:lstStyle/>
          <a:p>
            <a:r>
              <a:rPr lang="en-US" b="1" dirty="0">
                <a:ln w="0">
                  <a:noFill/>
                </a:ln>
                <a:effectLst>
                  <a:outerShdw blurRad="38100" dist="19050" dir="2700000" algn="tl" rotWithShape="0">
                    <a:schemeClr val="dk1">
                      <a:alpha val="40000"/>
                    </a:schemeClr>
                  </a:outerShdw>
                </a:effectLst>
              </a:rPr>
              <a:t>Light Duty Period:  </a:t>
            </a:r>
            <a:r>
              <a:rPr lang="en-US" dirty="0">
                <a:ln w="0">
                  <a:noFill/>
                </a:ln>
                <a:effectLst>
                  <a:outerShdw blurRad="38100" dist="19050" dir="2700000" algn="tl" rotWithShape="0">
                    <a:schemeClr val="dk1">
                      <a:alpha val="40000"/>
                    </a:schemeClr>
                  </a:outerShdw>
                </a:effectLst>
              </a:rPr>
              <a:t>member is working normal hours but has medical restrictions.</a:t>
            </a:r>
            <a:endParaRPr lang="en-US" dirty="0"/>
          </a:p>
        </p:txBody>
      </p:sp>
      <p:sp>
        <p:nvSpPr>
          <p:cNvPr id="16" name="TextBox 15">
            <a:extLst>
              <a:ext uri="{FF2B5EF4-FFF2-40B4-BE49-F238E27FC236}">
                <a16:creationId xmlns:a16="http://schemas.microsoft.com/office/drawing/2014/main" id="{22EE03A3-8546-EA6A-95F0-BE8BB9FB1001}"/>
              </a:ext>
            </a:extLst>
          </p:cNvPr>
          <p:cNvSpPr txBox="1"/>
          <p:nvPr/>
        </p:nvSpPr>
        <p:spPr>
          <a:xfrm>
            <a:off x="8686800" y="4786604"/>
            <a:ext cx="2667000" cy="923330"/>
          </a:xfrm>
          <a:prstGeom prst="rect">
            <a:avLst/>
          </a:prstGeom>
          <a:solidFill>
            <a:srgbClr val="D6A629"/>
          </a:solidFill>
          <a:ln>
            <a:solidFill>
              <a:schemeClr val="tx1"/>
            </a:solidFill>
          </a:ln>
        </p:spPr>
        <p:txBody>
          <a:bodyPr wrap="square" rtlCol="0">
            <a:spAutoFit/>
          </a:bodyPr>
          <a:lstStyle/>
          <a:p>
            <a:r>
              <a:rPr lang="en-US" b="1" dirty="0">
                <a:ln w="0">
                  <a:noFill/>
                </a:ln>
                <a:effectLst>
                  <a:outerShdw blurRad="38100" dist="19050" dir="2700000" algn="tl" rotWithShape="0">
                    <a:schemeClr val="dk1">
                      <a:alpha val="40000"/>
                    </a:schemeClr>
                  </a:outerShdw>
                </a:effectLst>
              </a:rPr>
              <a:t>Full Release: </a:t>
            </a:r>
          </a:p>
          <a:p>
            <a:r>
              <a:rPr lang="en-US" dirty="0">
                <a:ln w="0">
                  <a:noFill/>
                </a:ln>
                <a:effectLst>
                  <a:outerShdw blurRad="38100" dist="19050" dir="2700000" algn="tl" rotWithShape="0">
                    <a:schemeClr val="dk1">
                      <a:alpha val="40000"/>
                    </a:schemeClr>
                  </a:outerShdw>
                </a:effectLst>
              </a:rPr>
              <a:t> Full release to return to work without restrictions.</a:t>
            </a:r>
          </a:p>
        </p:txBody>
      </p:sp>
      <p:pic>
        <p:nvPicPr>
          <p:cNvPr id="8" name="Picture 7">
            <a:extLst>
              <a:ext uri="{FF2B5EF4-FFF2-40B4-BE49-F238E27FC236}">
                <a16:creationId xmlns:a16="http://schemas.microsoft.com/office/drawing/2014/main" id="{E07D5542-CAE8-1A43-D062-12C423546966}"/>
              </a:ext>
            </a:extLst>
          </p:cNvPr>
          <p:cNvPicPr>
            <a:picLocks noChangeAspect="1"/>
          </p:cNvPicPr>
          <p:nvPr/>
        </p:nvPicPr>
        <p:blipFill>
          <a:blip r:embed="rId10"/>
          <a:stretch>
            <a:fillRect/>
          </a:stretch>
        </p:blipFill>
        <p:spPr>
          <a:xfrm>
            <a:off x="611639" y="1278421"/>
            <a:ext cx="7400000" cy="4685714"/>
          </a:xfrm>
          <a:prstGeom prst="rect">
            <a:avLst/>
          </a:prstGeom>
          <a:ln>
            <a:solidFill>
              <a:schemeClr val="tx1"/>
            </a:solidFill>
          </a:ln>
        </p:spPr>
      </p:pic>
      <p:cxnSp>
        <p:nvCxnSpPr>
          <p:cNvPr id="21" name="Straight Arrow Connector 20">
            <a:extLst>
              <a:ext uri="{FF2B5EF4-FFF2-40B4-BE49-F238E27FC236}">
                <a16:creationId xmlns:a16="http://schemas.microsoft.com/office/drawing/2014/main" id="{7BA4A0B3-2ED1-4D34-3D2E-E95782FD05DE}"/>
              </a:ext>
            </a:extLst>
          </p:cNvPr>
          <p:cNvCxnSpPr>
            <a:cxnSpLocks/>
          </p:cNvCxnSpPr>
          <p:nvPr/>
        </p:nvCxnSpPr>
        <p:spPr>
          <a:xfrm>
            <a:off x="597159" y="4124131"/>
            <a:ext cx="746449" cy="0"/>
          </a:xfrm>
          <a:prstGeom prst="straightConnector1">
            <a:avLst/>
          </a:prstGeom>
          <a:ln w="76200">
            <a:solidFill>
              <a:srgbClr val="D6A629"/>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AD29C6D8-4FAF-2420-D4E9-41E07CCBDAA1}"/>
              </a:ext>
            </a:extLst>
          </p:cNvPr>
          <p:cNvSpPr/>
          <p:nvPr/>
        </p:nvSpPr>
        <p:spPr>
          <a:xfrm>
            <a:off x="1259633" y="5206482"/>
            <a:ext cx="4338734" cy="653142"/>
          </a:xfrm>
          <a:prstGeom prst="roundRect">
            <a:avLst/>
          </a:prstGeom>
          <a:no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peech Bubble: Rectangle with Corners Rounded 16">
            <a:extLst>
              <a:ext uri="{FF2B5EF4-FFF2-40B4-BE49-F238E27FC236}">
                <a16:creationId xmlns:a16="http://schemas.microsoft.com/office/drawing/2014/main" id="{801ACAC8-A8CF-B202-B21A-9F810C4E2074}"/>
              </a:ext>
            </a:extLst>
          </p:cNvPr>
          <p:cNvSpPr/>
          <p:nvPr/>
        </p:nvSpPr>
        <p:spPr>
          <a:xfrm>
            <a:off x="5896946" y="5467739"/>
            <a:ext cx="2232445" cy="877077"/>
          </a:xfrm>
          <a:prstGeom prst="wedgeRoundRectCallout">
            <a:avLst>
              <a:gd name="adj1" fmla="val -60925"/>
              <a:gd name="adj2" fmla="val -4813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 If a Trial Work Period,  you must provide hours worked, non-worked hours &amp; member’s gross hourly pay rate</a:t>
            </a:r>
            <a:r>
              <a:rPr lang="en-US" sz="1200" dirty="0">
                <a:solidFill>
                  <a:schemeClr val="tx1"/>
                </a:solidFill>
              </a:rPr>
              <a:t>.</a:t>
            </a:r>
          </a:p>
        </p:txBody>
      </p:sp>
      <p:sp>
        <p:nvSpPr>
          <p:cNvPr id="6" name="Oval 5">
            <a:extLst>
              <a:ext uri="{FF2B5EF4-FFF2-40B4-BE49-F238E27FC236}">
                <a16:creationId xmlns:a16="http://schemas.microsoft.com/office/drawing/2014/main" id="{B5F7314A-DE7D-352E-DB1F-C44DE6BFC893}"/>
              </a:ext>
            </a:extLst>
          </p:cNvPr>
          <p:cNvSpPr/>
          <p:nvPr/>
        </p:nvSpPr>
        <p:spPr>
          <a:xfrm>
            <a:off x="2730674" y="4221271"/>
            <a:ext cx="1039660" cy="5653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E1F46E2-81F4-ED26-3E2F-A31ACAA7631B}"/>
              </a:ext>
            </a:extLst>
          </p:cNvPr>
          <p:cNvSpPr txBox="1"/>
          <p:nvPr/>
        </p:nvSpPr>
        <p:spPr>
          <a:xfrm>
            <a:off x="203548" y="88757"/>
            <a:ext cx="6093912" cy="369332"/>
          </a:xfrm>
          <a:prstGeom prst="rect">
            <a:avLst/>
          </a:prstGeom>
          <a:noFill/>
        </p:spPr>
        <p:txBody>
          <a:bodyPr wrap="square">
            <a:spAutoFit/>
          </a:bodyPr>
          <a:lstStyle/>
          <a:p>
            <a:r>
              <a:rPr lang="en-US" b="1" dirty="0">
                <a:solidFill>
                  <a:srgbClr val="183D5E"/>
                </a:solidFill>
              </a:rPr>
              <a:t>Data Collection Step 2: Add Member Data</a:t>
            </a:r>
          </a:p>
        </p:txBody>
      </p:sp>
      <p:pic>
        <p:nvPicPr>
          <p:cNvPr id="3" name="Audio 2">
            <a:hlinkClick r:id="" action="ppaction://media"/>
            <a:extLst>
              <a:ext uri="{FF2B5EF4-FFF2-40B4-BE49-F238E27FC236}">
                <a16:creationId xmlns:a16="http://schemas.microsoft.com/office/drawing/2014/main" id="{751BC70B-B582-368A-9C44-ED2DFD190A4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1513087"/>
      </p:ext>
    </p:extLst>
  </p:cSld>
  <p:clrMapOvr>
    <a:masterClrMapping/>
  </p:clrMapOvr>
  <mc:AlternateContent xmlns:mc="http://schemas.openxmlformats.org/markup-compatibility/2006" xmlns:p14="http://schemas.microsoft.com/office/powerpoint/2010/main">
    <mc:Choice Requires="p14">
      <p:transition spd="slow" p14:dur="2000" advTm="30374"/>
    </mc:Choice>
    <mc:Fallback xmlns="">
      <p:transition spd="slow" advTm="30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D2E696-EC84-4FD7-CF09-B140AE88BC08}"/>
              </a:ext>
            </a:extLst>
          </p:cNvPr>
          <p:cNvSpPr>
            <a:spLocks noGrp="1"/>
          </p:cNvSpPr>
          <p:nvPr>
            <p:ph type="sldNum" sz="quarter" idx="12"/>
          </p:nvPr>
        </p:nvSpPr>
        <p:spPr/>
        <p:txBody>
          <a:bodyPr/>
          <a:lstStyle/>
          <a:p>
            <a:fld id="{B0C3E88A-0163-48A4-9F34-7D71CA4062C9}" type="slidenum">
              <a:rPr lang="en-US" smtClean="0"/>
              <a:pPr/>
              <a:t>8</a:t>
            </a:fld>
            <a:endParaRPr lang="en-US" dirty="0"/>
          </a:p>
        </p:txBody>
      </p:sp>
      <p:sp>
        <p:nvSpPr>
          <p:cNvPr id="15" name="Rectangle: Rounded Corners 14">
            <a:extLst>
              <a:ext uri="{FF2B5EF4-FFF2-40B4-BE49-F238E27FC236}">
                <a16:creationId xmlns:a16="http://schemas.microsoft.com/office/drawing/2014/main" id="{CD918DFA-45B4-430F-CE3C-8E58458286B3}"/>
              </a:ext>
            </a:extLst>
          </p:cNvPr>
          <p:cNvSpPr/>
          <p:nvPr/>
        </p:nvSpPr>
        <p:spPr>
          <a:xfrm>
            <a:off x="8117633" y="970383"/>
            <a:ext cx="3013787" cy="82109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on the applicable option to resolve the warning or error.</a:t>
            </a:r>
          </a:p>
        </p:txBody>
      </p:sp>
      <p:pic>
        <p:nvPicPr>
          <p:cNvPr id="19" name="Picture 18">
            <a:extLst>
              <a:ext uri="{FF2B5EF4-FFF2-40B4-BE49-F238E27FC236}">
                <a16:creationId xmlns:a16="http://schemas.microsoft.com/office/drawing/2014/main" id="{2BE46201-57EB-9891-D5C8-C7866516E74B}"/>
              </a:ext>
            </a:extLst>
          </p:cNvPr>
          <p:cNvPicPr>
            <a:picLocks noChangeAspect="1"/>
          </p:cNvPicPr>
          <p:nvPr/>
        </p:nvPicPr>
        <p:blipFill>
          <a:blip r:embed="rId5"/>
          <a:stretch>
            <a:fillRect/>
          </a:stretch>
        </p:blipFill>
        <p:spPr>
          <a:xfrm>
            <a:off x="7959012" y="1866122"/>
            <a:ext cx="3172408" cy="4021495"/>
          </a:xfrm>
          <a:prstGeom prst="rect">
            <a:avLst/>
          </a:prstGeom>
          <a:ln>
            <a:solidFill>
              <a:schemeClr val="tx1"/>
            </a:solidFill>
          </a:ln>
        </p:spPr>
      </p:pic>
      <p:sp>
        <p:nvSpPr>
          <p:cNvPr id="21" name="Rectangle: Rounded Corners 20">
            <a:extLst>
              <a:ext uri="{FF2B5EF4-FFF2-40B4-BE49-F238E27FC236}">
                <a16:creationId xmlns:a16="http://schemas.microsoft.com/office/drawing/2014/main" id="{FB9CB730-BC16-67CC-B507-A0119147F25F}"/>
              </a:ext>
            </a:extLst>
          </p:cNvPr>
          <p:cNvSpPr/>
          <p:nvPr/>
        </p:nvSpPr>
        <p:spPr>
          <a:xfrm>
            <a:off x="10846965" y="1883515"/>
            <a:ext cx="219141" cy="317241"/>
          </a:xfrm>
          <a:prstGeom prst="roundRect">
            <a:avLst/>
          </a:prstGeom>
          <a:no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8700A0E-7F3A-EBDA-8417-08C9A19A1A71}"/>
              </a:ext>
            </a:extLst>
          </p:cNvPr>
          <p:cNvPicPr>
            <a:picLocks noChangeAspect="1"/>
          </p:cNvPicPr>
          <p:nvPr/>
        </p:nvPicPr>
        <p:blipFill>
          <a:blip r:embed="rId6"/>
          <a:stretch>
            <a:fillRect/>
          </a:stretch>
        </p:blipFill>
        <p:spPr>
          <a:xfrm>
            <a:off x="637751" y="1383998"/>
            <a:ext cx="7190476" cy="4592260"/>
          </a:xfrm>
          <a:prstGeom prst="rect">
            <a:avLst/>
          </a:prstGeom>
          <a:ln>
            <a:solidFill>
              <a:schemeClr val="tx1"/>
            </a:solidFill>
          </a:ln>
        </p:spPr>
      </p:pic>
      <p:sp>
        <p:nvSpPr>
          <p:cNvPr id="13" name="Speech Bubble: Rectangle with Corners Rounded 12">
            <a:extLst>
              <a:ext uri="{FF2B5EF4-FFF2-40B4-BE49-F238E27FC236}">
                <a16:creationId xmlns:a16="http://schemas.microsoft.com/office/drawing/2014/main" id="{0139FEF9-5E75-9BDD-4AEC-CF137CA3753D}"/>
              </a:ext>
            </a:extLst>
          </p:cNvPr>
          <p:cNvSpPr/>
          <p:nvPr/>
        </p:nvSpPr>
        <p:spPr>
          <a:xfrm>
            <a:off x="1940767" y="4273420"/>
            <a:ext cx="2780522" cy="1147666"/>
          </a:xfrm>
          <a:prstGeom prst="wedgeRoundRectCallout">
            <a:avLst>
              <a:gd name="adj1" fmla="val -699"/>
              <a:gd name="adj2" fmla="val -100102"/>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a warning or error message occurs, click on the member’s row of data to resolve the issue</a:t>
            </a:r>
          </a:p>
        </p:txBody>
      </p:sp>
      <p:cxnSp>
        <p:nvCxnSpPr>
          <p:cNvPr id="18" name="Straight Arrow Connector 17">
            <a:extLst>
              <a:ext uri="{FF2B5EF4-FFF2-40B4-BE49-F238E27FC236}">
                <a16:creationId xmlns:a16="http://schemas.microsoft.com/office/drawing/2014/main" id="{E3FC2D05-314D-5721-F4AF-404BBCEAE102}"/>
              </a:ext>
            </a:extLst>
          </p:cNvPr>
          <p:cNvCxnSpPr/>
          <p:nvPr/>
        </p:nvCxnSpPr>
        <p:spPr>
          <a:xfrm flipV="1">
            <a:off x="4767943" y="4058816"/>
            <a:ext cx="671804" cy="335902"/>
          </a:xfrm>
          <a:prstGeom prst="straightConnector1">
            <a:avLst/>
          </a:prstGeom>
          <a:ln w="38100">
            <a:solidFill>
              <a:srgbClr val="D6A629"/>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F8A13DC9-F676-B6CE-D9AD-E1C7C26C0060}"/>
              </a:ext>
            </a:extLst>
          </p:cNvPr>
          <p:cNvGraphicFramePr/>
          <p:nvPr>
            <p:extLst>
              <p:ext uri="{D42A27DB-BD31-4B8C-83A1-F6EECF244321}">
                <p14:modId xmlns:p14="http://schemas.microsoft.com/office/powerpoint/2010/main" val="1048258830"/>
              </p:ext>
            </p:extLst>
          </p:nvPr>
        </p:nvGraphicFramePr>
        <p:xfrm>
          <a:off x="637751" y="647217"/>
          <a:ext cx="7190476" cy="6463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TextBox 16">
            <a:extLst>
              <a:ext uri="{FF2B5EF4-FFF2-40B4-BE49-F238E27FC236}">
                <a16:creationId xmlns:a16="http://schemas.microsoft.com/office/drawing/2014/main" id="{3E3F1D5A-2657-4109-C46F-AAB9577B3744}"/>
              </a:ext>
            </a:extLst>
          </p:cNvPr>
          <p:cNvSpPr txBox="1"/>
          <p:nvPr/>
        </p:nvSpPr>
        <p:spPr>
          <a:xfrm>
            <a:off x="742167" y="70875"/>
            <a:ext cx="6093912" cy="369332"/>
          </a:xfrm>
          <a:prstGeom prst="rect">
            <a:avLst/>
          </a:prstGeom>
          <a:noFill/>
        </p:spPr>
        <p:txBody>
          <a:bodyPr wrap="square">
            <a:spAutoFit/>
          </a:bodyPr>
          <a:lstStyle/>
          <a:p>
            <a:r>
              <a:rPr lang="en-US" b="1" dirty="0">
                <a:solidFill>
                  <a:schemeClr val="tx2"/>
                </a:solidFill>
              </a:rPr>
              <a:t>Data Collection Step 3: Validate Member Data</a:t>
            </a:r>
            <a:endParaRPr lang="en-US" sz="1400" dirty="0"/>
          </a:p>
        </p:txBody>
      </p:sp>
      <p:pic>
        <p:nvPicPr>
          <p:cNvPr id="2" name="Audio 1">
            <a:hlinkClick r:id="" action="ppaction://media"/>
            <a:extLst>
              <a:ext uri="{FF2B5EF4-FFF2-40B4-BE49-F238E27FC236}">
                <a16:creationId xmlns:a16="http://schemas.microsoft.com/office/drawing/2014/main" id="{1ECFCC8D-4DC2-5635-D93C-7F0722E00B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8675051"/>
      </p:ext>
    </p:extLst>
  </p:cSld>
  <p:clrMapOvr>
    <a:masterClrMapping/>
  </p:clrMapOvr>
  <mc:AlternateContent xmlns:mc="http://schemas.openxmlformats.org/markup-compatibility/2006" xmlns:p14="http://schemas.microsoft.com/office/powerpoint/2010/main">
    <mc:Choice Requires="p14">
      <p:transition spd="slow" p14:dur="2000" advTm="39040"/>
    </mc:Choice>
    <mc:Fallback xmlns="">
      <p:transition spd="slow" advTm="3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8ED620-FEC9-B132-6F2E-AC8188182FED}"/>
              </a:ext>
            </a:extLst>
          </p:cNvPr>
          <p:cNvSpPr>
            <a:spLocks noGrp="1"/>
          </p:cNvSpPr>
          <p:nvPr>
            <p:ph type="sldNum" sz="quarter" idx="12"/>
          </p:nvPr>
        </p:nvSpPr>
        <p:spPr/>
        <p:txBody>
          <a:bodyPr/>
          <a:lstStyle/>
          <a:p>
            <a:fld id="{B0C3E88A-0163-48A4-9F34-7D71CA4062C9}" type="slidenum">
              <a:rPr lang="en-US" smtClean="0"/>
              <a:pPr/>
              <a:t>9</a:t>
            </a:fld>
            <a:endParaRPr lang="en-US" dirty="0"/>
          </a:p>
        </p:txBody>
      </p:sp>
      <p:sp>
        <p:nvSpPr>
          <p:cNvPr id="9" name="TextBox 8">
            <a:extLst>
              <a:ext uri="{FF2B5EF4-FFF2-40B4-BE49-F238E27FC236}">
                <a16:creationId xmlns:a16="http://schemas.microsoft.com/office/drawing/2014/main" id="{8E01B3C0-6CE9-C8AB-3C43-2F54F74196F4}"/>
              </a:ext>
            </a:extLst>
          </p:cNvPr>
          <p:cNvSpPr txBox="1"/>
          <p:nvPr/>
        </p:nvSpPr>
        <p:spPr>
          <a:xfrm>
            <a:off x="291230" y="97902"/>
            <a:ext cx="6093912" cy="369332"/>
          </a:xfrm>
          <a:prstGeom prst="rect">
            <a:avLst/>
          </a:prstGeom>
          <a:noFill/>
        </p:spPr>
        <p:txBody>
          <a:bodyPr wrap="square">
            <a:spAutoFit/>
          </a:bodyPr>
          <a:lstStyle/>
          <a:p>
            <a:r>
              <a:rPr lang="en-US" b="1" dirty="0">
                <a:solidFill>
                  <a:srgbClr val="183D5E"/>
                </a:solidFill>
              </a:rPr>
              <a:t>Data Collection Step 3. Validate Member Data</a:t>
            </a:r>
          </a:p>
        </p:txBody>
      </p:sp>
      <p:graphicFrame>
        <p:nvGraphicFramePr>
          <p:cNvPr id="15" name="Diagram 14">
            <a:extLst>
              <a:ext uri="{FF2B5EF4-FFF2-40B4-BE49-F238E27FC236}">
                <a16:creationId xmlns:a16="http://schemas.microsoft.com/office/drawing/2014/main" id="{97357802-DC3B-8E84-4407-A3B0758D68C4}"/>
              </a:ext>
            </a:extLst>
          </p:cNvPr>
          <p:cNvGraphicFramePr/>
          <p:nvPr>
            <p:extLst>
              <p:ext uri="{D42A27DB-BD31-4B8C-83A1-F6EECF244321}">
                <p14:modId xmlns:p14="http://schemas.microsoft.com/office/powerpoint/2010/main" val="2824409025"/>
              </p:ext>
            </p:extLst>
          </p:nvPr>
        </p:nvGraphicFramePr>
        <p:xfrm>
          <a:off x="1023429" y="594641"/>
          <a:ext cx="9848585" cy="6463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16">
            <a:extLst>
              <a:ext uri="{FF2B5EF4-FFF2-40B4-BE49-F238E27FC236}">
                <a16:creationId xmlns:a16="http://schemas.microsoft.com/office/drawing/2014/main" id="{25373222-C9EC-2E7D-27AB-184DAA38575D}"/>
              </a:ext>
            </a:extLst>
          </p:cNvPr>
          <p:cNvPicPr>
            <a:picLocks noChangeAspect="1"/>
          </p:cNvPicPr>
          <p:nvPr/>
        </p:nvPicPr>
        <p:blipFill>
          <a:blip r:embed="rId10"/>
          <a:stretch>
            <a:fillRect/>
          </a:stretch>
        </p:blipFill>
        <p:spPr>
          <a:xfrm>
            <a:off x="905524" y="1368379"/>
            <a:ext cx="10380952" cy="4520792"/>
          </a:xfrm>
          <a:prstGeom prst="rect">
            <a:avLst/>
          </a:prstGeom>
        </p:spPr>
      </p:pic>
      <p:cxnSp>
        <p:nvCxnSpPr>
          <p:cNvPr id="8" name="Straight Arrow Connector 7">
            <a:extLst>
              <a:ext uri="{FF2B5EF4-FFF2-40B4-BE49-F238E27FC236}">
                <a16:creationId xmlns:a16="http://schemas.microsoft.com/office/drawing/2014/main" id="{359868B4-26E1-0151-86DC-505DAE983521}"/>
              </a:ext>
            </a:extLst>
          </p:cNvPr>
          <p:cNvCxnSpPr/>
          <p:nvPr/>
        </p:nvCxnSpPr>
        <p:spPr>
          <a:xfrm>
            <a:off x="6960380" y="4619165"/>
            <a:ext cx="1054360"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F2EAF87-8819-6FA3-5357-7EEB1F36EFBE}"/>
              </a:ext>
            </a:extLst>
          </p:cNvPr>
          <p:cNvCxnSpPr>
            <a:cxnSpLocks/>
          </p:cNvCxnSpPr>
          <p:nvPr/>
        </p:nvCxnSpPr>
        <p:spPr>
          <a:xfrm>
            <a:off x="10324556" y="2530854"/>
            <a:ext cx="0" cy="561881"/>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83AD6A77-BBEA-720E-3837-987B531B8E6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9975719"/>
      </p:ext>
    </p:extLst>
  </p:cSld>
  <p:clrMapOvr>
    <a:masterClrMapping/>
  </p:clrMapOvr>
  <mc:AlternateContent xmlns:mc="http://schemas.openxmlformats.org/markup-compatibility/2006" xmlns:p14="http://schemas.microsoft.com/office/powerpoint/2010/main">
    <mc:Choice Requires="p14">
      <p:transition spd="slow" p14:dur="2000" advTm="11195"/>
    </mc:Choice>
    <mc:Fallback xmlns="">
      <p:transition spd="slow" advTm="1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36781</TotalTime>
  <Words>1274</Words>
  <Application>Microsoft Office PowerPoint</Application>
  <PresentationFormat>Widescreen</PresentationFormat>
  <Paragraphs>117</Paragraphs>
  <Slides>12</Slides>
  <Notes>12</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Times New Roman</vt:lpstr>
      <vt:lpstr>Verdana</vt:lpstr>
      <vt:lpstr>Wingdings</vt:lpstr>
      <vt:lpstr>Office Theme</vt:lpstr>
      <vt:lpstr>Disability Return to Work Data Collection Add Record Manual Entry</vt:lpstr>
      <vt:lpstr>Agenda</vt:lpstr>
      <vt:lpstr>Data Collection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769</cp:revision>
  <cp:lastPrinted>2022-06-07T19:27:36Z</cp:lastPrinted>
  <dcterms:created xsi:type="dcterms:W3CDTF">2019-12-12T19:52:55Z</dcterms:created>
  <dcterms:modified xsi:type="dcterms:W3CDTF">2023-02-16T15:25:38Z</dcterms:modified>
</cp:coreProperties>
</file>