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
  </p:notesMasterIdLst>
  <p:handoutMasterIdLst>
    <p:handoutMasterId r:id="rId9"/>
  </p:handoutMasterIdLst>
  <p:sldIdLst>
    <p:sldId id="360" r:id="rId2"/>
    <p:sldId id="546" r:id="rId3"/>
    <p:sldId id="547" r:id="rId4"/>
    <p:sldId id="548" r:id="rId5"/>
    <p:sldId id="535" r:id="rId6"/>
    <p:sldId id="565"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C7DA7-D2CC-4B9E-9ED3-095C822B9F0A}">
          <p14:sldIdLst>
            <p14:sldId id="360"/>
            <p14:sldId id="546"/>
            <p14:sldId id="547"/>
            <p14:sldId id="548"/>
            <p14:sldId id="535"/>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D5E"/>
    <a:srgbClr val="1D5C86"/>
    <a:srgbClr val="F3A025"/>
    <a:srgbClr val="F6B922"/>
    <a:srgbClr val="D6A629"/>
    <a:srgbClr val="FFFFCC"/>
    <a:srgbClr val="002570"/>
    <a:srgbClr val="003399"/>
    <a:srgbClr val="0033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7234" autoAdjust="0"/>
  </p:normalViewPr>
  <p:slideViewPr>
    <p:cSldViewPr snapToGrid="0">
      <p:cViewPr varScale="1">
        <p:scale>
          <a:sx n="93" d="100"/>
          <a:sy n="93" d="100"/>
        </p:scale>
        <p:origin x="1152"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78" d="100"/>
          <a:sy n="78" d="100"/>
        </p:scale>
        <p:origin x="32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a:solidFill>
          <a:schemeClr val="accent1">
            <a:lumMod val="60000"/>
            <a:lumOff val="40000"/>
          </a:schemeClr>
        </a:solidFill>
      </dgm:spPr>
      <dgm:t>
        <a:bodyPr/>
        <a:lstStyle/>
        <a:p>
          <a:pPr algn="l"/>
          <a:r>
            <a:rPr lang="en-US" sz="2800" b="1" dirty="0">
              <a:solidFill>
                <a:schemeClr val="tx1"/>
              </a:solidFill>
            </a:rPr>
            <a:t>              </a:t>
          </a:r>
          <a:r>
            <a:rPr lang="en-US" sz="2800" b="0" dirty="0">
              <a:solidFill>
                <a:schemeClr val="tx1"/>
              </a:solidFill>
            </a:rPr>
            <a:t>Access Management</a:t>
          </a:r>
        </a:p>
        <a:p>
          <a:pPr algn="l"/>
          <a:r>
            <a:rPr lang="en-US" sz="2800" b="0" dirty="0">
              <a:solidFill>
                <a:schemeClr val="tx1"/>
              </a:solidFill>
            </a:rPr>
            <a:t>              </a:t>
          </a:r>
          <a:r>
            <a:rPr lang="en-US" sz="2400" b="0" dirty="0">
              <a:solidFill>
                <a:schemeClr val="tx1"/>
              </a:solidFill>
            </a:rPr>
            <a:t>Resend Registration Email</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Navigating Access Management</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D2FA250C-EACA-457E-9B0D-BCD1372AB767}">
      <dgm:prSet/>
      <dgm:spPr/>
      <dgm:t>
        <a:bodyPr/>
        <a:lstStyle/>
        <a:p>
          <a:r>
            <a:rPr lang="en-US" dirty="0"/>
            <a:t>Locating Team Member </a:t>
          </a:r>
        </a:p>
      </dgm:t>
    </dgm:pt>
    <dgm:pt modelId="{A48129AB-9BCD-4308-BE17-27F0E4E3C140}" type="parTrans" cxnId="{1A46B033-A49D-45B3-8FAA-F857BBF440D5}">
      <dgm:prSet/>
      <dgm:spPr/>
      <dgm:t>
        <a:bodyPr/>
        <a:lstStyle/>
        <a:p>
          <a:endParaRPr lang="en-US"/>
        </a:p>
      </dgm:t>
    </dgm:pt>
    <dgm:pt modelId="{51BF3DC0-173C-4184-94E1-016642BDEC17}" type="sibTrans" cxnId="{1A46B033-A49D-45B3-8FAA-F857BBF440D5}">
      <dgm:prSet/>
      <dgm:spPr/>
      <dgm:t>
        <a:bodyPr/>
        <a:lstStyle/>
        <a:p>
          <a:endParaRPr lang="en-US"/>
        </a:p>
      </dgm:t>
    </dgm:pt>
    <dgm:pt modelId="{A07EA017-F573-403B-8E51-800E9514FB8B}">
      <dgm:prSet/>
      <dgm:spPr/>
      <dgm:t>
        <a:bodyPr/>
        <a:lstStyle/>
        <a:p>
          <a:r>
            <a:rPr lang="en-US" dirty="0"/>
            <a:t>Resend Registration Email</a:t>
          </a:r>
        </a:p>
      </dgm:t>
    </dgm:pt>
    <dgm:pt modelId="{E31FC906-C43B-4208-8241-7398B1EBD583}" type="parTrans" cxnId="{8FDA96C1-791B-4C97-BDD3-ED2B1C58A66F}">
      <dgm:prSet/>
      <dgm:spPr/>
      <dgm:t>
        <a:bodyPr/>
        <a:lstStyle/>
        <a:p>
          <a:endParaRPr lang="en-US"/>
        </a:p>
      </dgm:t>
    </dgm:pt>
    <dgm:pt modelId="{5E23114E-EF08-4385-AB6C-2DA4951239CF}" type="sibTrans" cxnId="{8FDA96C1-791B-4C97-BDD3-ED2B1C58A66F}">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8836" custScaleY="47146" custLinFactNeighborX="-21068" custLinFactNeighborY="-24260">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73045" custLinFactNeighborX="501" custLinFactNeighborY="5956">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1A46B033-A49D-45B3-8FAA-F857BBF440D5}" srcId="{AA808E5E-9525-43BC-B512-20F4C30A47DC}" destId="{D2FA250C-EACA-457E-9B0D-BCD1372AB767}" srcOrd="1" destOrd="0" parTransId="{A48129AB-9BCD-4308-BE17-27F0E4E3C140}" sibTransId="{51BF3DC0-173C-4184-94E1-016642BDEC17}"/>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3562D457-995A-425F-A9FD-CEA02C375D4D}" type="presOf" srcId="{D2FA250C-EACA-457E-9B0D-BCD1372AB767}" destId="{9CA56169-D798-4E42-A4EB-0F09B9AAD6B9}" srcOrd="0" destOrd="1"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F36D418A-13C4-4E11-B067-CEF6E051A44F}" type="presOf" srcId="{A07EA017-F573-403B-8E51-800E9514FB8B}" destId="{9CA56169-D798-4E42-A4EB-0F09B9AAD6B9}" srcOrd="0" destOrd="2" presId="urn:microsoft.com/office/officeart/2005/8/layout/list1"/>
    <dgm:cxn modelId="{4140A5B0-81A1-4E1C-8581-C04A190B4F4A}" type="presOf" srcId="{AA808E5E-9525-43BC-B512-20F4C30A47DC}" destId="{2D91FFF4-3979-4EF8-90A0-1F0DBF4265F9}" srcOrd="0" destOrd="0" presId="urn:microsoft.com/office/officeart/2005/8/layout/list1"/>
    <dgm:cxn modelId="{8FDA96C1-791B-4C97-BDD3-ED2B1C58A66F}" srcId="{AA808E5E-9525-43BC-B512-20F4C30A47DC}" destId="{A07EA017-F573-403B-8E51-800E9514FB8B}" srcOrd="2" destOrd="0" parTransId="{E31FC906-C43B-4208-8241-7398B1EBD583}" sibTransId="{5E23114E-EF08-4385-AB6C-2DA4951239CF}"/>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609FDB-7920-40AD-A6D5-9CE2A01878A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D3E2DFF8-201C-477D-92D1-913EF6E336B3}">
      <dgm:prSet custT="1"/>
      <dgm:spPr>
        <a:solidFill>
          <a:schemeClr val="accent1">
            <a:lumMod val="40000"/>
            <a:lumOff val="60000"/>
          </a:schemeClr>
        </a:solidFill>
      </dgm:spPr>
      <dgm:t>
        <a:bodyPr/>
        <a:lstStyle/>
        <a:p>
          <a:r>
            <a:rPr lang="en-CA" sz="1600" b="0" i="0" baseline="0" dirty="0"/>
            <a:t>The Access Management functionality is located on the Left-Hand Tool Bar under Administration. This functionality is also available from the Dashboard under the widget “My Team”. </a:t>
          </a:r>
          <a:endParaRPr lang="en-US" sz="1600" dirty="0"/>
        </a:p>
      </dgm:t>
    </dgm:pt>
    <dgm:pt modelId="{C157E995-DD9C-4727-8A1D-A933BA971442}" type="parTrans" cxnId="{18420530-F954-4833-A37E-A736756BD8F4}">
      <dgm:prSet/>
      <dgm:spPr/>
      <dgm:t>
        <a:bodyPr/>
        <a:lstStyle/>
        <a:p>
          <a:endParaRPr lang="en-US"/>
        </a:p>
      </dgm:t>
    </dgm:pt>
    <dgm:pt modelId="{F81C1926-2DA1-4382-9EDD-785D5CD82C53}" type="sibTrans" cxnId="{18420530-F954-4833-A37E-A736756BD8F4}">
      <dgm:prSet/>
      <dgm:spPr/>
      <dgm:t>
        <a:bodyPr/>
        <a:lstStyle/>
        <a:p>
          <a:endParaRPr lang="en-US"/>
        </a:p>
      </dgm:t>
    </dgm:pt>
    <dgm:pt modelId="{CD27BAC6-D9F4-4B22-86ED-BEA0888ED323}" type="pres">
      <dgm:prSet presAssocID="{CA609FDB-7920-40AD-A6D5-9CE2A01878A7}" presName="linear" presStyleCnt="0">
        <dgm:presLayoutVars>
          <dgm:animLvl val="lvl"/>
          <dgm:resizeHandles val="exact"/>
        </dgm:presLayoutVars>
      </dgm:prSet>
      <dgm:spPr/>
    </dgm:pt>
    <dgm:pt modelId="{19440F6B-1011-4A4D-8536-240E661BDA1E}" type="pres">
      <dgm:prSet presAssocID="{D3E2DFF8-201C-477D-92D1-913EF6E336B3}" presName="parentText" presStyleLbl="node1" presStyleIdx="0" presStyleCnt="1">
        <dgm:presLayoutVars>
          <dgm:chMax val="0"/>
          <dgm:bulletEnabled val="1"/>
        </dgm:presLayoutVars>
      </dgm:prSet>
      <dgm:spPr/>
    </dgm:pt>
  </dgm:ptLst>
  <dgm:cxnLst>
    <dgm:cxn modelId="{CED9EE1F-40DA-42DC-8F65-59764256418E}" type="presOf" srcId="{D3E2DFF8-201C-477D-92D1-913EF6E336B3}" destId="{19440F6B-1011-4A4D-8536-240E661BDA1E}" srcOrd="0" destOrd="0" presId="urn:microsoft.com/office/officeart/2005/8/layout/vList2"/>
    <dgm:cxn modelId="{18420530-F954-4833-A37E-A736756BD8F4}" srcId="{CA609FDB-7920-40AD-A6D5-9CE2A01878A7}" destId="{D3E2DFF8-201C-477D-92D1-913EF6E336B3}" srcOrd="0" destOrd="0" parTransId="{C157E995-DD9C-4727-8A1D-A933BA971442}" sibTransId="{F81C1926-2DA1-4382-9EDD-785D5CD82C53}"/>
    <dgm:cxn modelId="{125CA49F-367A-458A-AFFA-E5176BA1D411}" type="presOf" srcId="{CA609FDB-7920-40AD-A6D5-9CE2A01878A7}" destId="{CD27BAC6-D9F4-4B22-86ED-BEA0888ED323}" srcOrd="0" destOrd="0" presId="urn:microsoft.com/office/officeart/2005/8/layout/vList2"/>
    <dgm:cxn modelId="{AF410647-F605-4D67-8817-2D32F9C42603}" type="presParOf" srcId="{CD27BAC6-D9F4-4B22-86ED-BEA0888ED323}" destId="{19440F6B-1011-4A4D-8536-240E661BDA1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AE6417-8069-4989-9ECC-03AC837C060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4FC8C7C-56BF-4660-A545-6ABF1B7CE859}">
      <dgm:prSet custT="1"/>
      <dgm:spPr>
        <a:solidFill>
          <a:schemeClr val="accent1">
            <a:lumMod val="40000"/>
            <a:lumOff val="60000"/>
          </a:schemeClr>
        </a:solidFill>
      </dgm:spPr>
      <dgm:t>
        <a:bodyPr/>
        <a:lstStyle/>
        <a:p>
          <a:r>
            <a:rPr lang="en-US" sz="1600" dirty="0"/>
            <a:t>Click the row with the Team Member that needs the registration email and click, </a:t>
          </a:r>
          <a:r>
            <a:rPr lang="en-US" sz="1600" b="1" dirty="0"/>
            <a:t>View Team Member</a:t>
          </a:r>
          <a:r>
            <a:rPr lang="en-US" sz="1600" dirty="0"/>
            <a:t>. </a:t>
          </a:r>
        </a:p>
      </dgm:t>
    </dgm:pt>
    <dgm:pt modelId="{0CB201DF-6292-43BA-ACB3-3AF02ADA171C}" type="parTrans" cxnId="{9EB5CC98-E87E-4818-B8A6-CB2F142294EC}">
      <dgm:prSet/>
      <dgm:spPr/>
      <dgm:t>
        <a:bodyPr/>
        <a:lstStyle/>
        <a:p>
          <a:endParaRPr lang="en-US"/>
        </a:p>
      </dgm:t>
    </dgm:pt>
    <dgm:pt modelId="{9424513F-DEE0-4A5F-9F47-DA491E557046}" type="sibTrans" cxnId="{9EB5CC98-E87E-4818-B8A6-CB2F142294EC}">
      <dgm:prSet/>
      <dgm:spPr/>
      <dgm:t>
        <a:bodyPr/>
        <a:lstStyle/>
        <a:p>
          <a:endParaRPr lang="en-US"/>
        </a:p>
      </dgm:t>
    </dgm:pt>
    <dgm:pt modelId="{8BCC4A86-AF3D-4C7D-9364-1213EC821382}" type="pres">
      <dgm:prSet presAssocID="{94AE6417-8069-4989-9ECC-03AC837C0609}" presName="linear" presStyleCnt="0">
        <dgm:presLayoutVars>
          <dgm:animLvl val="lvl"/>
          <dgm:resizeHandles val="exact"/>
        </dgm:presLayoutVars>
      </dgm:prSet>
      <dgm:spPr/>
    </dgm:pt>
    <dgm:pt modelId="{46A93613-EE50-4455-8B39-DFCB5EF2E3A5}" type="pres">
      <dgm:prSet presAssocID="{74FC8C7C-56BF-4660-A545-6ABF1B7CE859}" presName="parentText" presStyleLbl="node1" presStyleIdx="0" presStyleCnt="1" custScaleY="152515" custLinFactNeighborX="2869" custLinFactNeighborY="41587">
        <dgm:presLayoutVars>
          <dgm:chMax val="0"/>
          <dgm:bulletEnabled val="1"/>
        </dgm:presLayoutVars>
      </dgm:prSet>
      <dgm:spPr/>
    </dgm:pt>
  </dgm:ptLst>
  <dgm:cxnLst>
    <dgm:cxn modelId="{9D40AA13-4D80-4844-95AA-922C1600FAC5}" type="presOf" srcId="{94AE6417-8069-4989-9ECC-03AC837C0609}" destId="{8BCC4A86-AF3D-4C7D-9364-1213EC821382}" srcOrd="0" destOrd="0" presId="urn:microsoft.com/office/officeart/2005/8/layout/vList2"/>
    <dgm:cxn modelId="{9EB5CC98-E87E-4818-B8A6-CB2F142294EC}" srcId="{94AE6417-8069-4989-9ECC-03AC837C0609}" destId="{74FC8C7C-56BF-4660-A545-6ABF1B7CE859}" srcOrd="0" destOrd="0" parTransId="{0CB201DF-6292-43BA-ACB3-3AF02ADA171C}" sibTransId="{9424513F-DEE0-4A5F-9F47-DA491E557046}"/>
    <dgm:cxn modelId="{6947D79F-90AF-46E6-B4A5-6D696FBB9348}" type="presOf" srcId="{74FC8C7C-56BF-4660-A545-6ABF1B7CE859}" destId="{46A93613-EE50-4455-8B39-DFCB5EF2E3A5}" srcOrd="0" destOrd="0" presId="urn:microsoft.com/office/officeart/2005/8/layout/vList2"/>
    <dgm:cxn modelId="{10845784-6702-44C9-966F-B01C3521C6EC}" type="presParOf" srcId="{8BCC4A86-AF3D-4C7D-9364-1213EC821382}" destId="{46A93613-EE50-4455-8B39-DFCB5EF2E3A5}"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BB20B3-D6A2-4096-91E0-740DE8DBDD0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C87DF8D-D447-4CD0-9D22-A651EC0FB01E}">
      <dgm:prSet custT="1"/>
      <dgm:spPr>
        <a:solidFill>
          <a:schemeClr val="accent1">
            <a:lumMod val="40000"/>
            <a:lumOff val="60000"/>
          </a:schemeClr>
        </a:solidFill>
      </dgm:spPr>
      <dgm:t>
        <a:bodyPr/>
        <a:lstStyle/>
        <a:p>
          <a:r>
            <a:rPr lang="en-US" sz="1600" dirty="0"/>
            <a:t>Click </a:t>
          </a:r>
          <a:r>
            <a:rPr lang="en-US" sz="1600" b="1" dirty="0"/>
            <a:t>Resend registration email</a:t>
          </a:r>
          <a:r>
            <a:rPr lang="en-US" sz="1600" dirty="0"/>
            <a:t>. A confirmation that the email has been sent will appear at the top of the screen. </a:t>
          </a:r>
        </a:p>
      </dgm:t>
    </dgm:pt>
    <dgm:pt modelId="{D35780B8-187D-4F7C-9E71-4BDACA4C7225}" type="parTrans" cxnId="{628B7B21-5EB0-4BB5-9304-6D1BEC90362B}">
      <dgm:prSet/>
      <dgm:spPr/>
      <dgm:t>
        <a:bodyPr/>
        <a:lstStyle/>
        <a:p>
          <a:endParaRPr lang="en-US"/>
        </a:p>
      </dgm:t>
    </dgm:pt>
    <dgm:pt modelId="{E466741E-A687-416F-AFC3-8E8CB459DA7E}" type="sibTrans" cxnId="{628B7B21-5EB0-4BB5-9304-6D1BEC90362B}">
      <dgm:prSet/>
      <dgm:spPr/>
      <dgm:t>
        <a:bodyPr/>
        <a:lstStyle/>
        <a:p>
          <a:endParaRPr lang="en-US"/>
        </a:p>
      </dgm:t>
    </dgm:pt>
    <dgm:pt modelId="{C744B9DB-DFCF-4D37-AF92-670AC62E8C2D}" type="pres">
      <dgm:prSet presAssocID="{7ABB20B3-D6A2-4096-91E0-740DE8DBDD07}" presName="linear" presStyleCnt="0">
        <dgm:presLayoutVars>
          <dgm:animLvl val="lvl"/>
          <dgm:resizeHandles val="exact"/>
        </dgm:presLayoutVars>
      </dgm:prSet>
      <dgm:spPr/>
    </dgm:pt>
    <dgm:pt modelId="{0A456050-15B7-41B8-984D-E50A5E767583}" type="pres">
      <dgm:prSet presAssocID="{4C87DF8D-D447-4CD0-9D22-A651EC0FB01E}" presName="parentText" presStyleLbl="node1" presStyleIdx="0" presStyleCnt="1" custScaleY="292619" custLinFactNeighborX="1043" custLinFactNeighborY="77081">
        <dgm:presLayoutVars>
          <dgm:chMax val="0"/>
          <dgm:bulletEnabled val="1"/>
        </dgm:presLayoutVars>
      </dgm:prSet>
      <dgm:spPr/>
    </dgm:pt>
  </dgm:ptLst>
  <dgm:cxnLst>
    <dgm:cxn modelId="{34ABDB04-5AB2-47E0-9382-237423010E6C}" type="presOf" srcId="{4C87DF8D-D447-4CD0-9D22-A651EC0FB01E}" destId="{0A456050-15B7-41B8-984D-E50A5E767583}" srcOrd="0" destOrd="0" presId="urn:microsoft.com/office/officeart/2005/8/layout/vList2"/>
    <dgm:cxn modelId="{628B7B21-5EB0-4BB5-9304-6D1BEC90362B}" srcId="{7ABB20B3-D6A2-4096-91E0-740DE8DBDD07}" destId="{4C87DF8D-D447-4CD0-9D22-A651EC0FB01E}" srcOrd="0" destOrd="0" parTransId="{D35780B8-187D-4F7C-9E71-4BDACA4C7225}" sibTransId="{E466741E-A687-416F-AFC3-8E8CB459DA7E}"/>
    <dgm:cxn modelId="{1BE2C324-33C3-4E24-9E1B-41E292791C7A}" type="presOf" srcId="{7ABB20B3-D6A2-4096-91E0-740DE8DBDD07}" destId="{C744B9DB-DFCF-4D37-AF92-670AC62E8C2D}" srcOrd="0" destOrd="0" presId="urn:microsoft.com/office/officeart/2005/8/layout/vList2"/>
    <dgm:cxn modelId="{1CF6465D-79B8-4F0F-B4F5-0EAF543534F3}" type="presParOf" srcId="{C744B9DB-DFCF-4D37-AF92-670AC62E8C2D}" destId="{0A456050-15B7-41B8-984D-E50A5E767583}"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704166"/>
          <a:ext cx="6296581" cy="220888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916432"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Navigating Access Management</a:t>
          </a:r>
        </a:p>
        <a:p>
          <a:pPr marL="228600" lvl="1" indent="-228600" algn="l" defTabSz="1066800">
            <a:lnSpc>
              <a:spcPct val="90000"/>
            </a:lnSpc>
            <a:spcBef>
              <a:spcPct val="0"/>
            </a:spcBef>
            <a:spcAft>
              <a:spcPct val="15000"/>
            </a:spcAft>
            <a:buChar char="•"/>
          </a:pPr>
          <a:r>
            <a:rPr lang="en-US" sz="2400" kern="1200" dirty="0"/>
            <a:t>Locating Team Member </a:t>
          </a:r>
        </a:p>
        <a:p>
          <a:pPr marL="228600" lvl="1" indent="-228600" algn="l" defTabSz="1066800">
            <a:lnSpc>
              <a:spcPct val="90000"/>
            </a:lnSpc>
            <a:spcBef>
              <a:spcPct val="0"/>
            </a:spcBef>
            <a:spcAft>
              <a:spcPct val="15000"/>
            </a:spcAft>
            <a:buChar char="•"/>
          </a:pPr>
          <a:r>
            <a:rPr lang="en-US" sz="2400" kern="1200" dirty="0"/>
            <a:t>Resend Registration Email</a:t>
          </a:r>
        </a:p>
      </dsp:txBody>
      <dsp:txXfrm>
        <a:off x="0" y="1704166"/>
        <a:ext cx="6296581" cy="2208880"/>
      </dsp:txXfrm>
    </dsp:sp>
    <dsp:sp modelId="{96FC0618-FAAB-4CE0-AFB9-00589DA648B8}">
      <dsp:nvSpPr>
        <dsp:cNvPr id="0" name=""/>
        <dsp:cNvSpPr/>
      </dsp:nvSpPr>
      <dsp:spPr>
        <a:xfrm>
          <a:off x="248500" y="1243484"/>
          <a:ext cx="5678584" cy="890719"/>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              </a:t>
          </a:r>
          <a:r>
            <a:rPr lang="en-US" sz="2800" b="0" kern="1200" dirty="0">
              <a:solidFill>
                <a:schemeClr val="tx1"/>
              </a:solidFill>
            </a:rPr>
            <a:t>Access Management</a:t>
          </a:r>
        </a:p>
        <a:p>
          <a:pPr marL="0" lvl="0" indent="0" algn="l" defTabSz="1244600">
            <a:lnSpc>
              <a:spcPct val="90000"/>
            </a:lnSpc>
            <a:spcBef>
              <a:spcPct val="0"/>
            </a:spcBef>
            <a:spcAft>
              <a:spcPct val="35000"/>
            </a:spcAft>
            <a:buNone/>
          </a:pPr>
          <a:r>
            <a:rPr lang="en-US" sz="2800" b="0" kern="1200" dirty="0">
              <a:solidFill>
                <a:schemeClr val="tx1"/>
              </a:solidFill>
            </a:rPr>
            <a:t>              </a:t>
          </a:r>
          <a:r>
            <a:rPr lang="en-US" sz="2400" b="0" kern="1200" dirty="0">
              <a:solidFill>
                <a:schemeClr val="tx1"/>
              </a:solidFill>
            </a:rPr>
            <a:t>Resend Registration Email</a:t>
          </a:r>
        </a:p>
      </dsp:txBody>
      <dsp:txXfrm>
        <a:off x="291981" y="1286965"/>
        <a:ext cx="5591622" cy="803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40F6B-1011-4A4D-8536-240E661BDA1E}">
      <dsp:nvSpPr>
        <dsp:cNvPr id="0" name=""/>
        <dsp:cNvSpPr/>
      </dsp:nvSpPr>
      <dsp:spPr>
        <a:xfrm>
          <a:off x="0" y="42"/>
          <a:ext cx="9100303" cy="585525"/>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0" i="0" kern="1200" baseline="0" dirty="0"/>
            <a:t>The Access Management functionality is located on the Left-Hand Tool Bar under Administration. This functionality is also available from the Dashboard under the widget “My Team”. </a:t>
          </a:r>
          <a:endParaRPr lang="en-US" sz="1600" kern="1200" dirty="0"/>
        </a:p>
      </dsp:txBody>
      <dsp:txXfrm>
        <a:off x="28583" y="28625"/>
        <a:ext cx="9043137" cy="5283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93613-EE50-4455-8B39-DFCB5EF2E3A5}">
      <dsp:nvSpPr>
        <dsp:cNvPr id="0" name=""/>
        <dsp:cNvSpPr/>
      </dsp:nvSpPr>
      <dsp:spPr>
        <a:xfrm>
          <a:off x="0" y="210537"/>
          <a:ext cx="8839200" cy="329796"/>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Click the row with the Team Member that needs the registration email and click, </a:t>
          </a:r>
          <a:r>
            <a:rPr lang="en-US" sz="1600" b="1" kern="1200" dirty="0"/>
            <a:t>View Team Member</a:t>
          </a:r>
          <a:r>
            <a:rPr lang="en-US" sz="1600" kern="1200" dirty="0"/>
            <a:t>. </a:t>
          </a:r>
        </a:p>
      </dsp:txBody>
      <dsp:txXfrm>
        <a:off x="16099" y="226636"/>
        <a:ext cx="8807002" cy="297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56050-15B7-41B8-984D-E50A5E767583}">
      <dsp:nvSpPr>
        <dsp:cNvPr id="0" name=""/>
        <dsp:cNvSpPr/>
      </dsp:nvSpPr>
      <dsp:spPr>
        <a:xfrm>
          <a:off x="0" y="27210"/>
          <a:ext cx="9577753" cy="632755"/>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Click </a:t>
          </a:r>
          <a:r>
            <a:rPr lang="en-US" sz="1600" b="1" kern="1200" dirty="0"/>
            <a:t>Resend registration email</a:t>
          </a:r>
          <a:r>
            <a:rPr lang="en-US" sz="1600" kern="1200" dirty="0"/>
            <a:t>. A confirmation that the email has been sent will appear at the top of the screen. </a:t>
          </a:r>
        </a:p>
      </dsp:txBody>
      <dsp:txXfrm>
        <a:off x="30889" y="58099"/>
        <a:ext cx="9515975" cy="57097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Access Management - Adding Team Member</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2/16/2023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Access Management</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Access Management - Adding Team Member</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2/16/2023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Access Management</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
        <p:nvSpPr>
          <p:cNvPr id="6" name="Footer Placeholder 5">
            <a:extLst>
              <a:ext uri="{FF2B5EF4-FFF2-40B4-BE49-F238E27FC236}">
                <a16:creationId xmlns:a16="http://schemas.microsoft.com/office/drawing/2014/main" id="{AEEFED5A-E52B-2F6B-3B16-7179F7FDCEDD}"/>
              </a:ext>
            </a:extLst>
          </p:cNvPr>
          <p:cNvSpPr>
            <a:spLocks noGrp="1"/>
          </p:cNvSpPr>
          <p:nvPr>
            <p:ph type="ftr" sz="quarter" idx="4"/>
          </p:nvPr>
        </p:nvSpPr>
        <p:spPr/>
        <p:txBody>
          <a:bodyPr/>
          <a:lstStyle/>
          <a:p>
            <a:r>
              <a:rPr lang="en-US"/>
              <a:t>Access Management</a:t>
            </a:r>
          </a:p>
        </p:txBody>
      </p:sp>
      <p:sp>
        <p:nvSpPr>
          <p:cNvPr id="7" name="Header Placeholder 6">
            <a:extLst>
              <a:ext uri="{FF2B5EF4-FFF2-40B4-BE49-F238E27FC236}">
                <a16:creationId xmlns:a16="http://schemas.microsoft.com/office/drawing/2014/main" id="{C949941B-E569-4C83-2934-AA1E2C762551}"/>
              </a:ext>
            </a:extLst>
          </p:cNvPr>
          <p:cNvSpPr>
            <a:spLocks noGrp="1"/>
          </p:cNvSpPr>
          <p:nvPr>
            <p:ph type="hdr" sz="quarter"/>
          </p:nvPr>
        </p:nvSpPr>
        <p:spPr/>
        <p:txBody>
          <a:bodyPr/>
          <a:lstStyle/>
          <a:p>
            <a:r>
              <a:rPr lang="en-US"/>
              <a:t>Access Management - Adding Team Member</a:t>
            </a:r>
          </a:p>
        </p:txBody>
      </p:sp>
    </p:spTree>
    <p:extLst>
      <p:ext uri="{BB962C8B-B14F-4D97-AF65-F5344CB8AC3E}">
        <p14:creationId xmlns:p14="http://schemas.microsoft.com/office/powerpoint/2010/main" val="22500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0"/>
              </a:spcAft>
            </a:pPr>
            <a:r>
              <a:rPr lang="en-CA" sz="1800" dirty="0">
                <a:solidFill>
                  <a:srgbClr val="141414"/>
                </a:solidFill>
                <a:effectLst/>
                <a:latin typeface="Arial" panose="020B0604020202020204" pitchFamily="34" charset="0"/>
                <a:ea typeface="Arial" panose="020B0604020202020204" pitchFamily="34" charset="0"/>
              </a:rPr>
              <a:t>The Access Management functionality is located on the Left-Hand Tool Bar under Administration. This functionality is also available from the Dashboard under the widget “My Team”. If you use the Left-Hand Tool Bar or click </a:t>
            </a:r>
            <a:r>
              <a:rPr lang="en-CA" sz="1800" b="1" dirty="0">
                <a:solidFill>
                  <a:srgbClr val="141414"/>
                </a:solidFill>
                <a:effectLst/>
                <a:latin typeface="Arial" panose="020B0604020202020204" pitchFamily="34" charset="0"/>
                <a:ea typeface="Arial" panose="020B0604020202020204" pitchFamily="34" charset="0"/>
              </a:rPr>
              <a:t>View All </a:t>
            </a:r>
            <a:r>
              <a:rPr lang="en-CA" sz="1800" dirty="0">
                <a:solidFill>
                  <a:srgbClr val="141414"/>
                </a:solidFill>
                <a:effectLst/>
                <a:latin typeface="Arial" panose="020B0604020202020204" pitchFamily="34" charset="0"/>
                <a:ea typeface="Arial" panose="020B0604020202020204" pitchFamily="34" charset="0"/>
              </a:rPr>
              <a:t>in the widget, it will take you to a screen that lists all Team Members currently.  </a:t>
            </a:r>
            <a:endParaRPr lang="en-US" sz="1800" dirty="0">
              <a:solidFill>
                <a:srgbClr val="141414"/>
              </a:solidFill>
              <a:effectLst/>
              <a:latin typeface="Arial" panose="020B0604020202020204" pitchFamily="34" charset="0"/>
              <a:ea typeface="Arial" panose="020B0604020202020204" pitchFamily="34" charset="0"/>
            </a:endParaRPr>
          </a:p>
          <a:p>
            <a:pPr marL="43815" marR="173355">
              <a:lnSpc>
                <a:spcPct val="95000"/>
              </a:lnSpc>
              <a:spcBef>
                <a:spcPts val="0"/>
              </a:spcBef>
              <a:spcAft>
                <a:spcPts val="0"/>
              </a:spcAft>
            </a:pPr>
            <a:r>
              <a:rPr lang="en-US" sz="1200" dirty="0">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On the My Team landing page it will display the current Team Members. Click on the row of the member that needs the registration email. To the right click View Team Member.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dirty="0"/>
          </a:p>
        </p:txBody>
      </p:sp>
      <p:sp>
        <p:nvSpPr>
          <p:cNvPr id="6" name="Footer Placeholder 5">
            <a:extLst>
              <a:ext uri="{FF2B5EF4-FFF2-40B4-BE49-F238E27FC236}">
                <a16:creationId xmlns:a16="http://schemas.microsoft.com/office/drawing/2014/main" id="{63338983-2597-E5CF-2738-DF8DC75BFFD4}"/>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1183756-A277-0867-363B-041F6825211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1404777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a:t>Team Member’s </a:t>
            </a:r>
            <a:r>
              <a:rPr lang="en-US" dirty="0"/>
              <a:t>information is displayed on the screen. Select Resend registration email, a confirmation will show at the top of the screen that an email has been sent for the team member to complete the registration process. </a:t>
            </a:r>
          </a:p>
        </p:txBody>
      </p:sp>
      <p:sp>
        <p:nvSpPr>
          <p:cNvPr id="4" name="Header Placeholder 3"/>
          <p:cNvSpPr>
            <a:spLocks noGrp="1"/>
          </p:cNvSpPr>
          <p:nvPr>
            <p:ph type="hdr" sz="quarter"/>
          </p:nvPr>
        </p:nvSpPr>
        <p:spPr/>
        <p:txBody>
          <a:bodyPr/>
          <a:lstStyle/>
          <a:p>
            <a:r>
              <a:rPr lang="en-US"/>
              <a:t>Access Management - Adding Team Member</a:t>
            </a:r>
          </a:p>
        </p:txBody>
      </p:sp>
      <p:sp>
        <p:nvSpPr>
          <p:cNvPr id="5" name="Footer Placeholder 4"/>
          <p:cNvSpPr>
            <a:spLocks noGrp="1"/>
          </p:cNvSpPr>
          <p:nvPr>
            <p:ph type="ftr" sz="quarter" idx="4"/>
          </p:nvPr>
        </p:nvSpPr>
        <p:spPr/>
        <p:txBody>
          <a:bodyPr/>
          <a:lstStyle/>
          <a:p>
            <a:r>
              <a:rPr lang="en-US"/>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340436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700238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lvl1pPr>
              <a:defRPr/>
            </a:lvl1pPr>
          </a:lstStyle>
          <a:p>
            <a:endParaRPr lang="en-US" dirty="0"/>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Access Management Resend Registration Email</a:t>
            </a:r>
            <a:endParaRPr lang="en-US" dirty="0"/>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endParaRPr lang="en-US" dirty="0"/>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Access Management Resend Registration Email</a:t>
            </a:r>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a:t>Access Management Resend Registration Email</a:t>
            </a:r>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11" Type="http://schemas.openxmlformats.org/officeDocument/2006/relationships/image" Target="../media/image48.png"/><Relationship Id="rId5" Type="http://schemas.openxmlformats.org/officeDocument/2006/relationships/diagramData" Target="../diagrams/data2.xml"/><Relationship Id="rId10" Type="http://schemas.openxmlformats.org/officeDocument/2006/relationships/image" Target="../media/image50.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38.xml"/><Relationship Id="rId7" Type="http://schemas.openxmlformats.org/officeDocument/2006/relationships/diagramLayout" Target="../diagrams/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3.xml"/><Relationship Id="rId11" Type="http://schemas.openxmlformats.org/officeDocument/2006/relationships/image" Target="../media/image48.png"/><Relationship Id="rId5" Type="http://schemas.openxmlformats.org/officeDocument/2006/relationships/image" Target="../media/image51.pn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38.xml"/><Relationship Id="rId7" Type="http://schemas.openxmlformats.org/officeDocument/2006/relationships/diagramLayout" Target="../diagrams/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4.xml"/><Relationship Id="rId11" Type="http://schemas.openxmlformats.org/officeDocument/2006/relationships/image" Target="../media/image48.png"/><Relationship Id="rId5" Type="http://schemas.openxmlformats.org/officeDocument/2006/relationships/image" Target="../media/image52.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8.png"/><Relationship Id="rId5" Type="http://schemas.openxmlformats.org/officeDocument/2006/relationships/image" Target="../media/image53.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85"/>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448560"/>
            <a:ext cx="9726386" cy="2058126"/>
          </a:xfrm>
          <a:ln>
            <a:noFill/>
          </a:ln>
        </p:spPr>
        <p:txBody>
          <a:bodyPr>
            <a:noAutofit/>
          </a:bodyPr>
          <a:lstStyle/>
          <a:p>
            <a:pPr algn="ctr"/>
            <a:r>
              <a:rPr lang="en-US" sz="4000" b="0" spc="50" dirty="0">
                <a:ln w="0">
                  <a:solidFill>
                    <a:srgbClr val="183D5E"/>
                  </a:solidFill>
                </a:ln>
                <a:solidFill>
                  <a:schemeClr val="accent1">
                    <a:lumMod val="50000"/>
                  </a:schemeClr>
                </a:solidFill>
                <a:latin typeface="+mn-lt"/>
                <a:cs typeface="Tahoma" panose="020B0604030504040204" pitchFamily="34" charset="0"/>
              </a:rPr>
              <a:t>Access Management: </a:t>
            </a:r>
            <a:br>
              <a:rPr lang="en-US" sz="4000" b="0" spc="50" dirty="0">
                <a:ln w="0">
                  <a:solidFill>
                    <a:srgbClr val="183D5E"/>
                  </a:solidFill>
                </a:ln>
                <a:solidFill>
                  <a:schemeClr val="accent1">
                    <a:lumMod val="50000"/>
                  </a:schemeClr>
                </a:solidFill>
                <a:latin typeface="+mn-lt"/>
                <a:cs typeface="Tahoma" panose="020B0604030504040204" pitchFamily="34" charset="0"/>
              </a:rPr>
            </a:br>
            <a:r>
              <a:rPr lang="en-US" sz="4000" b="0" spc="50" dirty="0">
                <a:ln w="0">
                  <a:solidFill>
                    <a:srgbClr val="183D5E"/>
                  </a:solidFill>
                </a:ln>
                <a:solidFill>
                  <a:schemeClr val="accent1">
                    <a:lumMod val="50000"/>
                  </a:schemeClr>
                </a:solidFill>
                <a:latin typeface="+mn-lt"/>
                <a:cs typeface="Tahoma" panose="020B0604030504040204" pitchFamily="34" charset="0"/>
              </a:rPr>
              <a:t>Resend Registration Email</a:t>
            </a:r>
            <a:endParaRPr lang="en-US" sz="4000" b="0" spc="50" dirty="0">
              <a:ln w="0">
                <a:solidFill>
                  <a:srgbClr val="FFFFCC"/>
                </a:solidFill>
              </a:ln>
              <a:solidFill>
                <a:schemeClr val="accent1">
                  <a:lumMod val="50000"/>
                </a:schemeClr>
              </a:solidFill>
              <a:latin typeface="+mn-lt"/>
              <a:cs typeface="Tahoma" panose="020B0604030504040204" pitchFamily="34" charset="0"/>
            </a:endParaRPr>
          </a:p>
        </p:txBody>
      </p:sp>
      <p:sp>
        <p:nvSpPr>
          <p:cNvPr id="4" name="Rectangle: Rounded Corners 3">
            <a:extLst>
              <a:ext uri="{FF2B5EF4-FFF2-40B4-BE49-F238E27FC236}">
                <a16:creationId xmlns:a16="http://schemas.microsoft.com/office/drawing/2014/main" id="{4EA7F69C-5D98-FD3F-FB5A-25E6839B4303}"/>
              </a:ext>
            </a:extLst>
          </p:cNvPr>
          <p:cNvSpPr/>
          <p:nvPr/>
        </p:nvSpPr>
        <p:spPr>
          <a:xfrm>
            <a:off x="10855569" y="-10885"/>
            <a:ext cx="726831" cy="690823"/>
          </a:xfrm>
          <a:prstGeom prst="roundRect">
            <a:avLst/>
          </a:prstGeom>
          <a:solidFill>
            <a:srgbClr val="183D5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A457C65-B10B-A326-C9CA-9D3D7476786E}"/>
              </a:ext>
            </a:extLst>
          </p:cNvPr>
          <p:cNvSpPr>
            <a:spLocks noGrp="1"/>
          </p:cNvSpPr>
          <p:nvPr>
            <p:ph type="sldNum" sz="quarter" idx="12"/>
          </p:nvPr>
        </p:nvSpPr>
        <p:spPr>
          <a:xfrm>
            <a:off x="10797787" y="151963"/>
            <a:ext cx="842394" cy="365125"/>
          </a:xfrm>
        </p:spPr>
        <p:txBody>
          <a:bodyPr/>
          <a:lstStyle/>
          <a:p>
            <a:fld id="{B0C3E88A-0163-48A4-9F34-7D71CA4062C9}" type="slidenum">
              <a:rPr lang="en-US" smtClean="0"/>
              <a:pPr/>
              <a:t>1</a:t>
            </a:fld>
            <a:endParaRPr lang="en-US" dirty="0"/>
          </a:p>
        </p:txBody>
      </p:sp>
      <p:pic>
        <p:nvPicPr>
          <p:cNvPr id="6" name="Audio 5">
            <a:hlinkClick r:id="" action="ppaction://media"/>
            <a:extLst>
              <a:ext uri="{FF2B5EF4-FFF2-40B4-BE49-F238E27FC236}">
                <a16:creationId xmlns:a16="http://schemas.microsoft.com/office/drawing/2014/main" id="{208A793E-3C29-DF52-26B7-F926AE129F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342"/>
    </mc:Choice>
    <mc:Fallback xmlns="">
      <p:transition spd="slow" advTm="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41" y="732920"/>
            <a:ext cx="7863457" cy="4913935"/>
          </a:xfrm>
          <a:prstGeom prst="rect">
            <a:avLst/>
          </a:prstGeom>
        </p:spPr>
      </p:pic>
      <p:sp>
        <p:nvSpPr>
          <p:cNvPr id="25" name="Title 4"/>
          <p:cNvSpPr>
            <a:spLocks noGrp="1"/>
          </p:cNvSpPr>
          <p:nvPr>
            <p:ph type="title"/>
          </p:nvPr>
        </p:nvSpPr>
        <p:spPr>
          <a:xfrm>
            <a:off x="524741" y="620392"/>
            <a:ext cx="3808268" cy="5504688"/>
          </a:xfrm>
        </p:spPr>
        <p:txBody>
          <a:bodyPr>
            <a:normAutofit/>
          </a:bodyPr>
          <a:lstStyle/>
          <a:p>
            <a:r>
              <a:rPr lang="en-US" sz="4000" dirty="0">
                <a:solidFill>
                  <a:schemeClr val="accent1">
                    <a:lumMod val="50000"/>
                  </a:schemeClr>
                </a:solidFill>
              </a:rPr>
              <a:t>Agenda</a:t>
            </a:r>
          </a:p>
        </p:txBody>
      </p:sp>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4083195803"/>
              </p:ext>
            </p:extLst>
          </p:nvPr>
        </p:nvGraphicFramePr>
        <p:xfrm>
          <a:off x="5133418" y="620392"/>
          <a:ext cx="6296581"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70BCB08E-49CB-B4CB-553D-379DA4B9ED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spd="slow" p14:dur="2000" advTm="10474"/>
    </mc:Choice>
    <mc:Fallback xmlns="">
      <p:transition spd="slow" advTm="1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5D58-6860-FE3D-43C2-049D5BEACAFA}"/>
              </a:ext>
            </a:extLst>
          </p:cNvPr>
          <p:cNvSpPr>
            <a:spLocks noGrp="1"/>
          </p:cNvSpPr>
          <p:nvPr>
            <p:ph type="title"/>
          </p:nvPr>
        </p:nvSpPr>
        <p:spPr>
          <a:xfrm>
            <a:off x="392913" y="129981"/>
            <a:ext cx="4557039" cy="365124"/>
          </a:xfrm>
        </p:spPr>
        <p:txBody>
          <a:bodyPr>
            <a:noAutofit/>
          </a:bodyPr>
          <a:lstStyle/>
          <a:p>
            <a:r>
              <a:rPr lang="en-US" sz="1800" b="0" dirty="0">
                <a:latin typeface="+mn-lt"/>
              </a:rPr>
              <a:t>Employer Access – Access Management</a:t>
            </a:r>
          </a:p>
        </p:txBody>
      </p:sp>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3</a:t>
            </a:fld>
            <a:endParaRPr lang="en-US" dirty="0"/>
          </a:p>
        </p:txBody>
      </p:sp>
      <p:graphicFrame>
        <p:nvGraphicFramePr>
          <p:cNvPr id="11" name="Diagram 10">
            <a:extLst>
              <a:ext uri="{FF2B5EF4-FFF2-40B4-BE49-F238E27FC236}">
                <a16:creationId xmlns:a16="http://schemas.microsoft.com/office/drawing/2014/main" id="{BD1B4A6A-1B13-89C3-4296-63E916EF32D2}"/>
              </a:ext>
            </a:extLst>
          </p:cNvPr>
          <p:cNvGraphicFramePr/>
          <p:nvPr/>
        </p:nvGraphicFramePr>
        <p:xfrm>
          <a:off x="1746662" y="565136"/>
          <a:ext cx="9100303" cy="5856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a:extLst>
              <a:ext uri="{FF2B5EF4-FFF2-40B4-BE49-F238E27FC236}">
                <a16:creationId xmlns:a16="http://schemas.microsoft.com/office/drawing/2014/main" id="{47189C02-FD7B-1FCA-43C0-EFD595692030}"/>
              </a:ext>
            </a:extLst>
          </p:cNvPr>
          <p:cNvPicPr>
            <a:picLocks noChangeAspect="1"/>
          </p:cNvPicPr>
          <p:nvPr/>
        </p:nvPicPr>
        <p:blipFill>
          <a:blip r:embed="rId10"/>
          <a:stretch>
            <a:fillRect/>
          </a:stretch>
        </p:blipFill>
        <p:spPr>
          <a:xfrm>
            <a:off x="1580101" y="1290809"/>
            <a:ext cx="9433424" cy="4535833"/>
          </a:xfrm>
          <a:prstGeom prst="rect">
            <a:avLst/>
          </a:prstGeom>
          <a:ln>
            <a:solidFill>
              <a:schemeClr val="tx1"/>
            </a:solidFill>
          </a:ln>
        </p:spPr>
      </p:pic>
      <p:sp>
        <p:nvSpPr>
          <p:cNvPr id="3" name="Rectangle: Rounded Corners 2">
            <a:extLst>
              <a:ext uri="{FF2B5EF4-FFF2-40B4-BE49-F238E27FC236}">
                <a16:creationId xmlns:a16="http://schemas.microsoft.com/office/drawing/2014/main" id="{433F75AE-B732-E999-8D18-2FDAF175086E}"/>
              </a:ext>
            </a:extLst>
          </p:cNvPr>
          <p:cNvSpPr/>
          <p:nvPr/>
        </p:nvSpPr>
        <p:spPr>
          <a:xfrm>
            <a:off x="8803758" y="2147777"/>
            <a:ext cx="2209767" cy="1945758"/>
          </a:xfrm>
          <a:prstGeom prst="roundRect">
            <a:avLst>
              <a:gd name="adj" fmla="val 6105"/>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43A9B058-9B20-9220-55C5-D1868E12BD95}"/>
              </a:ext>
            </a:extLst>
          </p:cNvPr>
          <p:cNvCxnSpPr>
            <a:cxnSpLocks/>
          </p:cNvCxnSpPr>
          <p:nvPr/>
        </p:nvCxnSpPr>
        <p:spPr>
          <a:xfrm flipV="1">
            <a:off x="3581614" y="3703482"/>
            <a:ext cx="0" cy="68275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E53D388-53AB-6DA5-EC05-38BC2608582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5316810"/>
      </p:ext>
    </p:extLst>
  </p:cSld>
  <p:clrMapOvr>
    <a:masterClrMapping/>
  </p:clrMapOvr>
  <mc:AlternateContent xmlns:mc="http://schemas.openxmlformats.org/markup-compatibility/2006" xmlns:p14="http://schemas.microsoft.com/office/powerpoint/2010/main">
    <mc:Choice Requires="p14">
      <p:transition spd="slow" p14:dur="2000" advTm="20837"/>
    </mc:Choice>
    <mc:Fallback xmlns="">
      <p:transition spd="slow" advTm="2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583215-74AD-20BE-D826-458A75BB85CB}"/>
              </a:ext>
            </a:extLst>
          </p:cNvPr>
          <p:cNvPicPr>
            <a:picLocks noChangeAspect="1"/>
          </p:cNvPicPr>
          <p:nvPr/>
        </p:nvPicPr>
        <p:blipFill>
          <a:blip r:embed="rId5"/>
          <a:stretch>
            <a:fillRect/>
          </a:stretch>
        </p:blipFill>
        <p:spPr>
          <a:xfrm>
            <a:off x="1204811" y="1337554"/>
            <a:ext cx="9760373" cy="4340232"/>
          </a:xfrm>
          <a:prstGeom prst="rect">
            <a:avLst/>
          </a:prstGeom>
          <a:ln>
            <a:solidFill>
              <a:schemeClr val="tx1"/>
            </a:solidFill>
          </a:ln>
        </p:spPr>
      </p:pic>
      <p:sp>
        <p:nvSpPr>
          <p:cNvPr id="4" name="Slide Number Placeholder 3">
            <a:extLst>
              <a:ext uri="{FF2B5EF4-FFF2-40B4-BE49-F238E27FC236}">
                <a16:creationId xmlns:a16="http://schemas.microsoft.com/office/drawing/2014/main" id="{518ED620-FEC9-B132-6F2E-AC8188182FED}"/>
              </a:ext>
            </a:extLst>
          </p:cNvPr>
          <p:cNvSpPr>
            <a:spLocks noGrp="1"/>
          </p:cNvSpPr>
          <p:nvPr>
            <p:ph type="sldNum" sz="quarter" idx="12"/>
          </p:nvPr>
        </p:nvSpPr>
        <p:spPr>
          <a:xfrm>
            <a:off x="10866121" y="133231"/>
            <a:ext cx="560492" cy="410210"/>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4</a:t>
            </a:fld>
            <a:endParaRPr lang="en-US" dirty="0">
              <a:cs typeface="+mn-cs"/>
            </a:endParaRPr>
          </a:p>
        </p:txBody>
      </p:sp>
      <p:sp>
        <p:nvSpPr>
          <p:cNvPr id="13" name="TextBox 12">
            <a:extLst>
              <a:ext uri="{FF2B5EF4-FFF2-40B4-BE49-F238E27FC236}">
                <a16:creationId xmlns:a16="http://schemas.microsoft.com/office/drawing/2014/main" id="{0F1119DF-9CCF-CD74-5574-D5BB94A8E4B5}"/>
              </a:ext>
            </a:extLst>
          </p:cNvPr>
          <p:cNvSpPr txBox="1"/>
          <p:nvPr/>
        </p:nvSpPr>
        <p:spPr>
          <a:xfrm>
            <a:off x="914400" y="153670"/>
            <a:ext cx="6096000" cy="369332"/>
          </a:xfrm>
          <a:prstGeom prst="rect">
            <a:avLst/>
          </a:prstGeom>
          <a:noFill/>
        </p:spPr>
        <p:txBody>
          <a:bodyPr wrap="square">
            <a:spAutoFit/>
          </a:bodyPr>
          <a:lstStyle/>
          <a:p>
            <a:r>
              <a:rPr lang="en-US" sz="1800" b="0" dirty="0">
                <a:solidFill>
                  <a:srgbClr val="183D5E"/>
                </a:solidFill>
                <a:latin typeface="+mn-lt"/>
              </a:rPr>
              <a:t>Employer Access – Access Management</a:t>
            </a:r>
            <a:endParaRPr lang="en-US" dirty="0">
              <a:solidFill>
                <a:srgbClr val="183D5E"/>
              </a:solidFill>
            </a:endParaRPr>
          </a:p>
        </p:txBody>
      </p:sp>
      <p:graphicFrame>
        <p:nvGraphicFramePr>
          <p:cNvPr id="3" name="Diagram 2">
            <a:extLst>
              <a:ext uri="{FF2B5EF4-FFF2-40B4-BE49-F238E27FC236}">
                <a16:creationId xmlns:a16="http://schemas.microsoft.com/office/drawing/2014/main" id="{AB35173E-0B63-3A61-58E5-A3E4860F89BA}"/>
              </a:ext>
            </a:extLst>
          </p:cNvPr>
          <p:cNvGraphicFramePr/>
          <p:nvPr>
            <p:extLst>
              <p:ext uri="{D42A27DB-BD31-4B8C-83A1-F6EECF244321}">
                <p14:modId xmlns:p14="http://schemas.microsoft.com/office/powerpoint/2010/main" val="3674260824"/>
              </p:ext>
            </p:extLst>
          </p:nvPr>
        </p:nvGraphicFramePr>
        <p:xfrm>
          <a:off x="1840524" y="644769"/>
          <a:ext cx="8839200" cy="5710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6" name="Straight Arrow Connector 5">
            <a:extLst>
              <a:ext uri="{FF2B5EF4-FFF2-40B4-BE49-F238E27FC236}">
                <a16:creationId xmlns:a16="http://schemas.microsoft.com/office/drawing/2014/main" id="{4639E098-9CB1-2EDC-E44B-5BA6F6DF30A6}"/>
              </a:ext>
            </a:extLst>
          </p:cNvPr>
          <p:cNvCxnSpPr/>
          <p:nvPr/>
        </p:nvCxnSpPr>
        <p:spPr>
          <a:xfrm flipV="1">
            <a:off x="2420883" y="4318772"/>
            <a:ext cx="0" cy="7112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B611615-8DBF-F4F9-201D-7E83E8686870}"/>
              </a:ext>
            </a:extLst>
          </p:cNvPr>
          <p:cNvSpPr/>
          <p:nvPr/>
        </p:nvSpPr>
        <p:spPr>
          <a:xfrm>
            <a:off x="8032612" y="4441134"/>
            <a:ext cx="2833509" cy="36933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96F2B3E3-E825-77DA-6877-834C096392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0101567"/>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71F3A4-985A-9380-DABD-4A625C1185F6}"/>
              </a:ext>
            </a:extLst>
          </p:cNvPr>
          <p:cNvPicPr>
            <a:picLocks noChangeAspect="1"/>
          </p:cNvPicPr>
          <p:nvPr/>
        </p:nvPicPr>
        <p:blipFill>
          <a:blip r:embed="rId5"/>
          <a:stretch>
            <a:fillRect/>
          </a:stretch>
        </p:blipFill>
        <p:spPr>
          <a:xfrm>
            <a:off x="966675" y="2059136"/>
            <a:ext cx="10258647" cy="3618650"/>
          </a:xfrm>
          <a:prstGeom prst="rect">
            <a:avLst/>
          </a:prstGeom>
          <a:ln>
            <a:solidFill>
              <a:schemeClr val="tx1"/>
            </a:solidFill>
          </a:ln>
        </p:spPr>
      </p:pic>
      <p:sp>
        <p:nvSpPr>
          <p:cNvPr id="5" name="Slide Number Placeholder 4">
            <a:extLst>
              <a:ext uri="{FF2B5EF4-FFF2-40B4-BE49-F238E27FC236}">
                <a16:creationId xmlns:a16="http://schemas.microsoft.com/office/drawing/2014/main" id="{FED68A20-1B3D-3B82-58C6-EB94F2C151AA}"/>
              </a:ext>
            </a:extLst>
          </p:cNvPr>
          <p:cNvSpPr>
            <a:spLocks noGrp="1"/>
          </p:cNvSpPr>
          <p:nvPr>
            <p:ph type="sldNum" sz="quarter" idx="12"/>
          </p:nvPr>
        </p:nvSpPr>
        <p:spPr>
          <a:xfrm>
            <a:off x="10777591" y="152400"/>
            <a:ext cx="740596"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5</a:t>
            </a:fld>
            <a:endParaRPr lang="en-US" dirty="0">
              <a:cs typeface="+mn-cs"/>
            </a:endParaRPr>
          </a:p>
        </p:txBody>
      </p:sp>
      <p:graphicFrame>
        <p:nvGraphicFramePr>
          <p:cNvPr id="13" name="Diagram 12">
            <a:extLst>
              <a:ext uri="{FF2B5EF4-FFF2-40B4-BE49-F238E27FC236}">
                <a16:creationId xmlns:a16="http://schemas.microsoft.com/office/drawing/2014/main" id="{75133434-AC82-D06B-C1A4-A4344B7A1C8F}"/>
              </a:ext>
            </a:extLst>
          </p:cNvPr>
          <p:cNvGraphicFramePr/>
          <p:nvPr>
            <p:extLst>
              <p:ext uri="{D42A27DB-BD31-4B8C-83A1-F6EECF244321}">
                <p14:modId xmlns:p14="http://schemas.microsoft.com/office/powerpoint/2010/main" val="927595777"/>
              </p:ext>
            </p:extLst>
          </p:nvPr>
        </p:nvGraphicFramePr>
        <p:xfrm>
          <a:off x="1307123" y="1069703"/>
          <a:ext cx="9577753" cy="6599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TextBox 16">
            <a:extLst>
              <a:ext uri="{FF2B5EF4-FFF2-40B4-BE49-F238E27FC236}">
                <a16:creationId xmlns:a16="http://schemas.microsoft.com/office/drawing/2014/main" id="{AB39D4AF-3024-5F97-3610-AAD1EB4B17C0}"/>
              </a:ext>
            </a:extLst>
          </p:cNvPr>
          <p:cNvSpPr txBox="1"/>
          <p:nvPr/>
        </p:nvSpPr>
        <p:spPr>
          <a:xfrm>
            <a:off x="304801" y="370904"/>
            <a:ext cx="6096000"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003B5C"/>
                </a:solidFill>
                <a:effectLst/>
                <a:uLnTx/>
                <a:uFillTx/>
                <a:latin typeface="Calibri" panose="020F0502020204030204"/>
                <a:ea typeface="Verdana" panose="020B0604030504040204" pitchFamily="34" charset="0"/>
              </a:rPr>
              <a:t>Employer Access – Access Management</a:t>
            </a:r>
            <a:endParaRPr lang="en-US" dirty="0"/>
          </a:p>
        </p:txBody>
      </p:sp>
      <p:pic>
        <p:nvPicPr>
          <p:cNvPr id="7" name="Audio 6">
            <a:hlinkClick r:id="" action="ppaction://media"/>
            <a:extLst>
              <a:ext uri="{FF2B5EF4-FFF2-40B4-BE49-F238E27FC236}">
                <a16:creationId xmlns:a16="http://schemas.microsoft.com/office/drawing/2014/main" id="{ED1C2C26-1C48-3A7D-CBE4-BBCC833B71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8795050"/>
      </p:ext>
    </p:extLst>
  </p:cSld>
  <p:clrMapOvr>
    <a:masterClrMapping/>
  </p:clrMapOvr>
  <mc:AlternateContent xmlns:mc="http://schemas.openxmlformats.org/markup-compatibility/2006" xmlns:p14="http://schemas.microsoft.com/office/powerpoint/2010/main">
    <mc:Choice Requires="p14">
      <p:transition spd="slow" p14:dur="2000" advTm="14730"/>
    </mc:Choice>
    <mc:Fallback xmlns="">
      <p:transition spd="slow" advTm="14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67860"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6</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35662</TotalTime>
  <Words>358</Words>
  <Application>Microsoft Office PowerPoint</Application>
  <PresentationFormat>Widescreen</PresentationFormat>
  <Paragraphs>51</Paragraphs>
  <Slides>6</Slides>
  <Notes>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Times New Roman</vt:lpstr>
      <vt:lpstr>Verdana</vt:lpstr>
      <vt:lpstr>Wingdings</vt:lpstr>
      <vt:lpstr>Office Theme</vt:lpstr>
      <vt:lpstr>Access Management:  Resend Registration Email</vt:lpstr>
      <vt:lpstr>Agenda</vt:lpstr>
      <vt:lpstr>Employer Access – Access Management</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739</cp:revision>
  <cp:lastPrinted>2022-06-07T19:27:36Z</cp:lastPrinted>
  <dcterms:created xsi:type="dcterms:W3CDTF">2019-12-12T19:52:55Z</dcterms:created>
  <dcterms:modified xsi:type="dcterms:W3CDTF">2023-02-16T15:56:41Z</dcterms:modified>
</cp:coreProperties>
</file>