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546" r:id="rId6"/>
    <p:sldId id="268" r:id="rId7"/>
    <p:sldId id="269" r:id="rId8"/>
    <p:sldId id="270" r:id="rId9"/>
    <p:sldId id="271" r:id="rId10"/>
    <p:sldId id="279" r:id="rId11"/>
    <p:sldId id="278" r:id="rId12"/>
    <p:sldId id="617" r:id="rId13"/>
    <p:sldId id="608" r:id="rId14"/>
    <p:sldId id="609" r:id="rId15"/>
    <p:sldId id="610" r:id="rId16"/>
    <p:sldId id="611" r:id="rId17"/>
    <p:sldId id="612" r:id="rId18"/>
    <p:sldId id="613" r:id="rId19"/>
    <p:sldId id="614" r:id="rId20"/>
    <p:sldId id="615" r:id="rId21"/>
    <p:sldId id="616" r:id="rId22"/>
    <p:sldId id="547" r:id="rId23"/>
    <p:sldId id="549" r:id="rId24"/>
    <p:sldId id="280" r:id="rId25"/>
    <p:sldId id="281" r:id="rId26"/>
    <p:sldId id="282" r:id="rId27"/>
    <p:sldId id="545"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E5EAEC"/>
    <a:srgbClr val="7590A3"/>
    <a:srgbClr val="A1C28B"/>
    <a:srgbClr val="083B5D"/>
    <a:srgbClr val="056D90"/>
    <a:srgbClr val="46006A"/>
    <a:srgbClr val="D6A629"/>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3453" autoAdjust="0"/>
  </p:normalViewPr>
  <p:slideViewPr>
    <p:cSldViewPr snapToGrid="0">
      <p:cViewPr>
        <p:scale>
          <a:sx n="100" d="100"/>
          <a:sy n="100" d="100"/>
        </p:scale>
        <p:origin x="990"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26"/>
    </p:cViewPr>
  </p:sorterViewPr>
  <p:notesViewPr>
    <p:cSldViewPr snapToGrid="0">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t>
        <a:bodyPr/>
        <a:lstStyle/>
        <a:p>
          <a:endParaRPr lang="en-US"/>
        </a:p>
      </dgm:t>
    </dgm:pt>
    <dgm:pt modelId="{A8E01F14-7C76-45DE-B2BD-80EA30EBE086}" type="sibTrans" cxnId="{1275AF2A-3FFC-4E60-BC4B-AA2A8E245503}">
      <dgm:prSet/>
      <dgm:spPr/>
      <dgm:t>
        <a:bodyPr/>
        <a:lstStyle/>
        <a:p>
          <a:endParaRPr lang="en-US"/>
        </a:p>
      </dgm:t>
    </dgm:pt>
    <dgm:pt modelId="{1D0A662E-FB26-4D1E-B9CB-6D52F85D506A}">
      <dgm:prSet custT="1"/>
      <dgm:spPr/>
      <dgm:t>
        <a:bodyPr/>
        <a:lstStyle/>
        <a:p>
          <a:r>
            <a:rPr lang="en-US" sz="2400" dirty="0"/>
            <a:t>Member Report Basics</a:t>
          </a:r>
        </a:p>
      </dgm:t>
    </dgm:pt>
    <dgm:pt modelId="{80A7B79C-441E-4B63-A2C1-7C7E1F0F6EEA}" type="parTrans" cxnId="{43EE9DB7-5EDD-4CD7-9E10-75EEE5DBF175}">
      <dgm:prSet/>
      <dgm:spPr/>
      <dgm:t>
        <a:bodyPr/>
        <a:lstStyle/>
        <a:p>
          <a:endParaRPr lang="en-US"/>
        </a:p>
      </dgm:t>
    </dgm:pt>
    <dgm:pt modelId="{C1D733F5-2CF5-46B6-9220-D0AFB34778A3}" type="sibTrans" cxnId="{43EE9DB7-5EDD-4CD7-9E10-75EEE5DBF175}">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1"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1"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F94E5F9B-8877-4954-B8FB-E9ADEB903EBB}" type="presOf" srcId="{1D0A662E-FB26-4D1E-B9CB-6D52F85D506A}" destId="{9CA56169-D798-4E42-A4EB-0F09B9AAD6B9}" srcOrd="0" destOrd="2" presId="urn:microsoft.com/office/officeart/2005/8/layout/list1"/>
    <dgm:cxn modelId="{43EE9DB7-5EDD-4CD7-9E10-75EEE5DBF175}" srcId="{AA808E5E-9525-43BC-B512-20F4C30A47DC}" destId="{1D0A662E-FB26-4D1E-B9CB-6D52F85D506A}" srcOrd="2" destOrd="0" parTransId="{80A7B79C-441E-4B63-A2C1-7C7E1F0F6EEA}" sibTransId="{C1D733F5-2CF5-46B6-9220-D0AFB34778A3}"/>
    <dgm:cxn modelId="{94B24BCA-76F7-4C09-99F9-A99DFB92C53E}" type="presOf" srcId="{92390612-8E26-455A-872A-8B7EC75FBD04}" destId="{9CA56169-D798-4E42-A4EB-0F09B9AAD6B9}" srcOrd="0" destOrd="0" presId="urn:microsoft.com/office/officeart/2005/8/layout/list1"/>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Reciprocal Admin - </a:t>
          </a:r>
          <a:r>
            <a:rPr lang="en-US" sz="2000" dirty="0"/>
            <a:t>has access to all Reciprocal member information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Reciprocal All Access - </a:t>
          </a:r>
          <a:r>
            <a:rPr lang="en-US" sz="2000" dirty="0"/>
            <a:t>has access to all Reciprocal Member information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Reciprocal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9955"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215724"/>
          <a:ext cx="7670800" cy="222778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937260"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Access Management </a:t>
          </a:r>
        </a:p>
        <a:p>
          <a:pPr marL="228600" lvl="1" indent="-228600" algn="l" defTabSz="1066800">
            <a:lnSpc>
              <a:spcPct val="90000"/>
            </a:lnSpc>
            <a:spcBef>
              <a:spcPct val="0"/>
            </a:spcBef>
            <a:spcAft>
              <a:spcPct val="15000"/>
            </a:spcAft>
            <a:buChar char="•"/>
          </a:pPr>
          <a:r>
            <a:rPr lang="en-US" sz="2400" kern="1200" dirty="0"/>
            <a:t>Member Report Basics</a:t>
          </a:r>
        </a:p>
      </dsp:txBody>
      <dsp:txXfrm>
        <a:off x="0" y="1215724"/>
        <a:ext cx="7670800" cy="2227784"/>
      </dsp:txXfrm>
    </dsp:sp>
    <dsp:sp modelId="{96FC0618-FAAB-4CE0-AFB9-00589DA648B8}">
      <dsp:nvSpPr>
        <dsp:cNvPr id="0" name=""/>
        <dsp:cNvSpPr/>
      </dsp:nvSpPr>
      <dsp:spPr>
        <a:xfrm>
          <a:off x="522201" y="803219"/>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847783"/>
        <a:ext cx="5280432" cy="823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185505"/>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Admin - </a:t>
          </a:r>
          <a:r>
            <a:rPr lang="en-US" sz="2000" kern="1200" dirty="0"/>
            <a:t>has access to all Reciprocal member information and may create new users.</a:t>
          </a:r>
        </a:p>
      </dsp:txBody>
      <dsp:txXfrm>
        <a:off x="45539" y="1231044"/>
        <a:ext cx="5610779" cy="841783"/>
      </dsp:txXfrm>
    </dsp:sp>
    <dsp:sp modelId="{8A478B61-8804-4077-B061-4444DF05DFFC}">
      <dsp:nvSpPr>
        <dsp:cNvPr id="0" name=""/>
        <dsp:cNvSpPr/>
      </dsp:nvSpPr>
      <dsp:spPr>
        <a:xfrm>
          <a:off x="0" y="2390024"/>
          <a:ext cx="5701857" cy="95792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All Access - </a:t>
          </a:r>
          <a:r>
            <a:rPr lang="en-US" sz="2000" kern="1200" dirty="0"/>
            <a:t>has access to all Reciprocal Member information but they cannot create new users.</a:t>
          </a:r>
        </a:p>
      </dsp:txBody>
      <dsp:txXfrm>
        <a:off x="46762" y="2436786"/>
        <a:ext cx="5608333" cy="864400"/>
      </dsp:txXfrm>
    </dsp:sp>
    <dsp:sp modelId="{BA8C7954-2E7D-4E10-87DC-494F5471F5C4}">
      <dsp:nvSpPr>
        <dsp:cNvPr id="0" name=""/>
        <dsp:cNvSpPr/>
      </dsp:nvSpPr>
      <dsp:spPr>
        <a:xfrm>
          <a:off x="0" y="3602731"/>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View Only - </a:t>
          </a:r>
          <a:r>
            <a:rPr lang="en-US" sz="2000" kern="1200" dirty="0"/>
            <a:t>user can view and read information only.</a:t>
          </a:r>
        </a:p>
      </dsp:txBody>
      <dsp:txXfrm>
        <a:off x="34575" y="3637306"/>
        <a:ext cx="5632707" cy="63911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Social Security number of the member you wish to search for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report window will show with 4 pages of detail and provide identical data to our previous system. You may view them on screen using the toggle on the bottom to switch pages or you may download the report into an excel for cut and paste options. To view them on screen, use the slider to and scroll bar to view all information in the window. Toggle to page 2 to see their monthly and annual wage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11</a:t>
            </a:fld>
            <a:endParaRPr lang="en-US"/>
          </a:p>
        </p:txBody>
      </p:sp>
    </p:spTree>
    <p:extLst>
      <p:ext uri="{BB962C8B-B14F-4D97-AF65-F5344CB8AC3E}">
        <p14:creationId xmlns:p14="http://schemas.microsoft.com/office/powerpoint/2010/main" val="3646961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Wages are totaled on the left by year and vertically down or may be viewed by month across. </a:t>
            </a:r>
          </a:p>
          <a:p>
            <a:r>
              <a:rPr lang="en-US" dirty="0"/>
              <a:t>Use the slider to view all monthly wages. Toggle at the bottom to page 3 to view their Service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25097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Service is totaled on the left by year and vertically down or may be viewed across by month. </a:t>
            </a:r>
          </a:p>
          <a:p>
            <a:r>
              <a:rPr lang="en-US" dirty="0"/>
              <a:t>Use the slider to view all months. Toggle at the bottom to page 4 to view their FRE and Indicators.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216882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FRE is at the top left and next to it is the FRE’s Start and End date.</a:t>
            </a:r>
          </a:p>
          <a:p>
            <a:r>
              <a:rPr lang="en-US" dirty="0"/>
              <a:t>Below are the member’s Indicators for Refund paid, Retirement Benefit and Past Service Application on file. The death indicator is on the first page of the report by their name, so you do not have toggle through the pages.</a:t>
            </a:r>
          </a:p>
          <a:p>
            <a:r>
              <a:rPr lang="en-US" dirty="0"/>
              <a:t>Click Reset on the right at any time to view another member.</a:t>
            </a:r>
          </a:p>
          <a:p>
            <a:r>
              <a:rPr lang="en-US" dirty="0"/>
              <a:t>Now let’s review the downloadable version of the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317275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export the report to your desktop from any of the online screens. </a:t>
            </a:r>
          </a:p>
          <a:p>
            <a:r>
              <a:rPr lang="en-US" dirty="0"/>
              <a:t>Use the Excel tabs at the bottom to view sheets 1-4. </a:t>
            </a:r>
          </a:p>
          <a:p>
            <a:r>
              <a:rPr lang="en-US" dirty="0"/>
              <a:t>Page one is the member’s personal detail and employment and &amp; membership information. </a:t>
            </a:r>
          </a:p>
          <a:p>
            <a:r>
              <a:rPr lang="en-US" dirty="0"/>
              <a:t>Click sheet 2 for the member’s monthly and annual wages.</a:t>
            </a:r>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6223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2 is the member’s Wage History. Annual Wages are totaled on the left by year and vertically down or may be viewed by month across. </a:t>
            </a:r>
          </a:p>
          <a:p>
            <a:r>
              <a:rPr lang="en-US" dirty="0"/>
              <a:t>Click sheet 3 at the bottom to their Service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235069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3 is the member’s Service History. Annual Service is totaled on the left by year and vertically down or may be viewed across by month. </a:t>
            </a:r>
          </a:p>
          <a:p>
            <a:r>
              <a:rPr lang="en-US" dirty="0"/>
              <a:t>Click sheet 4 at the bottom to view their FRE and Indicators for Refund paid, Retirement Benefit and Past Service Application on file.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250454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FRE is at the top left and next to it is the FRE’s Start and End date.</a:t>
            </a:r>
          </a:p>
          <a:p>
            <a:r>
              <a:rPr lang="en-US" dirty="0"/>
              <a:t>Below are the member’s Indicators for Refund paid, Retirement Benefit and Past Service Application on file.</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175902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19</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new system today we are going to introduce new terminology, discuss how to set up others to have access to our system via Access Management and review the Member Data Report you will access or download to get IMRF Data on our Reciprocal members.</a:t>
            </a:r>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Admin - </a:t>
            </a:r>
            <a:r>
              <a:rPr lang="en-US" sz="1200" dirty="0"/>
              <a:t>has access to Reciprocal Member information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All Access – </a:t>
            </a:r>
            <a:r>
              <a:rPr lang="en-US" sz="1200" dirty="0"/>
              <a:t>has access to all Reciprocal Member Information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21</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22</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24</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because you will use your business email address instead.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to go to our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automatically archive it.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The main widget you will use is the My Documents and Reports widget. Click on Reports and select the ‘IMRF Member Data’ report to view search for a member’s Reciprocal information with IMRF. Or from the left blue toolbar select the folder icon and select Report Generator and click on IMRF Member Data report to search for a member’s Reciprocal information with IMRF.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IMRF Member Data report to retrieve details on a reciprocal member.</a:t>
            </a:r>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895123"/>
            <a:ext cx="11264346" cy="2387600"/>
          </a:xfrm>
        </p:spPr>
        <p:txBody>
          <a:bodyPr/>
          <a:lstStyle/>
          <a:p>
            <a:r>
              <a:rPr lang="en-US" dirty="0"/>
              <a:t>Partner Portal Overview</a:t>
            </a:r>
            <a:br>
              <a:rPr lang="en-US" dirty="0"/>
            </a:br>
            <a:r>
              <a:rPr lang="en-US" dirty="0"/>
              <a:t>Reciprocal Access</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432344-6421-2A42-E133-E563B7906F74}"/>
              </a:ext>
            </a:extLst>
          </p:cNvPr>
          <p:cNvPicPr>
            <a:picLocks noChangeAspect="1"/>
          </p:cNvPicPr>
          <p:nvPr/>
        </p:nvPicPr>
        <p:blipFill>
          <a:blip r:embed="rId3"/>
          <a:stretch>
            <a:fillRect/>
          </a:stretch>
        </p:blipFill>
        <p:spPr>
          <a:xfrm>
            <a:off x="226731" y="1440609"/>
            <a:ext cx="10834560" cy="5417391"/>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6657400"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SSN for the Member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957187" y="3506630"/>
            <a:ext cx="170098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805248" y="4553081"/>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0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788A8A-39CD-4876-7E09-2641DD032AE9}"/>
              </a:ext>
            </a:extLst>
          </p:cNvPr>
          <p:cNvPicPr>
            <a:picLocks noChangeAspect="1"/>
          </p:cNvPicPr>
          <p:nvPr/>
        </p:nvPicPr>
        <p:blipFill>
          <a:blip r:embed="rId3"/>
          <a:stretch>
            <a:fillRect/>
          </a:stretch>
        </p:blipFill>
        <p:spPr>
          <a:xfrm>
            <a:off x="-4916" y="1020993"/>
            <a:ext cx="12192000" cy="5837007"/>
          </a:xfrm>
          <a:prstGeom prst="rect">
            <a:avLst/>
          </a:prstGeom>
        </p:spPr>
      </p:pic>
      <p:sp>
        <p:nvSpPr>
          <p:cNvPr id="5" name="Slide Number Placeholder 4">
            <a:extLst>
              <a:ext uri="{FF2B5EF4-FFF2-40B4-BE49-F238E27FC236}">
                <a16:creationId xmlns:a16="http://schemas.microsoft.com/office/drawing/2014/main" id="{D924A133-BA65-04A0-643E-6898829735A8}"/>
              </a:ext>
            </a:extLst>
          </p:cNvPr>
          <p:cNvSpPr>
            <a:spLocks noGrp="1"/>
          </p:cNvSpPr>
          <p:nvPr>
            <p:ph type="sldNum" sz="quarter" idx="12"/>
          </p:nvPr>
        </p:nvSpPr>
        <p:spPr/>
        <p:txBody>
          <a:bodyPr/>
          <a:lstStyle/>
          <a:p>
            <a:fld id="{B0C3E88A-0163-48A4-9F34-7D71CA4062C9}" type="slidenum">
              <a:rPr lang="en-US" smtClean="0"/>
              <a:pPr/>
              <a:t>11</a:t>
            </a:fld>
            <a:endParaRPr lang="en-US" dirty="0"/>
          </a:p>
        </p:txBody>
      </p:sp>
      <p:sp>
        <p:nvSpPr>
          <p:cNvPr id="10" name="Rectangle: Rounded Corners 9">
            <a:extLst>
              <a:ext uri="{FF2B5EF4-FFF2-40B4-BE49-F238E27FC236}">
                <a16:creationId xmlns:a16="http://schemas.microsoft.com/office/drawing/2014/main" id="{99026099-EE26-2BD9-9DB2-AA434D263A56}"/>
              </a:ext>
            </a:extLst>
          </p:cNvPr>
          <p:cNvSpPr/>
          <p:nvPr/>
        </p:nvSpPr>
        <p:spPr>
          <a:xfrm>
            <a:off x="4257368" y="6557152"/>
            <a:ext cx="835742" cy="259766"/>
          </a:xfrm>
          <a:prstGeom prst="roundRect">
            <a:avLst>
              <a:gd name="adj" fmla="val 50000"/>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71F6D23-812E-D372-CE26-171547E6C6AD}"/>
              </a:ext>
            </a:extLst>
          </p:cNvPr>
          <p:cNvSpPr/>
          <p:nvPr/>
        </p:nvSpPr>
        <p:spPr>
          <a:xfrm>
            <a:off x="5093110" y="2192594"/>
            <a:ext cx="1995948" cy="22614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FF13E39-F989-46F6-FC20-36D09D71B198}"/>
              </a:ext>
            </a:extLst>
          </p:cNvPr>
          <p:cNvSpPr/>
          <p:nvPr/>
        </p:nvSpPr>
        <p:spPr>
          <a:xfrm>
            <a:off x="7964128" y="3048000"/>
            <a:ext cx="186813" cy="329178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BCB4135-20AC-402E-F623-326721C8D395}"/>
              </a:ext>
            </a:extLst>
          </p:cNvPr>
          <p:cNvSpPr/>
          <p:nvPr/>
        </p:nvSpPr>
        <p:spPr>
          <a:xfrm>
            <a:off x="776748" y="6339786"/>
            <a:ext cx="7295536" cy="15709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26EDD8-6857-5654-40CE-75C8D5A67FA8}"/>
              </a:ext>
            </a:extLst>
          </p:cNvPr>
          <p:cNvSpPr txBox="1"/>
          <p:nvPr/>
        </p:nvSpPr>
        <p:spPr>
          <a:xfrm>
            <a:off x="1130710" y="300849"/>
            <a:ext cx="7295536" cy="400110"/>
          </a:xfrm>
          <a:prstGeom prst="rect">
            <a:avLst/>
          </a:prstGeom>
          <a:noFill/>
        </p:spPr>
        <p:txBody>
          <a:bodyPr wrap="square" rtlCol="0">
            <a:spAutoFit/>
          </a:bodyPr>
          <a:lstStyle/>
          <a:p>
            <a:r>
              <a:rPr lang="en-US" sz="2000" b="1" dirty="0"/>
              <a:t>Member’s Personal, Employment &amp; Membership information</a:t>
            </a:r>
          </a:p>
        </p:txBody>
      </p:sp>
    </p:spTree>
    <p:extLst>
      <p:ext uri="{BB962C8B-B14F-4D97-AF65-F5344CB8AC3E}">
        <p14:creationId xmlns:p14="http://schemas.microsoft.com/office/powerpoint/2010/main" val="31124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9DDD0-EC1A-7425-6D43-DA726CDE2A9B}"/>
              </a:ext>
            </a:extLst>
          </p:cNvPr>
          <p:cNvPicPr>
            <a:picLocks noChangeAspect="1"/>
          </p:cNvPicPr>
          <p:nvPr/>
        </p:nvPicPr>
        <p:blipFill>
          <a:blip r:embed="rId3"/>
          <a:stretch>
            <a:fillRect/>
          </a:stretch>
        </p:blipFill>
        <p:spPr>
          <a:xfrm>
            <a:off x="0" y="990939"/>
            <a:ext cx="12192000" cy="5867060"/>
          </a:xfrm>
          <a:prstGeom prst="rect">
            <a:avLst/>
          </a:prstGeom>
        </p:spPr>
      </p:pic>
      <p:sp>
        <p:nvSpPr>
          <p:cNvPr id="5" name="Slide Number Placeholder 4">
            <a:extLst>
              <a:ext uri="{FF2B5EF4-FFF2-40B4-BE49-F238E27FC236}">
                <a16:creationId xmlns:a16="http://schemas.microsoft.com/office/drawing/2014/main" id="{AE0B707E-9295-4BD1-971B-56C6DE919937}"/>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8" name="Rectangle: Rounded Corners 7">
            <a:extLst>
              <a:ext uri="{FF2B5EF4-FFF2-40B4-BE49-F238E27FC236}">
                <a16:creationId xmlns:a16="http://schemas.microsoft.com/office/drawing/2014/main" id="{B92AE443-BD9D-ABC2-03DC-2A43257C3203}"/>
              </a:ext>
            </a:extLst>
          </p:cNvPr>
          <p:cNvSpPr/>
          <p:nvPr/>
        </p:nvSpPr>
        <p:spPr>
          <a:xfrm>
            <a:off x="3883742" y="6574369"/>
            <a:ext cx="1130709" cy="20005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AE6BA0F-3CC1-1D0B-EE41-E2FA571F97D8}"/>
              </a:ext>
            </a:extLst>
          </p:cNvPr>
          <p:cNvSpPr/>
          <p:nvPr/>
        </p:nvSpPr>
        <p:spPr>
          <a:xfrm>
            <a:off x="747250" y="6357504"/>
            <a:ext cx="7349614" cy="11211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E6A29213-37F2-B8FE-6EA2-2AB1ACA1D5B4}"/>
              </a:ext>
            </a:extLst>
          </p:cNvPr>
          <p:cNvSpPr/>
          <p:nvPr/>
        </p:nvSpPr>
        <p:spPr>
          <a:xfrm>
            <a:off x="1319981" y="2894663"/>
            <a:ext cx="1189703" cy="277001"/>
          </a:xfrm>
          <a:prstGeom prst="wedgeRoundRectCallout">
            <a:avLst>
              <a:gd name="adj1" fmla="val -34057"/>
              <a:gd name="adj2" fmla="val 17031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A5AABB-412B-5F2C-580B-F4C59CDE269F}"/>
              </a:ext>
            </a:extLst>
          </p:cNvPr>
          <p:cNvSpPr txBox="1"/>
          <p:nvPr/>
        </p:nvSpPr>
        <p:spPr>
          <a:xfrm>
            <a:off x="1339644" y="2894663"/>
            <a:ext cx="1120877" cy="276999"/>
          </a:xfrm>
          <a:prstGeom prst="rect">
            <a:avLst/>
          </a:prstGeom>
          <a:noFill/>
        </p:spPr>
        <p:txBody>
          <a:bodyPr wrap="square" rtlCol="0">
            <a:spAutoFit/>
          </a:bodyPr>
          <a:lstStyle/>
          <a:p>
            <a:r>
              <a:rPr lang="en-US" sz="1200" b="1" dirty="0"/>
              <a:t>Annual Wages</a:t>
            </a:r>
          </a:p>
        </p:txBody>
      </p:sp>
      <p:sp>
        <p:nvSpPr>
          <p:cNvPr id="12" name="Speech Bubble: Rectangle with Corners Rounded 11">
            <a:extLst>
              <a:ext uri="{FF2B5EF4-FFF2-40B4-BE49-F238E27FC236}">
                <a16:creationId xmlns:a16="http://schemas.microsoft.com/office/drawing/2014/main" id="{5757E664-2575-2235-7EA0-182511C3CCCB}"/>
              </a:ext>
            </a:extLst>
          </p:cNvPr>
          <p:cNvSpPr/>
          <p:nvPr/>
        </p:nvSpPr>
        <p:spPr>
          <a:xfrm>
            <a:off x="3062747" y="2889836"/>
            <a:ext cx="1415846" cy="277000"/>
          </a:xfrm>
          <a:prstGeom prst="wedgeRoundRectCallout">
            <a:avLst>
              <a:gd name="adj1" fmla="val -71191"/>
              <a:gd name="adj2" fmla="val 180897"/>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1E1981-5153-B082-3353-E2F80F9F6476}"/>
              </a:ext>
            </a:extLst>
          </p:cNvPr>
          <p:cNvSpPr txBox="1"/>
          <p:nvPr/>
        </p:nvSpPr>
        <p:spPr>
          <a:xfrm>
            <a:off x="3121742" y="2894663"/>
            <a:ext cx="1415845" cy="276999"/>
          </a:xfrm>
          <a:prstGeom prst="rect">
            <a:avLst/>
          </a:prstGeom>
          <a:noFill/>
        </p:spPr>
        <p:txBody>
          <a:bodyPr wrap="square" rtlCol="0">
            <a:spAutoFit/>
          </a:bodyPr>
          <a:lstStyle/>
          <a:p>
            <a:r>
              <a:rPr lang="en-US" sz="1200" b="1" dirty="0"/>
              <a:t>Monthly Wages</a:t>
            </a:r>
          </a:p>
        </p:txBody>
      </p:sp>
      <p:cxnSp>
        <p:nvCxnSpPr>
          <p:cNvPr id="15" name="Straight Connector 14">
            <a:extLst>
              <a:ext uri="{FF2B5EF4-FFF2-40B4-BE49-F238E27FC236}">
                <a16:creationId xmlns:a16="http://schemas.microsoft.com/office/drawing/2014/main" id="{32243B39-A5B8-03AA-E48C-CF16778BCEF5}"/>
              </a:ext>
            </a:extLst>
          </p:cNvPr>
          <p:cNvCxnSpPr/>
          <p:nvPr/>
        </p:nvCxnSpPr>
        <p:spPr>
          <a:xfrm>
            <a:off x="1076634" y="6105832"/>
            <a:ext cx="914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8BE13F-D566-2A6A-2988-8D72730F1B7D}"/>
              </a:ext>
            </a:extLst>
          </p:cNvPr>
          <p:cNvSpPr txBox="1"/>
          <p:nvPr/>
        </p:nvSpPr>
        <p:spPr>
          <a:xfrm>
            <a:off x="1076634" y="338401"/>
            <a:ext cx="4655572" cy="400110"/>
          </a:xfrm>
          <a:prstGeom prst="rect">
            <a:avLst/>
          </a:prstGeom>
          <a:noFill/>
        </p:spPr>
        <p:txBody>
          <a:bodyPr wrap="square" rtlCol="0">
            <a:spAutoFit/>
          </a:bodyPr>
          <a:lstStyle/>
          <a:p>
            <a:r>
              <a:rPr lang="en-US" sz="2000" b="1" dirty="0"/>
              <a:t>Member’s Monthly and Annual Wages</a:t>
            </a:r>
          </a:p>
        </p:txBody>
      </p:sp>
    </p:spTree>
    <p:extLst>
      <p:ext uri="{BB962C8B-B14F-4D97-AF65-F5344CB8AC3E}">
        <p14:creationId xmlns:p14="http://schemas.microsoft.com/office/powerpoint/2010/main" val="287790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2AFDC-E44E-448D-260D-A35F1453F2EC}"/>
              </a:ext>
            </a:extLst>
          </p:cNvPr>
          <p:cNvPicPr>
            <a:picLocks noChangeAspect="1"/>
          </p:cNvPicPr>
          <p:nvPr/>
        </p:nvPicPr>
        <p:blipFill>
          <a:blip r:embed="rId3"/>
          <a:stretch>
            <a:fillRect/>
          </a:stretch>
        </p:blipFill>
        <p:spPr>
          <a:xfrm>
            <a:off x="0" y="983124"/>
            <a:ext cx="12192000" cy="5878286"/>
          </a:xfrm>
          <a:prstGeom prst="rect">
            <a:avLst/>
          </a:prstGeom>
        </p:spPr>
      </p:pic>
      <p:sp>
        <p:nvSpPr>
          <p:cNvPr id="10" name="Speech Bubble: Rectangle with Corners Rounded 9">
            <a:extLst>
              <a:ext uri="{FF2B5EF4-FFF2-40B4-BE49-F238E27FC236}">
                <a16:creationId xmlns:a16="http://schemas.microsoft.com/office/drawing/2014/main" id="{ACDFE1D2-2471-DBFD-691F-4B7900A1F4FC}"/>
              </a:ext>
            </a:extLst>
          </p:cNvPr>
          <p:cNvSpPr/>
          <p:nvPr/>
        </p:nvSpPr>
        <p:spPr>
          <a:xfrm>
            <a:off x="1319981" y="2894663"/>
            <a:ext cx="1189703" cy="277001"/>
          </a:xfrm>
          <a:prstGeom prst="wedgeRoundRectCallout">
            <a:avLst>
              <a:gd name="adj1" fmla="val -41495"/>
              <a:gd name="adj2" fmla="val 17031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772797E-E0CC-46FF-EF3F-B505D2289BC3}"/>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8" name="TextBox 7">
            <a:extLst>
              <a:ext uri="{FF2B5EF4-FFF2-40B4-BE49-F238E27FC236}">
                <a16:creationId xmlns:a16="http://schemas.microsoft.com/office/drawing/2014/main" id="{06E57C7D-9F6C-E1D1-D2EA-79057B2D2915}"/>
              </a:ext>
            </a:extLst>
          </p:cNvPr>
          <p:cNvSpPr txBox="1"/>
          <p:nvPr/>
        </p:nvSpPr>
        <p:spPr>
          <a:xfrm>
            <a:off x="1022555" y="275303"/>
            <a:ext cx="5820696" cy="400110"/>
          </a:xfrm>
          <a:prstGeom prst="rect">
            <a:avLst/>
          </a:prstGeom>
          <a:noFill/>
        </p:spPr>
        <p:txBody>
          <a:bodyPr wrap="square" rtlCol="0">
            <a:spAutoFit/>
          </a:bodyPr>
          <a:lstStyle/>
          <a:p>
            <a:r>
              <a:rPr lang="en-US" sz="2000" b="1" dirty="0"/>
              <a:t>Member’s Monthly and Annual Service</a:t>
            </a:r>
          </a:p>
        </p:txBody>
      </p:sp>
      <p:sp>
        <p:nvSpPr>
          <p:cNvPr id="9" name="TextBox 8">
            <a:extLst>
              <a:ext uri="{FF2B5EF4-FFF2-40B4-BE49-F238E27FC236}">
                <a16:creationId xmlns:a16="http://schemas.microsoft.com/office/drawing/2014/main" id="{4A77EEFC-16DD-DEAA-2519-FCD0155065F5}"/>
              </a:ext>
            </a:extLst>
          </p:cNvPr>
          <p:cNvSpPr txBox="1"/>
          <p:nvPr/>
        </p:nvSpPr>
        <p:spPr>
          <a:xfrm>
            <a:off x="1339644" y="2894663"/>
            <a:ext cx="1189703" cy="276999"/>
          </a:xfrm>
          <a:prstGeom prst="rect">
            <a:avLst/>
          </a:prstGeom>
          <a:noFill/>
        </p:spPr>
        <p:txBody>
          <a:bodyPr wrap="square" rtlCol="0">
            <a:spAutoFit/>
          </a:bodyPr>
          <a:lstStyle/>
          <a:p>
            <a:r>
              <a:rPr lang="en-US" sz="1200" b="1" dirty="0"/>
              <a:t>Annual Service</a:t>
            </a:r>
          </a:p>
        </p:txBody>
      </p:sp>
      <p:sp>
        <p:nvSpPr>
          <p:cNvPr id="11" name="Speech Bubble: Rectangle with Corners Rounded 10">
            <a:extLst>
              <a:ext uri="{FF2B5EF4-FFF2-40B4-BE49-F238E27FC236}">
                <a16:creationId xmlns:a16="http://schemas.microsoft.com/office/drawing/2014/main" id="{FFA9700A-1D1F-CD3C-ED67-895A49DF9249}"/>
              </a:ext>
            </a:extLst>
          </p:cNvPr>
          <p:cNvSpPr/>
          <p:nvPr/>
        </p:nvSpPr>
        <p:spPr>
          <a:xfrm>
            <a:off x="3062747" y="2889836"/>
            <a:ext cx="1415846" cy="277000"/>
          </a:xfrm>
          <a:prstGeom prst="wedgeRoundRectCallout">
            <a:avLst>
              <a:gd name="adj1" fmla="val -61795"/>
              <a:gd name="adj2" fmla="val 16082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E380F30-B851-3EC4-49FC-6A4995B2F8DA}"/>
              </a:ext>
            </a:extLst>
          </p:cNvPr>
          <p:cNvSpPr txBox="1"/>
          <p:nvPr/>
        </p:nvSpPr>
        <p:spPr>
          <a:xfrm>
            <a:off x="3121742" y="2889837"/>
            <a:ext cx="1415845" cy="276999"/>
          </a:xfrm>
          <a:prstGeom prst="rect">
            <a:avLst/>
          </a:prstGeom>
          <a:noFill/>
        </p:spPr>
        <p:txBody>
          <a:bodyPr wrap="square" rtlCol="0">
            <a:spAutoFit/>
          </a:bodyPr>
          <a:lstStyle/>
          <a:p>
            <a:r>
              <a:rPr lang="en-US" sz="1200" b="1" dirty="0"/>
              <a:t>Monthly Service</a:t>
            </a:r>
          </a:p>
        </p:txBody>
      </p:sp>
      <p:cxnSp>
        <p:nvCxnSpPr>
          <p:cNvPr id="14" name="Straight Connector 13">
            <a:extLst>
              <a:ext uri="{FF2B5EF4-FFF2-40B4-BE49-F238E27FC236}">
                <a16:creationId xmlns:a16="http://schemas.microsoft.com/office/drawing/2014/main" id="{EE0B84D4-64E3-9A5B-613F-7D8808BAF969}"/>
              </a:ext>
            </a:extLst>
          </p:cNvPr>
          <p:cNvCxnSpPr/>
          <p:nvPr/>
        </p:nvCxnSpPr>
        <p:spPr>
          <a:xfrm>
            <a:off x="1137775" y="6087090"/>
            <a:ext cx="914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C163D49-CB95-1397-FB99-AD15227C9A6B}"/>
              </a:ext>
            </a:extLst>
          </p:cNvPr>
          <p:cNvSpPr/>
          <p:nvPr/>
        </p:nvSpPr>
        <p:spPr>
          <a:xfrm>
            <a:off x="747250" y="6302477"/>
            <a:ext cx="7275873" cy="18906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2DF8E61-F168-63E7-C362-55DAD2A5D9A0}"/>
              </a:ext>
            </a:extLst>
          </p:cNvPr>
          <p:cNvSpPr/>
          <p:nvPr/>
        </p:nvSpPr>
        <p:spPr>
          <a:xfrm flipV="1">
            <a:off x="3886200" y="6582696"/>
            <a:ext cx="1128252" cy="216553"/>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29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2B01E-4CB9-70C1-451D-F9EACD36AA61}"/>
              </a:ext>
            </a:extLst>
          </p:cNvPr>
          <p:cNvPicPr>
            <a:picLocks noChangeAspect="1"/>
          </p:cNvPicPr>
          <p:nvPr/>
        </p:nvPicPr>
        <p:blipFill>
          <a:blip r:embed="rId3"/>
          <a:stretch>
            <a:fillRect/>
          </a:stretch>
        </p:blipFill>
        <p:spPr>
          <a:xfrm>
            <a:off x="0" y="983179"/>
            <a:ext cx="12192000" cy="5874821"/>
          </a:xfrm>
          <a:prstGeom prst="rect">
            <a:avLst/>
          </a:prstGeom>
        </p:spPr>
      </p:pic>
      <p:sp>
        <p:nvSpPr>
          <p:cNvPr id="5" name="Slide Number Placeholder 4">
            <a:extLst>
              <a:ext uri="{FF2B5EF4-FFF2-40B4-BE49-F238E27FC236}">
                <a16:creationId xmlns:a16="http://schemas.microsoft.com/office/drawing/2014/main" id="{F43506BA-9670-2093-F5A5-5F538087B2A6}"/>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8" name="Speech Bubble: Rectangle with Corners Rounded 7">
            <a:extLst>
              <a:ext uri="{FF2B5EF4-FFF2-40B4-BE49-F238E27FC236}">
                <a16:creationId xmlns:a16="http://schemas.microsoft.com/office/drawing/2014/main" id="{595DE8E2-4B21-2CB0-D291-F83E986DADF8}"/>
              </a:ext>
            </a:extLst>
          </p:cNvPr>
          <p:cNvSpPr/>
          <p:nvPr/>
        </p:nvSpPr>
        <p:spPr>
          <a:xfrm>
            <a:off x="2499852" y="2953656"/>
            <a:ext cx="1189703" cy="277001"/>
          </a:xfrm>
          <a:prstGeom prst="wedgeRoundRectCallout">
            <a:avLst>
              <a:gd name="adj1" fmla="val -38189"/>
              <a:gd name="adj2" fmla="val 113517"/>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with Corners Rounded 8">
            <a:extLst>
              <a:ext uri="{FF2B5EF4-FFF2-40B4-BE49-F238E27FC236}">
                <a16:creationId xmlns:a16="http://schemas.microsoft.com/office/drawing/2014/main" id="{A2ADD07F-6E82-7252-1FBC-FF81B16A21CA}"/>
              </a:ext>
            </a:extLst>
          </p:cNvPr>
          <p:cNvSpPr/>
          <p:nvPr/>
        </p:nvSpPr>
        <p:spPr>
          <a:xfrm>
            <a:off x="4596579" y="2953655"/>
            <a:ext cx="1415846" cy="340822"/>
          </a:xfrm>
          <a:prstGeom prst="wedgeRoundRectCallout">
            <a:avLst>
              <a:gd name="adj1" fmla="val -41330"/>
              <a:gd name="adj2" fmla="val 8926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B9CB50-A721-C30D-38C7-92302D51C043}"/>
              </a:ext>
            </a:extLst>
          </p:cNvPr>
          <p:cNvSpPr txBox="1"/>
          <p:nvPr/>
        </p:nvSpPr>
        <p:spPr>
          <a:xfrm>
            <a:off x="2499852" y="2953656"/>
            <a:ext cx="1189703" cy="276999"/>
          </a:xfrm>
          <a:prstGeom prst="rect">
            <a:avLst/>
          </a:prstGeom>
          <a:noFill/>
        </p:spPr>
        <p:txBody>
          <a:bodyPr wrap="square" rtlCol="0">
            <a:spAutoFit/>
          </a:bodyPr>
          <a:lstStyle/>
          <a:p>
            <a:r>
              <a:rPr lang="en-US" sz="1200" b="1" dirty="0"/>
              <a:t>FRE Start Date</a:t>
            </a:r>
          </a:p>
        </p:txBody>
      </p:sp>
      <p:sp>
        <p:nvSpPr>
          <p:cNvPr id="11" name="TextBox 10">
            <a:extLst>
              <a:ext uri="{FF2B5EF4-FFF2-40B4-BE49-F238E27FC236}">
                <a16:creationId xmlns:a16="http://schemas.microsoft.com/office/drawing/2014/main" id="{BA171FD1-E9EA-036A-9521-6E386B97DA8C}"/>
              </a:ext>
            </a:extLst>
          </p:cNvPr>
          <p:cNvSpPr txBox="1"/>
          <p:nvPr/>
        </p:nvSpPr>
        <p:spPr>
          <a:xfrm>
            <a:off x="4655575" y="2953656"/>
            <a:ext cx="1415845" cy="276999"/>
          </a:xfrm>
          <a:prstGeom prst="rect">
            <a:avLst/>
          </a:prstGeom>
          <a:noFill/>
        </p:spPr>
        <p:txBody>
          <a:bodyPr wrap="square" rtlCol="0">
            <a:spAutoFit/>
          </a:bodyPr>
          <a:lstStyle/>
          <a:p>
            <a:r>
              <a:rPr lang="en-US" sz="1200" b="1" dirty="0"/>
              <a:t>FRE End Date</a:t>
            </a:r>
          </a:p>
        </p:txBody>
      </p:sp>
      <p:sp>
        <p:nvSpPr>
          <p:cNvPr id="12" name="Speech Bubble: Rectangle with Corners Rounded 11">
            <a:extLst>
              <a:ext uri="{FF2B5EF4-FFF2-40B4-BE49-F238E27FC236}">
                <a16:creationId xmlns:a16="http://schemas.microsoft.com/office/drawing/2014/main" id="{AE9C7815-C745-E8EA-FCA3-9D5D54F951B5}"/>
              </a:ext>
            </a:extLst>
          </p:cNvPr>
          <p:cNvSpPr/>
          <p:nvPr/>
        </p:nvSpPr>
        <p:spPr>
          <a:xfrm>
            <a:off x="1037306" y="2953655"/>
            <a:ext cx="1111043" cy="276998"/>
          </a:xfrm>
          <a:prstGeom prst="wedgeRoundRectCallout">
            <a:avLst>
              <a:gd name="adj1" fmla="val -39253"/>
              <a:gd name="adj2" fmla="val 82495"/>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2E15E4-67EE-2F64-B8F4-03523A6A17A9}"/>
              </a:ext>
            </a:extLst>
          </p:cNvPr>
          <p:cNvSpPr txBox="1"/>
          <p:nvPr/>
        </p:nvSpPr>
        <p:spPr>
          <a:xfrm>
            <a:off x="1084007" y="2957633"/>
            <a:ext cx="1415845" cy="276999"/>
          </a:xfrm>
          <a:prstGeom prst="rect">
            <a:avLst/>
          </a:prstGeom>
          <a:noFill/>
        </p:spPr>
        <p:txBody>
          <a:bodyPr wrap="square" rtlCol="0">
            <a:spAutoFit/>
          </a:bodyPr>
          <a:lstStyle/>
          <a:p>
            <a:r>
              <a:rPr lang="en-US" sz="1200" b="1" dirty="0"/>
              <a:t>Monthly FRE</a:t>
            </a:r>
          </a:p>
        </p:txBody>
      </p:sp>
      <p:sp>
        <p:nvSpPr>
          <p:cNvPr id="14" name="Speech Bubble: Rectangle with Corners Rounded 13">
            <a:extLst>
              <a:ext uri="{FF2B5EF4-FFF2-40B4-BE49-F238E27FC236}">
                <a16:creationId xmlns:a16="http://schemas.microsoft.com/office/drawing/2014/main" id="{E22279FE-1C2D-B20D-420F-E4B687FE7765}"/>
              </a:ext>
            </a:extLst>
          </p:cNvPr>
          <p:cNvSpPr/>
          <p:nvPr/>
        </p:nvSpPr>
        <p:spPr>
          <a:xfrm flipV="1">
            <a:off x="2862921" y="4870283"/>
            <a:ext cx="5199531" cy="276998"/>
          </a:xfrm>
          <a:prstGeom prst="wedgeRoundRectCallout">
            <a:avLst>
              <a:gd name="adj1" fmla="val -74299"/>
              <a:gd name="adj2" fmla="val 125321"/>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58E695-540C-5942-B6EE-F77574113364}"/>
              </a:ext>
            </a:extLst>
          </p:cNvPr>
          <p:cNvSpPr txBox="1"/>
          <p:nvPr/>
        </p:nvSpPr>
        <p:spPr>
          <a:xfrm>
            <a:off x="2971076" y="4877977"/>
            <a:ext cx="5465002" cy="261610"/>
          </a:xfrm>
          <a:prstGeom prst="rect">
            <a:avLst/>
          </a:prstGeom>
          <a:noFill/>
        </p:spPr>
        <p:txBody>
          <a:bodyPr wrap="square" rtlCol="0">
            <a:spAutoFit/>
          </a:bodyPr>
          <a:lstStyle/>
          <a:p>
            <a:r>
              <a:rPr lang="en-US" sz="1100" b="1" dirty="0"/>
              <a:t>Indicators for Refund Paid, Retirement Benefit and Past Service Application on file</a:t>
            </a:r>
          </a:p>
        </p:txBody>
      </p:sp>
      <p:sp>
        <p:nvSpPr>
          <p:cNvPr id="16" name="Rectangle: Rounded Corners 15">
            <a:extLst>
              <a:ext uri="{FF2B5EF4-FFF2-40B4-BE49-F238E27FC236}">
                <a16:creationId xmlns:a16="http://schemas.microsoft.com/office/drawing/2014/main" id="{9A071791-89CB-E49D-53AE-A61382E48EE2}"/>
              </a:ext>
            </a:extLst>
          </p:cNvPr>
          <p:cNvSpPr/>
          <p:nvPr/>
        </p:nvSpPr>
        <p:spPr>
          <a:xfrm>
            <a:off x="737418" y="6351639"/>
            <a:ext cx="7403691" cy="11527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EFFD894-98E4-7144-88DF-817FAC3C6F29}"/>
              </a:ext>
            </a:extLst>
          </p:cNvPr>
          <p:cNvSpPr/>
          <p:nvPr/>
        </p:nvSpPr>
        <p:spPr>
          <a:xfrm>
            <a:off x="3834582" y="6562774"/>
            <a:ext cx="761997" cy="19936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FAF1E3-271F-FEA3-3E2E-68719D33040C}"/>
              </a:ext>
            </a:extLst>
          </p:cNvPr>
          <p:cNvSpPr txBox="1"/>
          <p:nvPr/>
        </p:nvSpPr>
        <p:spPr>
          <a:xfrm>
            <a:off x="1037306" y="365081"/>
            <a:ext cx="5919020" cy="400110"/>
          </a:xfrm>
          <a:prstGeom prst="rect">
            <a:avLst/>
          </a:prstGeom>
          <a:noFill/>
        </p:spPr>
        <p:txBody>
          <a:bodyPr wrap="square" rtlCol="0">
            <a:spAutoFit/>
          </a:bodyPr>
          <a:lstStyle/>
          <a:p>
            <a:r>
              <a:rPr lang="en-US" sz="2000" b="1" dirty="0"/>
              <a:t>Member’s Monthly FRE and Indicators </a:t>
            </a:r>
          </a:p>
        </p:txBody>
      </p:sp>
      <p:sp>
        <p:nvSpPr>
          <p:cNvPr id="4" name="Rectangle: Rounded Corners 3">
            <a:extLst>
              <a:ext uri="{FF2B5EF4-FFF2-40B4-BE49-F238E27FC236}">
                <a16:creationId xmlns:a16="http://schemas.microsoft.com/office/drawing/2014/main" id="{142F7F68-95AD-7943-1C04-7AD53A9C097F}"/>
              </a:ext>
            </a:extLst>
          </p:cNvPr>
          <p:cNvSpPr/>
          <p:nvPr/>
        </p:nvSpPr>
        <p:spPr>
          <a:xfrm>
            <a:off x="8357418" y="2851355"/>
            <a:ext cx="3451123" cy="27699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30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86FE21-D358-32BB-D07D-E3CBD08562DE}"/>
              </a:ext>
            </a:extLst>
          </p:cNvPr>
          <p:cNvPicPr>
            <a:picLocks noChangeAspect="1"/>
          </p:cNvPicPr>
          <p:nvPr/>
        </p:nvPicPr>
        <p:blipFill>
          <a:blip r:embed="rId3"/>
          <a:stretch>
            <a:fillRect/>
          </a:stretch>
        </p:blipFill>
        <p:spPr>
          <a:xfrm>
            <a:off x="0" y="1114667"/>
            <a:ext cx="12192000" cy="4933722"/>
          </a:xfrm>
          <a:prstGeom prst="rect">
            <a:avLst/>
          </a:prstGeom>
        </p:spPr>
      </p:pic>
      <p:sp>
        <p:nvSpPr>
          <p:cNvPr id="5" name="Slide Number Placeholder 4">
            <a:extLst>
              <a:ext uri="{FF2B5EF4-FFF2-40B4-BE49-F238E27FC236}">
                <a16:creationId xmlns:a16="http://schemas.microsoft.com/office/drawing/2014/main" id="{16849F1C-A0FF-0E54-4B3A-A4D8C789C4E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8" name="TextBox 7">
            <a:extLst>
              <a:ext uri="{FF2B5EF4-FFF2-40B4-BE49-F238E27FC236}">
                <a16:creationId xmlns:a16="http://schemas.microsoft.com/office/drawing/2014/main" id="{5C47DCAD-6EC9-C9EE-D78F-2E80F238DD8A}"/>
              </a:ext>
            </a:extLst>
          </p:cNvPr>
          <p:cNvSpPr txBox="1"/>
          <p:nvPr/>
        </p:nvSpPr>
        <p:spPr>
          <a:xfrm>
            <a:off x="353962" y="121007"/>
            <a:ext cx="8839200" cy="400110"/>
          </a:xfrm>
          <a:prstGeom prst="rect">
            <a:avLst/>
          </a:prstGeom>
          <a:noFill/>
        </p:spPr>
        <p:txBody>
          <a:bodyPr wrap="square" rtlCol="0">
            <a:spAutoFit/>
          </a:bodyPr>
          <a:lstStyle/>
          <a:p>
            <a:r>
              <a:rPr lang="en-US" sz="2000" b="1" dirty="0"/>
              <a:t>Excel Download of Member Data Report</a:t>
            </a:r>
          </a:p>
        </p:txBody>
      </p:sp>
      <p:sp>
        <p:nvSpPr>
          <p:cNvPr id="9" name="Rectangle: Rounded Corners 8">
            <a:extLst>
              <a:ext uri="{FF2B5EF4-FFF2-40B4-BE49-F238E27FC236}">
                <a16:creationId xmlns:a16="http://schemas.microsoft.com/office/drawing/2014/main" id="{A86614A8-4E56-7BAC-FF54-7286DEBFDC67}"/>
              </a:ext>
            </a:extLst>
          </p:cNvPr>
          <p:cNvSpPr/>
          <p:nvPr/>
        </p:nvSpPr>
        <p:spPr>
          <a:xfrm>
            <a:off x="816078" y="5743589"/>
            <a:ext cx="231058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F0BAB0-B40A-94E3-ADF7-A287A0320A23}"/>
              </a:ext>
            </a:extLst>
          </p:cNvPr>
          <p:cNvSpPr txBox="1"/>
          <p:nvPr/>
        </p:nvSpPr>
        <p:spPr>
          <a:xfrm>
            <a:off x="1248697" y="548417"/>
            <a:ext cx="6096000" cy="369332"/>
          </a:xfrm>
          <a:prstGeom prst="rect">
            <a:avLst/>
          </a:prstGeom>
          <a:noFill/>
        </p:spPr>
        <p:txBody>
          <a:bodyPr wrap="square">
            <a:spAutoFit/>
          </a:bodyPr>
          <a:lstStyle/>
          <a:p>
            <a:r>
              <a:rPr lang="en-US" b="1" dirty="0"/>
              <a:t>Member’s Personal, Employment &amp; Membership information</a:t>
            </a:r>
          </a:p>
        </p:txBody>
      </p:sp>
      <p:cxnSp>
        <p:nvCxnSpPr>
          <p:cNvPr id="6" name="Straight Arrow Connector 5">
            <a:extLst>
              <a:ext uri="{FF2B5EF4-FFF2-40B4-BE49-F238E27FC236}">
                <a16:creationId xmlns:a16="http://schemas.microsoft.com/office/drawing/2014/main" id="{F07789FD-B402-445E-35D2-5CF9B0ACB2ED}"/>
              </a:ext>
            </a:extLst>
          </p:cNvPr>
          <p:cNvCxnSpPr/>
          <p:nvPr/>
        </p:nvCxnSpPr>
        <p:spPr>
          <a:xfrm flipH="1">
            <a:off x="5562600" y="2933700"/>
            <a:ext cx="409575" cy="14287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0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94AF-0024-A2EE-1B38-6BE10A3214D8}"/>
              </a:ext>
            </a:extLst>
          </p:cNvPr>
          <p:cNvPicPr>
            <a:picLocks noChangeAspect="1"/>
          </p:cNvPicPr>
          <p:nvPr/>
        </p:nvPicPr>
        <p:blipFill>
          <a:blip r:embed="rId3"/>
          <a:stretch>
            <a:fillRect/>
          </a:stretch>
        </p:blipFill>
        <p:spPr>
          <a:xfrm>
            <a:off x="0" y="1002891"/>
            <a:ext cx="12192000" cy="4945625"/>
          </a:xfrm>
          <a:prstGeom prst="rect">
            <a:avLst/>
          </a:prstGeom>
        </p:spPr>
      </p:pic>
      <p:sp>
        <p:nvSpPr>
          <p:cNvPr id="5" name="Slide Number Placeholder 4">
            <a:extLst>
              <a:ext uri="{FF2B5EF4-FFF2-40B4-BE49-F238E27FC236}">
                <a16:creationId xmlns:a16="http://schemas.microsoft.com/office/drawing/2014/main" id="{E18B32C2-4B2F-51FE-5705-CDB85568F3E1}"/>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8" name="Rectangle: Rounded Corners 7">
            <a:extLst>
              <a:ext uri="{FF2B5EF4-FFF2-40B4-BE49-F238E27FC236}">
                <a16:creationId xmlns:a16="http://schemas.microsoft.com/office/drawing/2014/main" id="{D6B9823C-35C5-75AC-8A3A-0B130553C429}"/>
              </a:ext>
            </a:extLst>
          </p:cNvPr>
          <p:cNvSpPr/>
          <p:nvPr/>
        </p:nvSpPr>
        <p:spPr>
          <a:xfrm>
            <a:off x="1179870" y="5683045"/>
            <a:ext cx="462117" cy="26547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D3EA20-E40A-0032-A9B1-C5B04EC15440}"/>
              </a:ext>
            </a:extLst>
          </p:cNvPr>
          <p:cNvSpPr txBox="1"/>
          <p:nvPr/>
        </p:nvSpPr>
        <p:spPr>
          <a:xfrm>
            <a:off x="879988" y="382573"/>
            <a:ext cx="7998540" cy="400110"/>
          </a:xfrm>
          <a:prstGeom prst="rect">
            <a:avLst/>
          </a:prstGeom>
          <a:noFill/>
        </p:spPr>
        <p:txBody>
          <a:bodyPr wrap="square" rtlCol="0">
            <a:spAutoFit/>
          </a:bodyPr>
          <a:lstStyle/>
          <a:p>
            <a:r>
              <a:rPr lang="en-US" sz="2000" b="1" dirty="0"/>
              <a:t>Member’s Monthly and Annual Wage History</a:t>
            </a:r>
          </a:p>
        </p:txBody>
      </p:sp>
    </p:spTree>
    <p:extLst>
      <p:ext uri="{BB962C8B-B14F-4D97-AF65-F5344CB8AC3E}">
        <p14:creationId xmlns:p14="http://schemas.microsoft.com/office/powerpoint/2010/main" val="263275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B7C4F5-2FF1-6910-000F-6AF087A44E5D}"/>
              </a:ext>
            </a:extLst>
          </p:cNvPr>
          <p:cNvPicPr>
            <a:picLocks noChangeAspect="1"/>
          </p:cNvPicPr>
          <p:nvPr/>
        </p:nvPicPr>
        <p:blipFill>
          <a:blip r:embed="rId3"/>
          <a:stretch>
            <a:fillRect/>
          </a:stretch>
        </p:blipFill>
        <p:spPr>
          <a:xfrm>
            <a:off x="0" y="993058"/>
            <a:ext cx="12192000" cy="5004619"/>
          </a:xfrm>
          <a:prstGeom prst="rect">
            <a:avLst/>
          </a:prstGeom>
        </p:spPr>
      </p:pic>
      <p:sp>
        <p:nvSpPr>
          <p:cNvPr id="5" name="Slide Number Placeholder 4">
            <a:extLst>
              <a:ext uri="{FF2B5EF4-FFF2-40B4-BE49-F238E27FC236}">
                <a16:creationId xmlns:a16="http://schemas.microsoft.com/office/drawing/2014/main" id="{68BD8711-C96A-1BF4-CC20-A96870A3769F}"/>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8" name="TextBox 7">
            <a:extLst>
              <a:ext uri="{FF2B5EF4-FFF2-40B4-BE49-F238E27FC236}">
                <a16:creationId xmlns:a16="http://schemas.microsoft.com/office/drawing/2014/main" id="{C797C603-D23C-8CE5-F583-E11CDCA2C593}"/>
              </a:ext>
            </a:extLst>
          </p:cNvPr>
          <p:cNvSpPr txBox="1"/>
          <p:nvPr/>
        </p:nvSpPr>
        <p:spPr>
          <a:xfrm>
            <a:off x="796413" y="275303"/>
            <a:ext cx="7669161" cy="400110"/>
          </a:xfrm>
          <a:prstGeom prst="rect">
            <a:avLst/>
          </a:prstGeom>
          <a:noFill/>
        </p:spPr>
        <p:txBody>
          <a:bodyPr wrap="square" rtlCol="0">
            <a:spAutoFit/>
          </a:bodyPr>
          <a:lstStyle/>
          <a:p>
            <a:r>
              <a:rPr lang="en-US" sz="2000" b="1" dirty="0"/>
              <a:t>Member’s Monthly and Annual Service History</a:t>
            </a:r>
          </a:p>
        </p:txBody>
      </p:sp>
      <p:sp>
        <p:nvSpPr>
          <p:cNvPr id="9" name="Rectangle: Rounded Corners 8">
            <a:extLst>
              <a:ext uri="{FF2B5EF4-FFF2-40B4-BE49-F238E27FC236}">
                <a16:creationId xmlns:a16="http://schemas.microsoft.com/office/drawing/2014/main" id="{3D58557E-0990-298D-5A27-8BA864E0E9C9}"/>
              </a:ext>
            </a:extLst>
          </p:cNvPr>
          <p:cNvSpPr/>
          <p:nvPr/>
        </p:nvSpPr>
        <p:spPr>
          <a:xfrm>
            <a:off x="1622322" y="5737122"/>
            <a:ext cx="491613" cy="260555"/>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7A5238-1E53-BE30-D1C6-3BCF95969E5B}"/>
              </a:ext>
            </a:extLst>
          </p:cNvPr>
          <p:cNvSpPr>
            <a:spLocks noGrp="1"/>
          </p:cNvSpPr>
          <p:nvPr>
            <p:ph type="sldNum" sz="quarter" idx="12"/>
          </p:nvPr>
        </p:nvSpPr>
        <p:spPr/>
        <p:txBody>
          <a:bodyPr/>
          <a:lstStyle/>
          <a:p>
            <a:fld id="{B0C3E88A-0163-48A4-9F34-7D71CA4062C9}" type="slidenum">
              <a:rPr lang="en-US" smtClean="0"/>
              <a:pPr/>
              <a:t>18</a:t>
            </a:fld>
            <a:endParaRPr lang="en-US" dirty="0"/>
          </a:p>
        </p:txBody>
      </p:sp>
      <p:sp>
        <p:nvSpPr>
          <p:cNvPr id="8" name="TextBox 7">
            <a:extLst>
              <a:ext uri="{FF2B5EF4-FFF2-40B4-BE49-F238E27FC236}">
                <a16:creationId xmlns:a16="http://schemas.microsoft.com/office/drawing/2014/main" id="{AD9DEEA3-3FF6-5C2B-1FFC-F442A6D1D82A}"/>
              </a:ext>
            </a:extLst>
          </p:cNvPr>
          <p:cNvSpPr txBox="1"/>
          <p:nvPr/>
        </p:nvSpPr>
        <p:spPr>
          <a:xfrm>
            <a:off x="901610" y="200011"/>
            <a:ext cx="6508955" cy="400110"/>
          </a:xfrm>
          <a:prstGeom prst="rect">
            <a:avLst/>
          </a:prstGeom>
          <a:noFill/>
        </p:spPr>
        <p:txBody>
          <a:bodyPr wrap="square" rtlCol="0">
            <a:spAutoFit/>
          </a:bodyPr>
          <a:lstStyle/>
          <a:p>
            <a:r>
              <a:rPr lang="en-US" sz="2000" b="1" dirty="0"/>
              <a:t>Excel Download of Member’s FRE and Indicators</a:t>
            </a:r>
          </a:p>
        </p:txBody>
      </p:sp>
      <p:sp>
        <p:nvSpPr>
          <p:cNvPr id="4" name="Rectangle: Rounded Corners 3">
            <a:extLst>
              <a:ext uri="{FF2B5EF4-FFF2-40B4-BE49-F238E27FC236}">
                <a16:creationId xmlns:a16="http://schemas.microsoft.com/office/drawing/2014/main" id="{39D82824-E084-1501-FEFA-DA0CB54DCE40}"/>
              </a:ext>
            </a:extLst>
          </p:cNvPr>
          <p:cNvSpPr/>
          <p:nvPr/>
        </p:nvSpPr>
        <p:spPr>
          <a:xfrm>
            <a:off x="2094271" y="5751871"/>
            <a:ext cx="471948" cy="25563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656847-6E0F-7472-A33B-8F91C39C7D33}"/>
              </a:ext>
            </a:extLst>
          </p:cNvPr>
          <p:cNvPicPr>
            <a:picLocks noChangeAspect="1"/>
          </p:cNvPicPr>
          <p:nvPr/>
        </p:nvPicPr>
        <p:blipFill>
          <a:blip r:embed="rId3"/>
          <a:stretch>
            <a:fillRect/>
          </a:stretch>
        </p:blipFill>
        <p:spPr>
          <a:xfrm>
            <a:off x="0" y="1091381"/>
            <a:ext cx="12192000" cy="4916129"/>
          </a:xfrm>
          <a:prstGeom prst="rect">
            <a:avLst/>
          </a:prstGeom>
        </p:spPr>
      </p:pic>
    </p:spTree>
    <p:extLst>
      <p:ext uri="{BB962C8B-B14F-4D97-AF65-F5344CB8AC3E}">
        <p14:creationId xmlns:p14="http://schemas.microsoft.com/office/powerpoint/2010/main" val="339197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19</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0600992"/>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85902489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20</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84F812-F9A5-4D1A-E069-2D9058276C40}"/>
              </a:ext>
            </a:extLst>
          </p:cNvPr>
          <p:cNvPicPr>
            <a:picLocks noChangeAspect="1"/>
          </p:cNvPicPr>
          <p:nvPr/>
        </p:nvPicPr>
        <p:blipFill>
          <a:blip r:embed="rId3"/>
          <a:stretch>
            <a:fillRect/>
          </a:stretch>
        </p:blipFill>
        <p:spPr>
          <a:xfrm>
            <a:off x="8308870" y="1843338"/>
            <a:ext cx="3545437" cy="3575827"/>
          </a:xfrm>
          <a:prstGeom prst="rect">
            <a:avLst/>
          </a:prstGeom>
        </p:spPr>
      </p:pic>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541582" cy="4305384"/>
          </a:xfrm>
        </p:spPr>
        <p:txBody>
          <a:bodyPr>
            <a:normAutofit/>
          </a:bodyPr>
          <a:lstStyle/>
          <a:p>
            <a:r>
              <a:rPr lang="en-US" sz="2400" dirty="0"/>
              <a:t>Partner Roles: </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1 Admin per Reciprocal System required, may have multiple All Access and View Only </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If you are an Admin and want to add access, click the Add Team Member… action button</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To edit a previous users access, click view all.</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21</a:t>
            </a:fld>
            <a:endParaRPr lang="en-US" dirty="0"/>
          </a:p>
        </p:txBody>
      </p:sp>
      <p:sp>
        <p:nvSpPr>
          <p:cNvPr id="7" name="Rectangle: Rounded Corners 6">
            <a:extLst>
              <a:ext uri="{FF2B5EF4-FFF2-40B4-BE49-F238E27FC236}">
                <a16:creationId xmlns:a16="http://schemas.microsoft.com/office/drawing/2014/main" id="{33F3BE85-E89A-46C4-3651-5987CC9B227E}"/>
              </a:ext>
            </a:extLst>
          </p:cNvPr>
          <p:cNvSpPr/>
          <p:nvPr/>
        </p:nvSpPr>
        <p:spPr>
          <a:xfrm>
            <a:off x="11093824" y="5127546"/>
            <a:ext cx="595535" cy="24837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407802" y="5127545"/>
            <a:ext cx="1492623" cy="291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4E2FBD2-D430-A9D9-1C8E-4E92E3D2E067}"/>
              </a:ext>
            </a:extLst>
          </p:cNvPr>
          <p:cNvPicPr>
            <a:picLocks noChangeAspect="1"/>
          </p:cNvPicPr>
          <p:nvPr/>
        </p:nvPicPr>
        <p:blipFill>
          <a:blip r:embed="rId4"/>
          <a:stretch>
            <a:fillRect/>
          </a:stretch>
        </p:blipFill>
        <p:spPr>
          <a:xfrm>
            <a:off x="8874632" y="962948"/>
            <a:ext cx="2391900" cy="663721"/>
          </a:xfrm>
          <a:prstGeom prst="rect">
            <a:avLst/>
          </a:prstGeom>
        </p:spPr>
      </p:pic>
      <p:cxnSp>
        <p:nvCxnSpPr>
          <p:cNvPr id="6" name="Straight Arrow Connector 5">
            <a:extLst>
              <a:ext uri="{FF2B5EF4-FFF2-40B4-BE49-F238E27FC236}">
                <a16:creationId xmlns:a16="http://schemas.microsoft.com/office/drawing/2014/main" id="{BE6EF816-E5FF-1733-F84F-4D09F248AF11}"/>
              </a:ext>
            </a:extLst>
          </p:cNvPr>
          <p:cNvCxnSpPr>
            <a:cxnSpLocks/>
          </p:cNvCxnSpPr>
          <p:nvPr/>
        </p:nvCxnSpPr>
        <p:spPr>
          <a:xfrm>
            <a:off x="7286625" y="4362450"/>
            <a:ext cx="866775" cy="55245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0A7480C-398A-3C91-49EB-0D27560D013C}"/>
              </a:ext>
            </a:extLst>
          </p:cNvPr>
          <p:cNvSpPr txBox="1"/>
          <p:nvPr/>
        </p:nvSpPr>
        <p:spPr>
          <a:xfrm>
            <a:off x="11531398" y="1361528"/>
            <a:ext cx="282835" cy="276999"/>
          </a:xfrm>
          <a:prstGeom prst="rect">
            <a:avLst/>
          </a:prstGeom>
          <a:noFill/>
          <a:effectLst/>
        </p:spPr>
        <p:txBody>
          <a:bodyPr wrap="square" rtlCol="0">
            <a:spAutoFit/>
          </a:bodyPr>
          <a:lstStyle/>
          <a:p>
            <a:r>
              <a:rPr lang="en-US" sz="1200" dirty="0">
                <a:solidFill>
                  <a:schemeClr val="bg1"/>
                </a:solidFill>
              </a:rPr>
              <a:t>2</a:t>
            </a:r>
          </a:p>
        </p:txBody>
      </p:sp>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22</a:t>
            </a:fld>
            <a:endParaRPr lang="en-US" dirty="0"/>
          </a:p>
        </p:txBody>
      </p:sp>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3"/>
          <a:stretch>
            <a:fillRect/>
          </a:stretch>
        </p:blipFill>
        <p:spPr>
          <a:xfrm>
            <a:off x="8202194" y="4001294"/>
            <a:ext cx="3892353" cy="852299"/>
          </a:xfrm>
          <a:prstGeom prst="rect">
            <a:avLst/>
          </a:prstGeom>
          <a:ln>
            <a:solidFill>
              <a:schemeClr val="tx1"/>
            </a:solidFill>
          </a:ln>
        </p:spPr>
      </p:pic>
      <p:pic>
        <p:nvPicPr>
          <p:cNvPr id="4" name="Picture 3">
            <a:extLst>
              <a:ext uri="{FF2B5EF4-FFF2-40B4-BE49-F238E27FC236}">
                <a16:creationId xmlns:a16="http://schemas.microsoft.com/office/drawing/2014/main" id="{6E4B7227-4632-2A9E-153B-1760806267E9}"/>
              </a:ext>
            </a:extLst>
          </p:cNvPr>
          <p:cNvPicPr>
            <a:picLocks noChangeAspect="1"/>
          </p:cNvPicPr>
          <p:nvPr/>
        </p:nvPicPr>
        <p:blipFill>
          <a:blip r:embed="rId4"/>
          <a:stretch>
            <a:fillRect/>
          </a:stretch>
        </p:blipFill>
        <p:spPr>
          <a:xfrm>
            <a:off x="8609024" y="1236076"/>
            <a:ext cx="2983595" cy="929771"/>
          </a:xfrm>
          <a:prstGeom prst="rect">
            <a:avLst/>
          </a:prstGeom>
        </p:spPr>
      </p:pic>
      <p:sp>
        <p:nvSpPr>
          <p:cNvPr id="8" name="Oval 7">
            <a:extLst>
              <a:ext uri="{FF2B5EF4-FFF2-40B4-BE49-F238E27FC236}">
                <a16:creationId xmlns:a16="http://schemas.microsoft.com/office/drawing/2014/main" id="{867E9C45-C901-5243-C848-788646CF29EB}"/>
              </a:ext>
            </a:extLst>
          </p:cNvPr>
          <p:cNvSpPr/>
          <p:nvPr/>
        </p:nvSpPr>
        <p:spPr>
          <a:xfrm>
            <a:off x="8661115" y="1613043"/>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B81A21-69B2-F5A0-FAE6-280A2AFFEC5D}"/>
              </a:ext>
            </a:extLst>
          </p:cNvPr>
          <p:cNvSpPr/>
          <p:nvPr/>
        </p:nvSpPr>
        <p:spPr>
          <a:xfrm>
            <a:off x="11475186" y="1387012"/>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9A7CF8-AF93-03BA-C425-B401B6843A52}"/>
              </a:ext>
            </a:extLst>
          </p:cNvPr>
          <p:cNvSpPr/>
          <p:nvPr/>
        </p:nvSpPr>
        <p:spPr>
          <a:xfrm>
            <a:off x="10088707" y="1876745"/>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6B3902-CA3E-4C0E-D018-CD5D16F5C39C}"/>
              </a:ext>
            </a:extLst>
          </p:cNvPr>
          <p:cNvSpPr txBox="1"/>
          <p:nvPr/>
        </p:nvSpPr>
        <p:spPr>
          <a:xfrm>
            <a:off x="8708965" y="1579197"/>
            <a:ext cx="339047" cy="276999"/>
          </a:xfrm>
          <a:prstGeom prst="rect">
            <a:avLst/>
          </a:prstGeom>
          <a:noFill/>
        </p:spPr>
        <p:txBody>
          <a:bodyPr wrap="square" rtlCol="0">
            <a:spAutoFit/>
          </a:bodyPr>
          <a:lstStyle/>
          <a:p>
            <a:r>
              <a:rPr lang="en-US" sz="1200" dirty="0">
                <a:solidFill>
                  <a:schemeClr val="bg1"/>
                </a:solidFill>
              </a:rPr>
              <a:t>1</a:t>
            </a:r>
          </a:p>
        </p:txBody>
      </p:sp>
      <p:sp>
        <p:nvSpPr>
          <p:cNvPr id="13" name="TextBox 12">
            <a:extLst>
              <a:ext uri="{FF2B5EF4-FFF2-40B4-BE49-F238E27FC236}">
                <a16:creationId xmlns:a16="http://schemas.microsoft.com/office/drawing/2014/main" id="{7E31F45A-375C-CADB-5183-3BA73B361111}"/>
              </a:ext>
            </a:extLst>
          </p:cNvPr>
          <p:cNvSpPr txBox="1"/>
          <p:nvPr/>
        </p:nvSpPr>
        <p:spPr>
          <a:xfrm>
            <a:off x="10148370" y="1856196"/>
            <a:ext cx="339047"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rPr>
              <a:t>3</a:t>
            </a:r>
          </a:p>
        </p:txBody>
      </p:sp>
      <p:sp>
        <p:nvSpPr>
          <p:cNvPr id="14" name="TextBox 13">
            <a:extLst>
              <a:ext uri="{FF2B5EF4-FFF2-40B4-BE49-F238E27FC236}">
                <a16:creationId xmlns:a16="http://schemas.microsoft.com/office/drawing/2014/main" id="{4BB1C8BD-591A-377B-6637-BC4183DDDDC7}"/>
              </a:ext>
            </a:extLst>
          </p:cNvPr>
          <p:cNvSpPr txBox="1"/>
          <p:nvPr/>
        </p:nvSpPr>
        <p:spPr>
          <a:xfrm>
            <a:off x="11531398" y="1387012"/>
            <a:ext cx="282835" cy="261610"/>
          </a:xfrm>
          <a:prstGeom prst="rect">
            <a:avLst/>
          </a:prstGeom>
          <a:noFill/>
        </p:spPr>
        <p:txBody>
          <a:bodyPr wrap="square" rtlCol="0">
            <a:spAutoFit/>
          </a:bodyPr>
          <a:lstStyle/>
          <a:p>
            <a:r>
              <a:rPr lang="en-US" sz="1100" dirty="0">
                <a:solidFill>
                  <a:schemeClr val="bg1"/>
                </a:solidFill>
              </a:rPr>
              <a:t>2</a:t>
            </a:r>
          </a:p>
        </p:txBody>
      </p:sp>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23</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on-demand PowerPoint presentations or to sign up for a webinar, click on the Learning Center. </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B2E2BF-ED56-FB8A-3D21-6A1606F4F65F}"/>
              </a:ext>
            </a:extLst>
          </p:cNvPr>
          <p:cNvSpPr/>
          <p:nvPr/>
        </p:nvSpPr>
        <p:spPr>
          <a:xfrm>
            <a:off x="8847438" y="4238368"/>
            <a:ext cx="1519881" cy="48191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24</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 Your User ID is the same as your business email address</a:t>
            </a:r>
          </a:p>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rotWithShape="1">
          <a:blip r:embed="rId3"/>
          <a:srcRect r="49981"/>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pic>
        <p:nvPicPr>
          <p:cNvPr id="11" name="Picture 10">
            <a:extLst>
              <a:ext uri="{FF2B5EF4-FFF2-40B4-BE49-F238E27FC236}">
                <a16:creationId xmlns:a16="http://schemas.microsoft.com/office/drawing/2014/main" id="{79B6A953-0868-DA50-B575-F32D39A05E3F}"/>
              </a:ext>
            </a:extLst>
          </p:cNvPr>
          <p:cNvPicPr>
            <a:picLocks noChangeAspect="1"/>
          </p:cNvPicPr>
          <p:nvPr/>
        </p:nvPicPr>
        <p:blipFill>
          <a:blip r:embed="rId3"/>
          <a:stretch>
            <a:fillRect/>
          </a:stretch>
        </p:blipFill>
        <p:spPr>
          <a:xfrm>
            <a:off x="82926" y="200011"/>
            <a:ext cx="10764039" cy="5793445"/>
          </a:xfrm>
          <a:prstGeom prst="rect">
            <a:avLst/>
          </a:prstGeom>
        </p:spPr>
      </p:pic>
      <p:sp>
        <p:nvSpPr>
          <p:cNvPr id="15" name="Rectangle: Rounded Corners 14">
            <a:extLst>
              <a:ext uri="{FF2B5EF4-FFF2-40B4-BE49-F238E27FC236}">
                <a16:creationId xmlns:a16="http://schemas.microsoft.com/office/drawing/2014/main" id="{DA858C66-362C-0375-41BC-77BA2AA61FBA}"/>
              </a:ext>
            </a:extLst>
          </p:cNvPr>
          <p:cNvSpPr/>
          <p:nvPr/>
        </p:nvSpPr>
        <p:spPr>
          <a:xfrm>
            <a:off x="9183329" y="294968"/>
            <a:ext cx="1582994" cy="36512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4E49EF8-3B72-86AA-7C15-6ACC7F942863}"/>
              </a:ext>
            </a:extLst>
          </p:cNvPr>
          <p:cNvSpPr/>
          <p:nvPr/>
        </p:nvSpPr>
        <p:spPr>
          <a:xfrm>
            <a:off x="82926" y="1799303"/>
            <a:ext cx="408687" cy="37362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2821E13-82F9-821F-7379-DB10820C0E9C}"/>
              </a:ext>
            </a:extLst>
          </p:cNvPr>
          <p:cNvSpPr/>
          <p:nvPr/>
        </p:nvSpPr>
        <p:spPr>
          <a:xfrm>
            <a:off x="5732206" y="1986116"/>
            <a:ext cx="2330246" cy="37362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03F07C-0134-82DF-1C5F-D950A27FBBD6}"/>
              </a:ext>
            </a:extLst>
          </p:cNvPr>
          <p:cNvPicPr>
            <a:picLocks noChangeAspect="1"/>
          </p:cNvPicPr>
          <p:nvPr/>
        </p:nvPicPr>
        <p:blipFill>
          <a:blip r:embed="rId3"/>
          <a:stretch>
            <a:fillRect/>
          </a:stretch>
        </p:blipFill>
        <p:spPr>
          <a:xfrm>
            <a:off x="6544868" y="1277484"/>
            <a:ext cx="3901866" cy="3980315"/>
          </a:xfrm>
          <a:prstGeom prst="rect">
            <a:avLst/>
          </a:prstGeom>
        </p:spPr>
      </p:pic>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sp>
        <p:nvSpPr>
          <p:cNvPr id="4" name="Rectangle: Rounded Corners 3">
            <a:extLst>
              <a:ext uri="{FF2B5EF4-FFF2-40B4-BE49-F238E27FC236}">
                <a16:creationId xmlns:a16="http://schemas.microsoft.com/office/drawing/2014/main" id="{BE7E6691-A5DC-2482-B2CA-05FBBEEE7D6B}"/>
              </a:ext>
            </a:extLst>
          </p:cNvPr>
          <p:cNvSpPr/>
          <p:nvPr/>
        </p:nvSpPr>
        <p:spPr>
          <a:xfrm>
            <a:off x="9798756" y="1365956"/>
            <a:ext cx="647978" cy="324732"/>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540026" y="235916"/>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1357183" y="1284330"/>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Receive a response within 48 hours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12" name="Picture 11">
            <a:extLst>
              <a:ext uri="{FF2B5EF4-FFF2-40B4-BE49-F238E27FC236}">
                <a16:creationId xmlns:a16="http://schemas.microsoft.com/office/drawing/2014/main" id="{74945F33-7CF8-0F64-E61D-5281F352CA7D}"/>
              </a:ext>
            </a:extLst>
          </p:cNvPr>
          <p:cNvPicPr>
            <a:picLocks noChangeAspect="1"/>
          </p:cNvPicPr>
          <p:nvPr/>
        </p:nvPicPr>
        <p:blipFill>
          <a:blip r:embed="rId3"/>
          <a:stretch>
            <a:fillRect/>
          </a:stretch>
        </p:blipFill>
        <p:spPr>
          <a:xfrm>
            <a:off x="8410524" y="971220"/>
            <a:ext cx="3405802" cy="3475307"/>
          </a:xfrm>
          <a:prstGeom prst="rect">
            <a:avLst/>
          </a:prstGeom>
        </p:spPr>
      </p:pic>
      <p:sp>
        <p:nvSpPr>
          <p:cNvPr id="13" name="Rectangle: Rounded Corners 12">
            <a:extLst>
              <a:ext uri="{FF2B5EF4-FFF2-40B4-BE49-F238E27FC236}">
                <a16:creationId xmlns:a16="http://schemas.microsoft.com/office/drawing/2014/main" id="{31863C91-438E-FBFA-1D68-4F870D9575FA}"/>
              </a:ext>
            </a:extLst>
          </p:cNvPr>
          <p:cNvSpPr/>
          <p:nvPr/>
        </p:nvSpPr>
        <p:spPr>
          <a:xfrm>
            <a:off x="10834817" y="971220"/>
            <a:ext cx="991141" cy="451180"/>
          </a:xfrm>
          <a:prstGeom prst="roundRect">
            <a:avLst/>
          </a:prstGeom>
          <a:noFill/>
          <a:ln w="57150">
            <a:solidFill>
              <a:srgbClr val="FFC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E5CD7A-822B-16AE-9AE0-111E9134554A}"/>
              </a:ext>
            </a:extLst>
          </p:cNvPr>
          <p:cNvSpPr/>
          <p:nvPr/>
        </p:nvSpPr>
        <p:spPr>
          <a:xfrm>
            <a:off x="8410524" y="3995348"/>
            <a:ext cx="3405802" cy="45117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1AD5156-18D5-470D-E2A8-4434205E79CF}"/>
              </a:ext>
            </a:extLst>
          </p:cNvPr>
          <p:cNvPicPr>
            <a:picLocks noChangeAspect="1"/>
          </p:cNvPicPr>
          <p:nvPr/>
        </p:nvPicPr>
        <p:blipFill>
          <a:blip r:embed="rId4"/>
          <a:stretch>
            <a:fillRect/>
          </a:stretch>
        </p:blipFill>
        <p:spPr>
          <a:xfrm>
            <a:off x="8333262" y="4866668"/>
            <a:ext cx="3560325" cy="727948"/>
          </a:xfrm>
          <a:prstGeom prst="rect">
            <a:avLst/>
          </a:prstGeom>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838200"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502641" y="1381126"/>
            <a:ext cx="6904839" cy="3969808"/>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 (no documents will show for Reciprocal)</a:t>
            </a:r>
          </a:p>
          <a:p>
            <a:pPr marL="457200" indent="-457200">
              <a:buFont typeface="Arial" panose="020B0604020202020204" pitchFamily="34" charset="0"/>
              <a:buChar char="•"/>
            </a:pPr>
            <a:r>
              <a:rPr lang="en-US" sz="2400" dirty="0"/>
              <a:t>Reports is where you find Reciprocal information on members as you do today.</a:t>
            </a:r>
          </a:p>
          <a:p>
            <a:pPr marL="457200" indent="-457200">
              <a:buFont typeface="Arial" panose="020B0604020202020204" pitchFamily="34" charset="0"/>
              <a:buChar char="•"/>
            </a:pPr>
            <a:r>
              <a:rPr lang="en-US" sz="2400" dirty="0"/>
              <a:t>Click View All or Reports and select IMRF Member Data report</a:t>
            </a:r>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3"/>
          <a:stretch>
            <a:fillRect/>
          </a:stretch>
        </p:blipFill>
        <p:spPr>
          <a:xfrm>
            <a:off x="8576883" y="4537386"/>
            <a:ext cx="3224212" cy="902780"/>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4"/>
          <a:stretch>
            <a:fillRect/>
          </a:stretch>
        </p:blipFill>
        <p:spPr>
          <a:xfrm>
            <a:off x="8510857" y="1016000"/>
            <a:ext cx="3356265" cy="3364089"/>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597899" y="2004132"/>
            <a:ext cx="790071" cy="25580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0899287" y="2004132"/>
            <a:ext cx="790072" cy="3439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98829"/>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fld id="{B0C3E88A-0163-48A4-9F34-7D71CA4062C9}" type="slidenum">
              <a:rPr lang="en-US" smtClean="0"/>
              <a:pPr/>
              <a:t>9</a:t>
            </a:fld>
            <a:endParaRPr lang="en-US" dirty="0"/>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rPr>
              <a:t>Report Generator</a:t>
            </a:r>
            <a:endParaRPr lang="en-US" dirty="0"/>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6429196" cy="738664"/>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rgbClr val="002060"/>
                </a:solidFill>
              </a:rPr>
              <a:t>Double click on the IMRF Member Data Report</a:t>
            </a:r>
          </a:p>
          <a:p>
            <a:pPr marL="285750" indent="-285750">
              <a:buFont typeface="Arial" panose="020B0604020202020204" pitchFamily="34" charset="0"/>
              <a:buChar char="•"/>
            </a:pPr>
            <a:endParaRPr lang="en-US" dirty="0">
              <a:solidFill>
                <a:srgbClr val="002060"/>
              </a:solidFill>
            </a:endParaRPr>
          </a:p>
        </p:txBody>
      </p:sp>
      <p:pic>
        <p:nvPicPr>
          <p:cNvPr id="9" name="Picture 8">
            <a:extLst>
              <a:ext uri="{FF2B5EF4-FFF2-40B4-BE49-F238E27FC236}">
                <a16:creationId xmlns:a16="http://schemas.microsoft.com/office/drawing/2014/main" id="{EDB9BEFA-1D4B-9B8A-8E9B-B631AF90ECA3}"/>
              </a:ext>
            </a:extLst>
          </p:cNvPr>
          <p:cNvPicPr>
            <a:picLocks noChangeAspect="1"/>
          </p:cNvPicPr>
          <p:nvPr/>
        </p:nvPicPr>
        <p:blipFill>
          <a:blip r:embed="rId3"/>
          <a:stretch>
            <a:fillRect/>
          </a:stretch>
        </p:blipFill>
        <p:spPr>
          <a:xfrm>
            <a:off x="393954" y="1534632"/>
            <a:ext cx="10647672" cy="5323368"/>
          </a:xfrm>
          <a:prstGeom prst="rect">
            <a:avLst/>
          </a:prstGeom>
        </p:spPr>
      </p:pic>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570271" y="565354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3.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1759</TotalTime>
  <Words>2203</Words>
  <Application>Microsoft Office PowerPoint</Application>
  <PresentationFormat>Widescreen</PresentationFormat>
  <Paragraphs>195</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Verdana</vt:lpstr>
      <vt:lpstr>Wingdings</vt:lpstr>
      <vt:lpstr>Office Theme</vt:lpstr>
      <vt:lpstr>Partner Portal Overview Reciprocal Access</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Kate Setchell</cp:lastModifiedBy>
  <cp:revision>25</cp:revision>
  <cp:lastPrinted>2020-01-15T20:53:00Z</cp:lastPrinted>
  <dcterms:created xsi:type="dcterms:W3CDTF">2022-10-03T16:26:46Z</dcterms:created>
  <dcterms:modified xsi:type="dcterms:W3CDTF">2024-02-05T03:39:08Z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