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notesSlides/notesSlide4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Lst>
  <p:notesMasterIdLst>
    <p:notesMasterId r:id="rId65"/>
  </p:notesMasterIdLst>
  <p:sldIdLst>
    <p:sldId id="256" r:id="rId6"/>
    <p:sldId id="546" r:id="rId7"/>
    <p:sldId id="268" r:id="rId8"/>
    <p:sldId id="269" r:id="rId9"/>
    <p:sldId id="270" r:id="rId10"/>
    <p:sldId id="271" r:id="rId11"/>
    <p:sldId id="279" r:id="rId12"/>
    <p:sldId id="608" r:id="rId13"/>
    <p:sldId id="617" r:id="rId14"/>
    <p:sldId id="619" r:id="rId15"/>
    <p:sldId id="618" r:id="rId16"/>
    <p:sldId id="609" r:id="rId17"/>
    <p:sldId id="620" r:id="rId18"/>
    <p:sldId id="621" r:id="rId19"/>
    <p:sldId id="622" r:id="rId20"/>
    <p:sldId id="623" r:id="rId21"/>
    <p:sldId id="624" r:id="rId22"/>
    <p:sldId id="551" r:id="rId23"/>
    <p:sldId id="275" r:id="rId24"/>
    <p:sldId id="273" r:id="rId25"/>
    <p:sldId id="589" r:id="rId26"/>
    <p:sldId id="567" r:id="rId27"/>
    <p:sldId id="525" r:id="rId28"/>
    <p:sldId id="518" r:id="rId29"/>
    <p:sldId id="590" r:id="rId30"/>
    <p:sldId id="548" r:id="rId31"/>
    <p:sldId id="591" r:id="rId32"/>
    <p:sldId id="523" r:id="rId33"/>
    <p:sldId id="605" r:id="rId34"/>
    <p:sldId id="520" r:id="rId35"/>
    <p:sldId id="521" r:id="rId36"/>
    <p:sldId id="519" r:id="rId37"/>
    <p:sldId id="575" r:id="rId38"/>
    <p:sldId id="592" r:id="rId39"/>
    <p:sldId id="593" r:id="rId40"/>
    <p:sldId id="594" r:id="rId41"/>
    <p:sldId id="540" r:id="rId42"/>
    <p:sldId id="541" r:id="rId43"/>
    <p:sldId id="599" r:id="rId44"/>
    <p:sldId id="602" r:id="rId45"/>
    <p:sldId id="601" r:id="rId46"/>
    <p:sldId id="606" r:id="rId47"/>
    <p:sldId id="607" r:id="rId48"/>
    <p:sldId id="603" r:id="rId49"/>
    <p:sldId id="626" r:id="rId50"/>
    <p:sldId id="625" r:id="rId51"/>
    <p:sldId id="627" r:id="rId52"/>
    <p:sldId id="628" r:id="rId53"/>
    <p:sldId id="629" r:id="rId54"/>
    <p:sldId id="630" r:id="rId55"/>
    <p:sldId id="631" r:id="rId56"/>
    <p:sldId id="632" r:id="rId57"/>
    <p:sldId id="547" r:id="rId58"/>
    <p:sldId id="549" r:id="rId59"/>
    <p:sldId id="280" r:id="rId60"/>
    <p:sldId id="277" r:id="rId61"/>
    <p:sldId id="281" r:id="rId62"/>
    <p:sldId id="282" r:id="rId63"/>
    <p:sldId id="545"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AEC"/>
    <a:srgbClr val="7590A3"/>
    <a:srgbClr val="A1C28B"/>
    <a:srgbClr val="083B5D"/>
    <a:srgbClr val="056D90"/>
    <a:srgbClr val="46006A"/>
    <a:srgbClr val="D6A629"/>
    <a:srgbClr val="003B5C"/>
    <a:srgbClr val="768D99"/>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9809" autoAdjust="0"/>
  </p:normalViewPr>
  <p:slideViewPr>
    <p:cSldViewPr snapToGrid="0">
      <p:cViewPr varScale="1">
        <p:scale>
          <a:sx n="75" d="100"/>
          <a:sy n="75" d="100"/>
        </p:scale>
        <p:origin x="1776" y="54"/>
      </p:cViewPr>
      <p:guideLst/>
    </p:cSldViewPr>
  </p:slideViewPr>
  <p:outlineViewPr>
    <p:cViewPr>
      <p:scale>
        <a:sx n="33" d="100"/>
        <a:sy n="33" d="100"/>
      </p:scale>
      <p:origin x="0" y="-273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9" d="100"/>
          <a:sy n="59" d="100"/>
        </p:scale>
        <p:origin x="3269"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200" b="1" dirty="0">
              <a:solidFill>
                <a:schemeClr val="tx1"/>
              </a:solidFill>
            </a:rPr>
            <a:t>Partner Portal Overview</a:t>
          </a:r>
          <a:endParaRPr lang="en-US" sz="3200" dirty="0">
            <a:solidFill>
              <a:schemeClr val="tx1"/>
            </a:solidFill>
          </a:endParaRP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dirty="0"/>
            <a:t>Introduce new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EB1F93B6-EAF8-40AC-924C-0C38D3895E12}">
      <dgm:prSet custT="1"/>
      <dgm:spPr/>
      <dgm:t>
        <a:bodyPr/>
        <a:lstStyle/>
        <a:p>
          <a:r>
            <a:rPr lang="en-US" sz="2400" dirty="0"/>
            <a:t>Get familiarized with the default layout and understand layout options</a:t>
          </a:r>
        </a:p>
      </dgm:t>
    </dgm:pt>
    <dgm:pt modelId="{7370FDDF-41C6-4586-851F-14422D101B77}" type="parTrans" cxnId="{B4FDE0FA-EBD9-4CB3-A8D5-3859188BB187}">
      <dgm:prSet/>
      <dgm:spPr/>
      <dgm:t>
        <a:bodyPr/>
        <a:lstStyle/>
        <a:p>
          <a:endParaRPr lang="en-US"/>
        </a:p>
      </dgm:t>
    </dgm:pt>
    <dgm:pt modelId="{C05A5FB4-6C39-4E4F-8F12-5C063166BC05}" type="sibTrans" cxnId="{B4FDE0FA-EBD9-4CB3-A8D5-3859188BB187}">
      <dgm:prSet/>
      <dgm:spPr/>
      <dgm:t>
        <a:bodyPr/>
        <a:lstStyle/>
        <a:p>
          <a:endParaRPr lang="en-US"/>
        </a:p>
      </dgm:t>
    </dgm:pt>
    <dgm:pt modelId="{C7BB3F98-76DC-4EA2-B92D-3E11043D0854}">
      <dgm:prSet custT="1"/>
      <dgm:spPr/>
      <dgm:t>
        <a:bodyPr/>
        <a:lstStyle/>
        <a:p>
          <a:r>
            <a:rPr lang="en-US" sz="2400" dirty="0"/>
            <a:t>Widget Basics</a:t>
          </a:r>
        </a:p>
      </dgm:t>
    </dgm:pt>
    <dgm:pt modelId="{3527E826-7301-4BA1-8C92-410470113518}" type="parTrans" cxnId="{75CBB8DE-F725-4011-9AB5-5F7AF91301BC}">
      <dgm:prSet/>
      <dgm:spPr/>
    </dgm:pt>
    <dgm:pt modelId="{5320E83C-5D62-48F6-9F91-6542848EBA6E}" type="sibTrans" cxnId="{75CBB8DE-F725-4011-9AB5-5F7AF91301BC}">
      <dgm:prSet/>
      <dgm:spPr/>
    </dgm:pt>
    <dgm:pt modelId="{23334F32-E27D-4DB5-A7EC-F8BC60A8B892}">
      <dgm:prSet custT="1"/>
      <dgm:spPr/>
      <dgm:t>
        <a:bodyPr/>
        <a:lstStyle/>
        <a:p>
          <a:r>
            <a:rPr lang="en-US" sz="2400" dirty="0"/>
            <a:t>Access Management </a:t>
          </a:r>
        </a:p>
      </dgm:t>
    </dgm:pt>
    <dgm:pt modelId="{AA1B360D-21B2-403F-9EE6-FA9AF7EA00CA}" type="parTrans" cxnId="{1275AF2A-3FFC-4E60-BC4B-AA2A8E245503}">
      <dgm:prSet/>
      <dgm:spPr/>
    </dgm:pt>
    <dgm:pt modelId="{A8E01F14-7C76-45DE-B2BD-80EA30EBE086}" type="sibTrans" cxnId="{1275AF2A-3FFC-4E60-BC4B-AA2A8E245503}">
      <dgm:prSet/>
      <dgm:spPr/>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48320" custLinFactNeighborX="36153" custLinFactNeighborY="-23514">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5004" custLinFactNeighborX="365">
        <dgm:presLayoutVars>
          <dgm:bulletEnabled val="1"/>
        </dgm:presLayoutVars>
      </dgm:prSet>
      <dgm:spPr/>
    </dgm:pt>
  </dgm:ptLst>
  <dgm:cxnLst>
    <dgm:cxn modelId="{8201E81B-5D26-4C33-A700-9CD74E63DBF1}" type="presOf" srcId="{23334F32-E27D-4DB5-A7EC-F8BC60A8B892}" destId="{9CA56169-D798-4E42-A4EB-0F09B9AAD6B9}" srcOrd="0" destOrd="3" presId="urn:microsoft.com/office/officeart/2005/8/layout/list1"/>
    <dgm:cxn modelId="{0CDA5F28-7DD9-4BB4-830E-E3B6DB98D12C}" type="presOf" srcId="{DEFAE5E3-09DF-49FA-BAB5-CFA755FBF0ED}" destId="{BD46FEA6-312F-4FB4-A26E-4B456928D1E6}" srcOrd="0" destOrd="0" presId="urn:microsoft.com/office/officeart/2005/8/layout/list1"/>
    <dgm:cxn modelId="{1275AF2A-3FFC-4E60-BC4B-AA2A8E245503}" srcId="{AA808E5E-9525-43BC-B512-20F4C30A47DC}" destId="{23334F32-E27D-4DB5-A7EC-F8BC60A8B892}" srcOrd="3" destOrd="0" parTransId="{AA1B360D-21B2-403F-9EE6-FA9AF7EA00CA}" sibTransId="{A8E01F14-7C76-45DE-B2BD-80EA30EBE086}"/>
    <dgm:cxn modelId="{FA408232-7430-410D-BB04-53D4D5A8D426}" srcId="{DEFAE5E3-09DF-49FA-BAB5-CFA755FBF0ED}" destId="{AA808E5E-9525-43BC-B512-20F4C30A47DC}" srcOrd="0" destOrd="0" parTransId="{761FD1A6-1B09-4977-9A6D-AAFDA80892D8}" sibTransId="{30A44879-81FA-4768-B6A4-E8CB781C94C0}"/>
    <dgm:cxn modelId="{9048E93B-F2FA-4388-B292-D11188087760}" type="presOf" srcId="{EB1F93B6-EAF8-40AC-924C-0C38D3895E12}" destId="{9CA56169-D798-4E42-A4EB-0F09B9AAD6B9}" srcOrd="0" destOrd="1" presId="urn:microsoft.com/office/officeart/2005/8/layout/list1"/>
    <dgm:cxn modelId="{3523CE66-172B-4F4F-A2BE-EA369DBE10AD}" type="presOf" srcId="{AA808E5E-9525-43BC-B512-20F4C30A47DC}" destId="{96FC0618-FAAB-4CE0-AFB9-00589DA648B8}" srcOrd="1" destOrd="0" presId="urn:microsoft.com/office/officeart/2005/8/layout/list1"/>
    <dgm:cxn modelId="{032B0F6F-C856-4957-AE61-5F84C77ECE2A}" type="presOf" srcId="{AA808E5E-9525-43BC-B512-20F4C30A47DC}" destId="{2D91FFF4-3979-4EF8-90A0-1F0DBF4265F9}" srcOrd="0" destOrd="0" presId="urn:microsoft.com/office/officeart/2005/8/layout/list1"/>
    <dgm:cxn modelId="{54DE2572-C92F-476B-9593-3E76851FE88E}" type="presOf" srcId="{C7BB3F98-76DC-4EA2-B92D-3E11043D0854}" destId="{9CA56169-D798-4E42-A4EB-0F09B9AAD6B9}" srcOrd="0" destOrd="2"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94B24BCA-76F7-4C09-99F9-A99DFB92C53E}" type="presOf" srcId="{92390612-8E26-455A-872A-8B7EC75FBD04}" destId="{9CA56169-D798-4E42-A4EB-0F09B9AAD6B9}" srcOrd="0" destOrd="0" presId="urn:microsoft.com/office/officeart/2005/8/layout/list1"/>
    <dgm:cxn modelId="{75CBB8DE-F725-4011-9AB5-5F7AF91301BC}" srcId="{AA808E5E-9525-43BC-B512-20F4C30A47DC}" destId="{C7BB3F98-76DC-4EA2-B92D-3E11043D0854}" srcOrd="2" destOrd="0" parTransId="{3527E826-7301-4BA1-8C92-410470113518}" sibTransId="{5320E83C-5D62-48F6-9F91-6542848EBA6E}"/>
    <dgm:cxn modelId="{B4FDE0FA-EBD9-4CB3-A8D5-3859188BB187}" srcId="{AA808E5E-9525-43BC-B512-20F4C30A47DC}" destId="{EB1F93B6-EAF8-40AC-924C-0C38D3895E12}" srcOrd="1" destOrd="0" parTransId="{7370FDDF-41C6-4586-851F-14422D101B77}" sibTransId="{C05A5FB4-6C39-4E4F-8F12-5C063166BC05}"/>
    <dgm:cxn modelId="{78485E7A-A701-4B0A-B175-D8AC1EF18C0F}" type="presParOf" srcId="{BD46FEA6-312F-4FB4-A26E-4B456928D1E6}" destId="{6C654804-B5A9-4730-8CDC-6D74ADAC9BF3}" srcOrd="0" destOrd="0" presId="urn:microsoft.com/office/officeart/2005/8/layout/list1"/>
    <dgm:cxn modelId="{AEA7F500-ED1B-483A-80B9-AB4D49426A62}" type="presParOf" srcId="{6C654804-B5A9-4730-8CDC-6D74ADAC9BF3}" destId="{2D91FFF4-3979-4EF8-90A0-1F0DBF4265F9}" srcOrd="0" destOrd="0" presId="urn:microsoft.com/office/officeart/2005/8/layout/list1"/>
    <dgm:cxn modelId="{4C81A22F-5D66-49AB-9EB7-299D8A657BA0}" type="presParOf" srcId="{6C654804-B5A9-4730-8CDC-6D74ADAC9BF3}" destId="{96FC0618-FAAB-4CE0-AFB9-00589DA648B8}" srcOrd="1" destOrd="0" presId="urn:microsoft.com/office/officeart/2005/8/layout/list1"/>
    <dgm:cxn modelId="{5C0BEBBE-E41C-4C5D-ADD3-4AC1984F3ECD}" type="presParOf" srcId="{BD46FEA6-312F-4FB4-A26E-4B456928D1E6}" destId="{B05A004C-6FFA-4582-98CF-C9BF4639C08A}" srcOrd="1" destOrd="0" presId="urn:microsoft.com/office/officeart/2005/8/layout/list1"/>
    <dgm:cxn modelId="{56F69786-4398-439B-8539-DEEED6AF464E}"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Insurance Deductions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custT="1"/>
      <dgm:spPr>
        <a:solidFill>
          <a:schemeClr val="accent1">
            <a:lumMod val="60000"/>
            <a:lumOff val="40000"/>
          </a:schemeClr>
        </a:solidFill>
        <a:ln>
          <a:solidFill>
            <a:schemeClr val="tx1"/>
          </a:solidFill>
        </a:ln>
      </dgm:spPr>
      <dgm:t>
        <a:bodyPr/>
        <a:lstStyle/>
        <a:p>
          <a:r>
            <a:rPr lang="en-US" sz="1800" dirty="0">
              <a:solidFill>
                <a:schemeClr val="tx1"/>
              </a:solidFill>
            </a:rPr>
            <a:t>For Insurance Deductions </a:t>
          </a:r>
          <a:r>
            <a:rPr lang="en-US" sz="1800" b="1" dirty="0">
              <a:solidFill>
                <a:schemeClr val="tx1"/>
              </a:solidFill>
            </a:rPr>
            <a:t>errors</a:t>
          </a:r>
          <a:r>
            <a:rPr lang="en-US" sz="1800"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348954">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Insurance Deductions</a:t>
          </a:r>
        </a:p>
        <a:p>
          <a:pPr algn="ctr"/>
          <a:r>
            <a:rPr lang="en-US" sz="2400" b="1" dirty="0">
              <a:solidFill>
                <a:schemeClr val="tx1"/>
              </a:solidFill>
            </a:rPr>
            <a:t>UPLOAD FILE</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b="1" dirty="0"/>
            <a:t>Data Collection Overview</a:t>
          </a:r>
          <a:endParaRPr lang="en-US" sz="24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400" b="1" dirty="0"/>
            <a:t>Data Collection Creation</a:t>
          </a:r>
          <a:endParaRPr lang="en-US" sz="24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400" b="1" dirty="0"/>
            <a:t>Upload File Process</a:t>
          </a:r>
          <a:endParaRPr lang="en-US" sz="24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400" b="1" dirty="0"/>
            <a:t>Validation Process</a:t>
          </a:r>
          <a:endParaRPr lang="en-US" sz="24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400" b="1" dirty="0"/>
            <a:t>Review and Submit</a:t>
          </a:r>
          <a:endParaRPr lang="en-US" sz="24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10471" custScaleY="52777" custLinFactNeighborX="15345" custLinFactNeighborY="-5046">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participant deductions, using the Upload File method a new data collection must be started (for larger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43" custLinFactNeighborY="-30319">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an Insurance and Union Deductions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Insurance &amp; 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605" custLinFactNeighborY="-10633">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EB2B611-47BA-48F6-AB5F-D654E463E2D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B9939A5-B058-4D0D-9C58-5686B7C82D08}">
      <dgm:prSet custT="1"/>
      <dgm:spPr/>
      <dgm:t>
        <a:bodyPr/>
        <a:lstStyle/>
        <a:p>
          <a:pPr algn="ctr"/>
          <a:r>
            <a:rPr lang="en-US" sz="1800" baseline="0" dirty="0"/>
            <a:t>Click on </a:t>
          </a:r>
          <a:r>
            <a:rPr lang="en-US" sz="1800" b="1" baseline="0" dirty="0"/>
            <a:t>Upload File </a:t>
          </a:r>
          <a:r>
            <a:rPr lang="en-US" sz="1800" baseline="0" dirty="0"/>
            <a:t>to upload your Insurance &amp; Union Deductions file</a:t>
          </a:r>
          <a:r>
            <a:rPr lang="en-US" sz="1800" b="0" baseline="0" dirty="0"/>
            <a:t>.</a:t>
          </a:r>
          <a:endParaRPr lang="en-US" sz="1800" dirty="0"/>
        </a:p>
      </dgm:t>
    </dgm:pt>
    <dgm:pt modelId="{E8CABC02-1FE1-49DC-8F75-26F23B19374D}" type="parTrans" cxnId="{006A7131-16E1-4955-AB32-EF99326096F1}">
      <dgm:prSet/>
      <dgm:spPr/>
      <dgm:t>
        <a:bodyPr/>
        <a:lstStyle/>
        <a:p>
          <a:endParaRPr lang="en-US"/>
        </a:p>
      </dgm:t>
    </dgm:pt>
    <dgm:pt modelId="{70595BB1-25B0-4291-B6A0-1B09974DA1DA}" type="sibTrans" cxnId="{006A7131-16E1-4955-AB32-EF99326096F1}">
      <dgm:prSet/>
      <dgm:spPr/>
      <dgm:t>
        <a:bodyPr/>
        <a:lstStyle/>
        <a:p>
          <a:endParaRPr lang="en-US"/>
        </a:p>
      </dgm:t>
    </dgm:pt>
    <dgm:pt modelId="{876A1B14-F843-45E0-947A-758F7FC69E7A}" type="pres">
      <dgm:prSet presAssocID="{BEB2B611-47BA-48F6-AB5F-D654E463E2D5}" presName="linear" presStyleCnt="0">
        <dgm:presLayoutVars>
          <dgm:animLvl val="lvl"/>
          <dgm:resizeHandles val="exact"/>
        </dgm:presLayoutVars>
      </dgm:prSet>
      <dgm:spPr/>
    </dgm:pt>
    <dgm:pt modelId="{DCA1B807-21A3-4BE2-9A89-85D202291210}" type="pres">
      <dgm:prSet presAssocID="{CB9939A5-B058-4D0D-9C58-5686B7C82D08}" presName="parentText" presStyleLbl="node1" presStyleIdx="0" presStyleCnt="1" custScaleX="100000" custScaleY="187367" custLinFactNeighborX="3135" custLinFactNeighborY="0">
        <dgm:presLayoutVars>
          <dgm:chMax val="0"/>
          <dgm:bulletEnabled val="1"/>
        </dgm:presLayoutVars>
      </dgm:prSet>
      <dgm:spPr/>
    </dgm:pt>
  </dgm:ptLst>
  <dgm:cxnLst>
    <dgm:cxn modelId="{7237A515-FF6E-4DB4-B058-E163635EA14A}" type="presOf" srcId="{BEB2B611-47BA-48F6-AB5F-D654E463E2D5}" destId="{876A1B14-F843-45E0-947A-758F7FC69E7A}" srcOrd="0" destOrd="0" presId="urn:microsoft.com/office/officeart/2005/8/layout/vList2"/>
    <dgm:cxn modelId="{006A7131-16E1-4955-AB32-EF99326096F1}" srcId="{BEB2B611-47BA-48F6-AB5F-D654E463E2D5}" destId="{CB9939A5-B058-4D0D-9C58-5686B7C82D08}" srcOrd="0" destOrd="0" parTransId="{E8CABC02-1FE1-49DC-8F75-26F23B19374D}" sibTransId="{70595BB1-25B0-4291-B6A0-1B09974DA1DA}"/>
    <dgm:cxn modelId="{DDC26ACB-A01B-42B1-A68D-1BF2B7ABF151}" type="presOf" srcId="{CB9939A5-B058-4D0D-9C58-5686B7C82D08}" destId="{DCA1B807-21A3-4BE2-9A89-85D202291210}" srcOrd="0" destOrd="0" presId="urn:microsoft.com/office/officeart/2005/8/layout/vList2"/>
    <dgm:cxn modelId="{3A4892AF-DEBA-47D8-8083-6B913EB5584E}" type="presParOf" srcId="{876A1B14-F843-45E0-947A-758F7FC69E7A}" destId="{DCA1B807-21A3-4BE2-9A89-85D20229121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quick updates for a few participants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For larger Updates the Upload File method, is quick, responds interactively to prevent errors and can be created offline and uploaded later.</a:t>
          </a:r>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custScaleY="72988"/>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custLinFactNeighborX="0"/>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all member data entered,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Insurance &amp; Union Deductions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dgm:spPr>
        <a:solidFill>
          <a:schemeClr val="accent1">
            <a:lumMod val="60000"/>
            <a:lumOff val="40000"/>
          </a:schemeClr>
        </a:solidFill>
        <a:ln>
          <a:solidFill>
            <a:schemeClr val="tx1"/>
          </a:solidFill>
        </a:ln>
      </dgm:spPr>
      <dgm:t>
        <a:bodyPr/>
        <a:lstStyle/>
        <a:p>
          <a:r>
            <a:rPr lang="en-US" dirty="0">
              <a:solidFill>
                <a:schemeClr val="tx1"/>
              </a:solidFill>
            </a:rPr>
            <a:t>For Insurance &amp; Union Deductions </a:t>
          </a:r>
          <a:r>
            <a:rPr lang="en-US" b="1" dirty="0">
              <a:solidFill>
                <a:schemeClr val="tx1"/>
              </a:solidFill>
            </a:rPr>
            <a:t>errors</a:t>
          </a:r>
          <a:r>
            <a:rPr lang="en-US"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117069">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Banking information &amp; Account summary  </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pPr>
            <a:buFont typeface="Arial" panose="020B0604020202020204" pitchFamily="34" charset="0"/>
            <a:buChar char="•"/>
          </a:pPr>
          <a:r>
            <a:rPr lang="en-US" sz="2400" dirty="0"/>
            <a:t>Processes and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52F5C914-7265-4A08-AE61-94317A714710}">
      <dgm:prSet custT="1"/>
      <dgm:spPr/>
      <dgm:t>
        <a:bodyPr/>
        <a:lstStyle/>
        <a:p>
          <a:endParaRPr lang="en-US" sz="2400" dirty="0"/>
        </a:p>
      </dgm:t>
    </dgm:pt>
    <dgm:pt modelId="{EAFC3BB5-6DA6-4D8D-A2B8-AFB5D0285D27}" type="parTrans" cxnId="{D23D9E51-614F-429F-9776-4399D6B45BB1}">
      <dgm:prSet/>
      <dgm:spPr/>
      <dgm:t>
        <a:bodyPr/>
        <a:lstStyle/>
        <a:p>
          <a:endParaRPr lang="en-US"/>
        </a:p>
      </dgm:t>
    </dgm:pt>
    <dgm:pt modelId="{EA2CFE4C-214D-40C3-BCF7-84FF9D997DA4}" type="sibTrans" cxnId="{D23D9E51-614F-429F-9776-4399D6B45BB1}">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41222" custScaleY="52777" custLinFactNeighborX="-62163" custLinFactNeighborY="-5561">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D23D9E51-614F-429F-9776-4399D6B45BB1}" srcId="{92390612-8E26-455A-872A-8B7EC75FBD04}" destId="{52F5C914-7265-4A08-AE61-94317A714710}" srcOrd="0" destOrd="0" parTransId="{EAFC3BB5-6DA6-4D8D-A2B8-AFB5D0285D27}" sibTransId="{EA2CFE4C-214D-40C3-BCF7-84FF9D997DA4}"/>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2ED53FCA-3338-4738-8D51-6BD41A693A84}" type="presOf" srcId="{52F5C914-7265-4A08-AE61-94317A714710}" destId="{9CA56169-D798-4E42-A4EB-0F09B9AAD6B9}" srcOrd="0" destOrd="1"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02B9E02-E2C4-443E-BB32-CEF665CC85C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C26246A-93AF-4DC7-B640-951D4CFC4B87}">
      <dgm:prSet/>
      <dgm:spPr/>
      <dgm:t>
        <a:bodyPr/>
        <a:lstStyle/>
        <a:p>
          <a:r>
            <a:rPr lang="en-CA" b="0" dirty="0"/>
            <a:t>Access Management provides the ability to define user roles based on security within the </a:t>
          </a:r>
          <a:r>
            <a:rPr lang="en-CA" b="0" dirty="0">
              <a:solidFill>
                <a:schemeClr val="tx2">
                  <a:lumMod val="50000"/>
                </a:schemeClr>
              </a:solidFill>
            </a:rPr>
            <a:t>Partner Access </a:t>
          </a:r>
          <a:r>
            <a:rPr lang="en-CA" b="0" dirty="0"/>
            <a:t>Portal. </a:t>
          </a:r>
          <a:endParaRPr lang="en-US" dirty="0"/>
        </a:p>
      </dgm:t>
    </dgm:pt>
    <dgm:pt modelId="{B8C38592-EC5A-4A33-9D48-E4B642821BE7}" type="parTrans" cxnId="{B7E7B643-D71C-4CD0-AB70-605086D309D0}">
      <dgm:prSet/>
      <dgm:spPr/>
      <dgm:t>
        <a:bodyPr/>
        <a:lstStyle/>
        <a:p>
          <a:endParaRPr lang="en-US"/>
        </a:p>
      </dgm:t>
    </dgm:pt>
    <dgm:pt modelId="{766570BB-CC52-4CFC-9CA2-D260A3D419DD}" type="sibTrans" cxnId="{B7E7B643-D71C-4CD0-AB70-605086D309D0}">
      <dgm:prSet/>
      <dgm:spPr/>
      <dgm:t>
        <a:bodyPr/>
        <a:lstStyle/>
        <a:p>
          <a:endParaRPr lang="en-US"/>
        </a:p>
      </dgm:t>
    </dgm:pt>
    <dgm:pt modelId="{62986E45-860F-4E61-9560-4F70720F1CD2}">
      <dgm:prSet/>
      <dgm:spPr/>
      <dgm:t>
        <a:bodyPr/>
        <a:lstStyle/>
        <a:p>
          <a:r>
            <a:rPr lang="en-CA" b="0" dirty="0"/>
            <a:t>Granting a specific user profile comes with the read-only or read-write ability. Furthermore, the same profile also determines which feature the user will have access to.</a:t>
          </a:r>
          <a:endParaRPr lang="en-US" dirty="0"/>
        </a:p>
      </dgm:t>
    </dgm:pt>
    <dgm:pt modelId="{1D19164F-72DD-469C-BE8C-DAFC6DE878A3}" type="parTrans" cxnId="{1A42216D-7DAB-46A3-AD6E-A8E4C50C3DBD}">
      <dgm:prSet/>
      <dgm:spPr/>
      <dgm:t>
        <a:bodyPr/>
        <a:lstStyle/>
        <a:p>
          <a:endParaRPr lang="en-US"/>
        </a:p>
      </dgm:t>
    </dgm:pt>
    <dgm:pt modelId="{651A4EBD-1269-4454-B016-66921C364146}" type="sibTrans" cxnId="{1A42216D-7DAB-46A3-AD6E-A8E4C50C3DBD}">
      <dgm:prSet/>
      <dgm:spPr/>
      <dgm:t>
        <a:bodyPr/>
        <a:lstStyle/>
        <a:p>
          <a:endParaRPr lang="en-US"/>
        </a:p>
      </dgm:t>
    </dgm:pt>
    <dgm:pt modelId="{F742F9B6-5A5C-4DE7-9A77-CF6EDA4A43DA}">
      <dgm:prSet/>
      <dgm:spPr/>
      <dgm:t>
        <a:bodyPr/>
        <a:lstStyle/>
        <a:p>
          <a:r>
            <a:rPr lang="en-CA" b="0" dirty="0"/>
            <a:t>The security roles can also allow a specific user to take additional actions within the portal that other level of accesses wouldn’t allow.</a:t>
          </a:r>
          <a:endParaRPr lang="en-US" dirty="0"/>
        </a:p>
      </dgm:t>
    </dgm:pt>
    <dgm:pt modelId="{C591FF1B-828E-4D8F-A419-39AC9C5A2474}" type="parTrans" cxnId="{B994865C-FF87-4CAB-98F1-325E742BFF9C}">
      <dgm:prSet/>
      <dgm:spPr/>
      <dgm:t>
        <a:bodyPr/>
        <a:lstStyle/>
        <a:p>
          <a:endParaRPr lang="en-US"/>
        </a:p>
      </dgm:t>
    </dgm:pt>
    <dgm:pt modelId="{0CCD2395-3A93-4B61-886B-A71B7312C64A}" type="sibTrans" cxnId="{B994865C-FF87-4CAB-98F1-325E742BFF9C}">
      <dgm:prSet/>
      <dgm:spPr/>
      <dgm:t>
        <a:bodyPr/>
        <a:lstStyle/>
        <a:p>
          <a:endParaRPr lang="en-US"/>
        </a:p>
      </dgm:t>
    </dgm:pt>
    <dgm:pt modelId="{2D0EC37D-0374-4A6F-A488-F2F5A619D82A}">
      <dgm:prSet/>
      <dgm:spPr/>
      <dgm:t>
        <a:bodyPr/>
        <a:lstStyle/>
        <a:p>
          <a:r>
            <a:rPr lang="en-CA" b="0" dirty="0"/>
            <a:t>Each functionality is configurable per profile. </a:t>
          </a:r>
          <a:endParaRPr lang="en-US" dirty="0"/>
        </a:p>
      </dgm:t>
    </dgm:pt>
    <dgm:pt modelId="{554E7D37-180A-472C-999F-C1A1DE32AF98}" type="parTrans" cxnId="{3568F6C4-1208-465D-9F0B-B6BF8C029F7B}">
      <dgm:prSet/>
      <dgm:spPr/>
      <dgm:t>
        <a:bodyPr/>
        <a:lstStyle/>
        <a:p>
          <a:endParaRPr lang="en-US"/>
        </a:p>
      </dgm:t>
    </dgm:pt>
    <dgm:pt modelId="{138A09F2-E28E-41D2-A2EB-E19CDBDDA8A1}" type="sibTrans" cxnId="{3568F6C4-1208-465D-9F0B-B6BF8C029F7B}">
      <dgm:prSet/>
      <dgm:spPr/>
      <dgm:t>
        <a:bodyPr/>
        <a:lstStyle/>
        <a:p>
          <a:endParaRPr lang="en-US"/>
        </a:p>
      </dgm:t>
    </dgm:pt>
    <dgm:pt modelId="{8C86B708-2814-473B-A4B8-09777089BFD9}" type="pres">
      <dgm:prSet presAssocID="{102B9E02-E2C4-443E-BB32-CEF665CC85CF}" presName="vert0" presStyleCnt="0">
        <dgm:presLayoutVars>
          <dgm:dir/>
          <dgm:animOne val="branch"/>
          <dgm:animLvl val="lvl"/>
        </dgm:presLayoutVars>
      </dgm:prSet>
      <dgm:spPr/>
    </dgm:pt>
    <dgm:pt modelId="{96215683-8507-4649-B928-598264711E45}" type="pres">
      <dgm:prSet presAssocID="{0C26246A-93AF-4DC7-B640-951D4CFC4B87}" presName="thickLine" presStyleLbl="alignNode1" presStyleIdx="0" presStyleCnt="4"/>
      <dgm:spPr/>
    </dgm:pt>
    <dgm:pt modelId="{B564D150-C15A-4241-8C3E-11E696D1CA45}" type="pres">
      <dgm:prSet presAssocID="{0C26246A-93AF-4DC7-B640-951D4CFC4B87}" presName="horz1" presStyleCnt="0"/>
      <dgm:spPr/>
    </dgm:pt>
    <dgm:pt modelId="{0A8BEEF4-2E34-4D47-B4FE-2D7789C5F74C}" type="pres">
      <dgm:prSet presAssocID="{0C26246A-93AF-4DC7-B640-951D4CFC4B87}" presName="tx1" presStyleLbl="revTx" presStyleIdx="0" presStyleCnt="4"/>
      <dgm:spPr/>
    </dgm:pt>
    <dgm:pt modelId="{0F711F6C-0AE4-4BAB-9EFD-931ED18F3856}" type="pres">
      <dgm:prSet presAssocID="{0C26246A-93AF-4DC7-B640-951D4CFC4B87}" presName="vert1" presStyleCnt="0"/>
      <dgm:spPr/>
    </dgm:pt>
    <dgm:pt modelId="{0C95C884-6FB3-4EF4-8A70-B5DFB027824B}" type="pres">
      <dgm:prSet presAssocID="{62986E45-860F-4E61-9560-4F70720F1CD2}" presName="thickLine" presStyleLbl="alignNode1" presStyleIdx="1" presStyleCnt="4"/>
      <dgm:spPr/>
    </dgm:pt>
    <dgm:pt modelId="{C36164DB-671A-4747-AD2C-DB373B4E760E}" type="pres">
      <dgm:prSet presAssocID="{62986E45-860F-4E61-9560-4F70720F1CD2}" presName="horz1" presStyleCnt="0"/>
      <dgm:spPr/>
    </dgm:pt>
    <dgm:pt modelId="{D3DDD3BE-8808-4909-8C45-4BAFA5CDB286}" type="pres">
      <dgm:prSet presAssocID="{62986E45-860F-4E61-9560-4F70720F1CD2}" presName="tx1" presStyleLbl="revTx" presStyleIdx="1" presStyleCnt="4"/>
      <dgm:spPr/>
    </dgm:pt>
    <dgm:pt modelId="{1FEA8943-6FE9-4416-A7B9-7F88DF03CACF}" type="pres">
      <dgm:prSet presAssocID="{62986E45-860F-4E61-9560-4F70720F1CD2}" presName="vert1" presStyleCnt="0"/>
      <dgm:spPr/>
    </dgm:pt>
    <dgm:pt modelId="{6B0B9A52-C5B5-4ACD-9F27-225FF07C742F}" type="pres">
      <dgm:prSet presAssocID="{F742F9B6-5A5C-4DE7-9A77-CF6EDA4A43DA}" presName="thickLine" presStyleLbl="alignNode1" presStyleIdx="2" presStyleCnt="4"/>
      <dgm:spPr/>
    </dgm:pt>
    <dgm:pt modelId="{001DA0DD-300D-4515-96D2-1A4DCA031C41}" type="pres">
      <dgm:prSet presAssocID="{F742F9B6-5A5C-4DE7-9A77-CF6EDA4A43DA}" presName="horz1" presStyleCnt="0"/>
      <dgm:spPr/>
    </dgm:pt>
    <dgm:pt modelId="{D37C572A-3332-4402-8E45-495CF441F252}" type="pres">
      <dgm:prSet presAssocID="{F742F9B6-5A5C-4DE7-9A77-CF6EDA4A43DA}" presName="tx1" presStyleLbl="revTx" presStyleIdx="2" presStyleCnt="4"/>
      <dgm:spPr/>
    </dgm:pt>
    <dgm:pt modelId="{E7C0866F-1B70-4235-B746-ED425291397A}" type="pres">
      <dgm:prSet presAssocID="{F742F9B6-5A5C-4DE7-9A77-CF6EDA4A43DA}" presName="vert1" presStyleCnt="0"/>
      <dgm:spPr/>
    </dgm:pt>
    <dgm:pt modelId="{6739AD88-1850-4553-B586-7A909B692032}" type="pres">
      <dgm:prSet presAssocID="{2D0EC37D-0374-4A6F-A488-F2F5A619D82A}" presName="thickLine" presStyleLbl="alignNode1" presStyleIdx="3" presStyleCnt="4"/>
      <dgm:spPr/>
    </dgm:pt>
    <dgm:pt modelId="{A2E6CCAA-0150-4DCF-B955-B9308025188E}" type="pres">
      <dgm:prSet presAssocID="{2D0EC37D-0374-4A6F-A488-F2F5A619D82A}" presName="horz1" presStyleCnt="0"/>
      <dgm:spPr/>
    </dgm:pt>
    <dgm:pt modelId="{9F56E2CA-2B96-439A-8A25-7E81421A353B}" type="pres">
      <dgm:prSet presAssocID="{2D0EC37D-0374-4A6F-A488-F2F5A619D82A}" presName="tx1" presStyleLbl="revTx" presStyleIdx="3" presStyleCnt="4"/>
      <dgm:spPr/>
    </dgm:pt>
    <dgm:pt modelId="{257D8077-5B24-4F2C-9CBA-284B34E3A91F}" type="pres">
      <dgm:prSet presAssocID="{2D0EC37D-0374-4A6F-A488-F2F5A619D82A}" presName="vert1" presStyleCnt="0"/>
      <dgm:spPr/>
    </dgm:pt>
  </dgm:ptLst>
  <dgm:cxnLst>
    <dgm:cxn modelId="{904F2E3F-E128-4030-AC73-23FE7DD41E77}" type="presOf" srcId="{102B9E02-E2C4-443E-BB32-CEF665CC85CF}" destId="{8C86B708-2814-473B-A4B8-09777089BFD9}" srcOrd="0" destOrd="0" presId="urn:microsoft.com/office/officeart/2008/layout/LinedList"/>
    <dgm:cxn modelId="{B994865C-FF87-4CAB-98F1-325E742BFF9C}" srcId="{102B9E02-E2C4-443E-BB32-CEF665CC85CF}" destId="{F742F9B6-5A5C-4DE7-9A77-CF6EDA4A43DA}" srcOrd="2" destOrd="0" parTransId="{C591FF1B-828E-4D8F-A419-39AC9C5A2474}" sibTransId="{0CCD2395-3A93-4B61-886B-A71B7312C64A}"/>
    <dgm:cxn modelId="{B7E7B643-D71C-4CD0-AB70-605086D309D0}" srcId="{102B9E02-E2C4-443E-BB32-CEF665CC85CF}" destId="{0C26246A-93AF-4DC7-B640-951D4CFC4B87}" srcOrd="0" destOrd="0" parTransId="{B8C38592-EC5A-4A33-9D48-E4B642821BE7}" sibTransId="{766570BB-CC52-4CFC-9CA2-D260A3D419DD}"/>
    <dgm:cxn modelId="{49D50446-7D4E-43DD-9FF8-EE9ED31BC734}" type="presOf" srcId="{2D0EC37D-0374-4A6F-A488-F2F5A619D82A}" destId="{9F56E2CA-2B96-439A-8A25-7E81421A353B}" srcOrd="0" destOrd="0" presId="urn:microsoft.com/office/officeart/2008/layout/LinedList"/>
    <dgm:cxn modelId="{1A42216D-7DAB-46A3-AD6E-A8E4C50C3DBD}" srcId="{102B9E02-E2C4-443E-BB32-CEF665CC85CF}" destId="{62986E45-860F-4E61-9560-4F70720F1CD2}" srcOrd="1" destOrd="0" parTransId="{1D19164F-72DD-469C-BE8C-DAFC6DE878A3}" sibTransId="{651A4EBD-1269-4454-B016-66921C364146}"/>
    <dgm:cxn modelId="{37DA4C76-50F5-4B0C-A6D7-24A431648E50}" type="presOf" srcId="{0C26246A-93AF-4DC7-B640-951D4CFC4B87}" destId="{0A8BEEF4-2E34-4D47-B4FE-2D7789C5F74C}" srcOrd="0" destOrd="0" presId="urn:microsoft.com/office/officeart/2008/layout/LinedList"/>
    <dgm:cxn modelId="{FAE2CC7E-2B62-435B-9466-9551D963CE36}" type="presOf" srcId="{62986E45-860F-4E61-9560-4F70720F1CD2}" destId="{D3DDD3BE-8808-4909-8C45-4BAFA5CDB286}" srcOrd="0" destOrd="0" presId="urn:microsoft.com/office/officeart/2008/layout/LinedList"/>
    <dgm:cxn modelId="{A38C1F99-BA79-41D1-A281-531406224DA2}" type="presOf" srcId="{F742F9B6-5A5C-4DE7-9A77-CF6EDA4A43DA}" destId="{D37C572A-3332-4402-8E45-495CF441F252}" srcOrd="0" destOrd="0" presId="urn:microsoft.com/office/officeart/2008/layout/LinedList"/>
    <dgm:cxn modelId="{3568F6C4-1208-465D-9F0B-B6BF8C029F7B}" srcId="{102B9E02-E2C4-443E-BB32-CEF665CC85CF}" destId="{2D0EC37D-0374-4A6F-A488-F2F5A619D82A}" srcOrd="3" destOrd="0" parTransId="{554E7D37-180A-472C-999F-C1A1DE32AF98}" sibTransId="{138A09F2-E28E-41D2-A2EB-E19CDBDDA8A1}"/>
    <dgm:cxn modelId="{7706A53E-BCF7-4F5D-BF52-52590D6EF1B6}" type="presParOf" srcId="{8C86B708-2814-473B-A4B8-09777089BFD9}" destId="{96215683-8507-4649-B928-598264711E45}" srcOrd="0" destOrd="0" presId="urn:microsoft.com/office/officeart/2008/layout/LinedList"/>
    <dgm:cxn modelId="{384A9D76-C6A9-47F0-ADC5-1C596F693080}" type="presParOf" srcId="{8C86B708-2814-473B-A4B8-09777089BFD9}" destId="{B564D150-C15A-4241-8C3E-11E696D1CA45}" srcOrd="1" destOrd="0" presId="urn:microsoft.com/office/officeart/2008/layout/LinedList"/>
    <dgm:cxn modelId="{5A812C15-3474-4300-9D5E-2E7B58F3F4FE}" type="presParOf" srcId="{B564D150-C15A-4241-8C3E-11E696D1CA45}" destId="{0A8BEEF4-2E34-4D47-B4FE-2D7789C5F74C}" srcOrd="0" destOrd="0" presId="urn:microsoft.com/office/officeart/2008/layout/LinedList"/>
    <dgm:cxn modelId="{87AA6F31-DC5B-4842-B8D9-32E404B292CA}" type="presParOf" srcId="{B564D150-C15A-4241-8C3E-11E696D1CA45}" destId="{0F711F6C-0AE4-4BAB-9EFD-931ED18F3856}" srcOrd="1" destOrd="0" presId="urn:microsoft.com/office/officeart/2008/layout/LinedList"/>
    <dgm:cxn modelId="{C60D24E0-FAB6-4044-92E8-2B831AD10C60}" type="presParOf" srcId="{8C86B708-2814-473B-A4B8-09777089BFD9}" destId="{0C95C884-6FB3-4EF4-8A70-B5DFB027824B}" srcOrd="2" destOrd="0" presId="urn:microsoft.com/office/officeart/2008/layout/LinedList"/>
    <dgm:cxn modelId="{829910A1-90C2-4E2F-BA60-BAE6A8F39953}" type="presParOf" srcId="{8C86B708-2814-473B-A4B8-09777089BFD9}" destId="{C36164DB-671A-4747-AD2C-DB373B4E760E}" srcOrd="3" destOrd="0" presId="urn:microsoft.com/office/officeart/2008/layout/LinedList"/>
    <dgm:cxn modelId="{77425B17-FE2A-45DD-BB84-D053902BFA50}" type="presParOf" srcId="{C36164DB-671A-4747-AD2C-DB373B4E760E}" destId="{D3DDD3BE-8808-4909-8C45-4BAFA5CDB286}" srcOrd="0" destOrd="0" presId="urn:microsoft.com/office/officeart/2008/layout/LinedList"/>
    <dgm:cxn modelId="{0ACF2660-3D5C-4F03-9999-F0AB9053325B}" type="presParOf" srcId="{C36164DB-671A-4747-AD2C-DB373B4E760E}" destId="{1FEA8943-6FE9-4416-A7B9-7F88DF03CACF}" srcOrd="1" destOrd="0" presId="urn:microsoft.com/office/officeart/2008/layout/LinedList"/>
    <dgm:cxn modelId="{0D655A03-EB5C-401B-9ECB-B0A8C0910112}" type="presParOf" srcId="{8C86B708-2814-473B-A4B8-09777089BFD9}" destId="{6B0B9A52-C5B5-4ACD-9F27-225FF07C742F}" srcOrd="4" destOrd="0" presId="urn:microsoft.com/office/officeart/2008/layout/LinedList"/>
    <dgm:cxn modelId="{CF3B82CE-84C6-44BC-ADC2-B8046B17C4FA}" type="presParOf" srcId="{8C86B708-2814-473B-A4B8-09777089BFD9}" destId="{001DA0DD-300D-4515-96D2-1A4DCA031C41}" srcOrd="5" destOrd="0" presId="urn:microsoft.com/office/officeart/2008/layout/LinedList"/>
    <dgm:cxn modelId="{8691F6D8-D6BF-4D31-A801-CF7C8BFA2A87}" type="presParOf" srcId="{001DA0DD-300D-4515-96D2-1A4DCA031C41}" destId="{D37C572A-3332-4402-8E45-495CF441F252}" srcOrd="0" destOrd="0" presId="urn:microsoft.com/office/officeart/2008/layout/LinedList"/>
    <dgm:cxn modelId="{E2C3EAA7-2485-4FBA-8144-CF2219CD91D5}" type="presParOf" srcId="{001DA0DD-300D-4515-96D2-1A4DCA031C41}" destId="{E7C0866F-1B70-4235-B746-ED425291397A}" srcOrd="1" destOrd="0" presId="urn:microsoft.com/office/officeart/2008/layout/LinedList"/>
    <dgm:cxn modelId="{592C996E-C78C-41C0-B16C-F5FEB680BCD3}" type="presParOf" srcId="{8C86B708-2814-473B-A4B8-09777089BFD9}" destId="{6739AD88-1850-4553-B586-7A909B692032}" srcOrd="6" destOrd="0" presId="urn:microsoft.com/office/officeart/2008/layout/LinedList"/>
    <dgm:cxn modelId="{011485E5-5BB0-4847-B2B0-2750F200CF9D}" type="presParOf" srcId="{8C86B708-2814-473B-A4B8-09777089BFD9}" destId="{A2E6CCAA-0150-4DCF-B955-B9308025188E}" srcOrd="7" destOrd="0" presId="urn:microsoft.com/office/officeart/2008/layout/LinedList"/>
    <dgm:cxn modelId="{5D3FB3CA-0625-4990-A6BE-0D3C2A73DF96}" type="presParOf" srcId="{A2E6CCAA-0150-4DCF-B955-B9308025188E}" destId="{9F56E2CA-2B96-439A-8A25-7E81421A353B}" srcOrd="0" destOrd="0" presId="urn:microsoft.com/office/officeart/2008/layout/LinedList"/>
    <dgm:cxn modelId="{0489B86A-997F-4A85-85F8-35EBF3587F9A}" type="presParOf" srcId="{A2E6CCAA-0150-4DCF-B955-B9308025188E}" destId="{257D8077-5B24-4F2C-9CBA-284B34E3A9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780E250-E5AD-4F42-A2C7-0944BB4356E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7C91637-8E9F-4E2D-902D-0F671827C4E5}">
      <dgm:prSet custT="1"/>
      <dgm:spPr/>
      <dgm:t>
        <a:bodyPr/>
        <a:lstStyle/>
        <a:p>
          <a:r>
            <a:rPr lang="en-US" sz="2000" b="1" dirty="0"/>
            <a:t>Deduction Org Admin - </a:t>
          </a:r>
          <a:r>
            <a:rPr lang="en-US" sz="2000" dirty="0"/>
            <a:t>has access to basic member information, to all financial functions and may create new users.</a:t>
          </a:r>
        </a:p>
      </dgm:t>
    </dgm:pt>
    <dgm:pt modelId="{78776602-9B53-4327-A998-E13A45467EFE}" type="parTrans" cxnId="{2198C0A0-9FDB-44DD-9427-6EA3AA3F911E}">
      <dgm:prSet/>
      <dgm:spPr/>
      <dgm:t>
        <a:bodyPr/>
        <a:lstStyle/>
        <a:p>
          <a:endParaRPr lang="en-US"/>
        </a:p>
      </dgm:t>
    </dgm:pt>
    <dgm:pt modelId="{A2761B90-3983-4FFA-9D7F-9A4EF2D42912}" type="sibTrans" cxnId="{2198C0A0-9FDB-44DD-9427-6EA3AA3F911E}">
      <dgm:prSet/>
      <dgm:spPr/>
      <dgm:t>
        <a:bodyPr/>
        <a:lstStyle/>
        <a:p>
          <a:endParaRPr lang="en-US"/>
        </a:p>
      </dgm:t>
    </dgm:pt>
    <dgm:pt modelId="{51379537-C727-4C36-BB7E-F931948C02CD}">
      <dgm:prSet custT="1"/>
      <dgm:spPr/>
      <dgm:t>
        <a:bodyPr/>
        <a:lstStyle/>
        <a:p>
          <a:r>
            <a:rPr lang="en-US" sz="2000" b="1" dirty="0"/>
            <a:t>Deduction Org All Access – </a:t>
          </a:r>
          <a:r>
            <a:rPr lang="en-US" sz="2000" dirty="0"/>
            <a:t>has access to all financial functions but they cannot create new users.</a:t>
          </a:r>
        </a:p>
      </dgm:t>
    </dgm:pt>
    <dgm:pt modelId="{879F0B15-F144-435B-870B-E7AAD025FB61}" type="parTrans" cxnId="{10176171-4DD5-46CC-83DC-FC33BAFF061E}">
      <dgm:prSet/>
      <dgm:spPr/>
      <dgm:t>
        <a:bodyPr/>
        <a:lstStyle/>
        <a:p>
          <a:endParaRPr lang="en-US"/>
        </a:p>
      </dgm:t>
    </dgm:pt>
    <dgm:pt modelId="{86697112-145C-4214-A438-65DCCC21CE0D}" type="sibTrans" cxnId="{10176171-4DD5-46CC-83DC-FC33BAFF061E}">
      <dgm:prSet/>
      <dgm:spPr/>
      <dgm:t>
        <a:bodyPr/>
        <a:lstStyle/>
        <a:p>
          <a:endParaRPr lang="en-US"/>
        </a:p>
      </dgm:t>
    </dgm:pt>
    <dgm:pt modelId="{BEBA6920-FA3D-4B91-BF11-60D8F694014F}">
      <dgm:prSet custT="1"/>
      <dgm:spPr/>
      <dgm:t>
        <a:bodyPr/>
        <a:lstStyle/>
        <a:p>
          <a:r>
            <a:rPr lang="en-US" sz="2000" b="1" dirty="0"/>
            <a:t>Deduction Org View Only – </a:t>
          </a:r>
          <a:r>
            <a:rPr lang="en-US" sz="2000" dirty="0"/>
            <a:t>user can view and read information only.</a:t>
          </a:r>
        </a:p>
      </dgm:t>
    </dgm:pt>
    <dgm:pt modelId="{1E1DC257-8D56-4AA1-A1AD-842F563AE957}" type="parTrans" cxnId="{8EAAA60C-8338-4A4B-B6DE-4DDA154A1D1B}">
      <dgm:prSet/>
      <dgm:spPr/>
      <dgm:t>
        <a:bodyPr/>
        <a:lstStyle/>
        <a:p>
          <a:endParaRPr lang="en-US"/>
        </a:p>
      </dgm:t>
    </dgm:pt>
    <dgm:pt modelId="{E30A3830-E18E-4463-9D17-DB4C172533A1}" type="sibTrans" cxnId="{8EAAA60C-8338-4A4B-B6DE-4DDA154A1D1B}">
      <dgm:prSet/>
      <dgm:spPr/>
      <dgm:t>
        <a:bodyPr/>
        <a:lstStyle/>
        <a:p>
          <a:endParaRPr lang="en-US"/>
        </a:p>
      </dgm:t>
    </dgm:pt>
    <dgm:pt modelId="{1ECD629B-CB28-48A3-8826-9DC912DDAFA2}" type="pres">
      <dgm:prSet presAssocID="{8780E250-E5AD-4F42-A2C7-0944BB4356E7}" presName="linear" presStyleCnt="0">
        <dgm:presLayoutVars>
          <dgm:animLvl val="lvl"/>
          <dgm:resizeHandles val="exact"/>
        </dgm:presLayoutVars>
      </dgm:prSet>
      <dgm:spPr/>
    </dgm:pt>
    <dgm:pt modelId="{1DEB9510-6BA8-4F46-8361-1403C941B0D4}" type="pres">
      <dgm:prSet presAssocID="{77C91637-8E9F-4E2D-902D-0F671827C4E5}" presName="parentText" presStyleLbl="node1" presStyleIdx="0" presStyleCnt="3" custScaleY="77863" custLinFactNeighborX="195" custLinFactNeighborY="6890">
        <dgm:presLayoutVars>
          <dgm:chMax val="0"/>
          <dgm:bulletEnabled val="1"/>
        </dgm:presLayoutVars>
      </dgm:prSet>
      <dgm:spPr/>
    </dgm:pt>
    <dgm:pt modelId="{BCD29526-EA2A-4672-88D8-FA4F24DE1425}" type="pres">
      <dgm:prSet presAssocID="{A2761B90-3983-4FFA-9D7F-9A4EF2D42912}" presName="spacer" presStyleCnt="0"/>
      <dgm:spPr/>
    </dgm:pt>
    <dgm:pt modelId="{8A478B61-8804-4077-B061-4444DF05DFFC}" type="pres">
      <dgm:prSet presAssocID="{51379537-C727-4C36-BB7E-F931948C02CD}" presName="parentText" presStyleLbl="node1" presStyleIdx="1" presStyleCnt="3" custScaleY="71779" custLinFactNeighborY="54274">
        <dgm:presLayoutVars>
          <dgm:chMax val="0"/>
          <dgm:bulletEnabled val="1"/>
        </dgm:presLayoutVars>
      </dgm:prSet>
      <dgm:spPr/>
    </dgm:pt>
    <dgm:pt modelId="{8BAB88B3-1EAC-4F1B-81C3-7AAC969D8A69}" type="pres">
      <dgm:prSet presAssocID="{86697112-145C-4214-A438-65DCCC21CE0D}" presName="spacer" presStyleCnt="0"/>
      <dgm:spPr/>
    </dgm:pt>
    <dgm:pt modelId="{BA8C7954-2E7D-4E10-87DC-494F5471F5C4}" type="pres">
      <dgm:prSet presAssocID="{BEBA6920-FA3D-4B91-BF11-60D8F694014F}" presName="parentText" presStyleLbl="node1" presStyleIdx="2" presStyleCnt="3" custScaleY="59117" custLinFactNeighborY="92502">
        <dgm:presLayoutVars>
          <dgm:chMax val="0"/>
          <dgm:bulletEnabled val="1"/>
        </dgm:presLayoutVars>
      </dgm:prSet>
      <dgm:spPr/>
    </dgm:pt>
  </dgm:ptLst>
  <dgm:cxnLst>
    <dgm:cxn modelId="{8EAAA60C-8338-4A4B-B6DE-4DDA154A1D1B}" srcId="{8780E250-E5AD-4F42-A2C7-0944BB4356E7}" destId="{BEBA6920-FA3D-4B91-BF11-60D8F694014F}" srcOrd="2" destOrd="0" parTransId="{1E1DC257-8D56-4AA1-A1AD-842F563AE957}" sibTransId="{E30A3830-E18E-4463-9D17-DB4C172533A1}"/>
    <dgm:cxn modelId="{21B9D52C-9297-4A74-BE66-33B59E312579}" type="presOf" srcId="{51379537-C727-4C36-BB7E-F931948C02CD}" destId="{8A478B61-8804-4077-B061-4444DF05DFFC}" srcOrd="0" destOrd="0" presId="urn:microsoft.com/office/officeart/2005/8/layout/vList2"/>
    <dgm:cxn modelId="{7CA9394E-94A2-4980-AB27-039D5215C72E}" type="presOf" srcId="{8780E250-E5AD-4F42-A2C7-0944BB4356E7}" destId="{1ECD629B-CB28-48A3-8826-9DC912DDAFA2}" srcOrd="0" destOrd="0" presId="urn:microsoft.com/office/officeart/2005/8/layout/vList2"/>
    <dgm:cxn modelId="{10176171-4DD5-46CC-83DC-FC33BAFF061E}" srcId="{8780E250-E5AD-4F42-A2C7-0944BB4356E7}" destId="{51379537-C727-4C36-BB7E-F931948C02CD}" srcOrd="1" destOrd="0" parTransId="{879F0B15-F144-435B-870B-E7AAD025FB61}" sibTransId="{86697112-145C-4214-A438-65DCCC21CE0D}"/>
    <dgm:cxn modelId="{2EE54D7C-C089-462B-9666-C978B3C2E0C7}" type="presOf" srcId="{77C91637-8E9F-4E2D-902D-0F671827C4E5}" destId="{1DEB9510-6BA8-4F46-8361-1403C941B0D4}" srcOrd="0" destOrd="0" presId="urn:microsoft.com/office/officeart/2005/8/layout/vList2"/>
    <dgm:cxn modelId="{2198C0A0-9FDB-44DD-9427-6EA3AA3F911E}" srcId="{8780E250-E5AD-4F42-A2C7-0944BB4356E7}" destId="{77C91637-8E9F-4E2D-902D-0F671827C4E5}" srcOrd="0" destOrd="0" parTransId="{78776602-9B53-4327-A998-E13A45467EFE}" sibTransId="{A2761B90-3983-4FFA-9D7F-9A4EF2D42912}"/>
    <dgm:cxn modelId="{543A3AA9-C10D-4E72-8B0A-635949BF6419}" type="presOf" srcId="{BEBA6920-FA3D-4B91-BF11-60D8F694014F}" destId="{BA8C7954-2E7D-4E10-87DC-494F5471F5C4}" srcOrd="0" destOrd="0" presId="urn:microsoft.com/office/officeart/2005/8/layout/vList2"/>
    <dgm:cxn modelId="{0B99A951-93C1-49C1-8425-74CD4B9DD61B}" type="presParOf" srcId="{1ECD629B-CB28-48A3-8826-9DC912DDAFA2}" destId="{1DEB9510-6BA8-4F46-8361-1403C941B0D4}" srcOrd="0" destOrd="0" presId="urn:microsoft.com/office/officeart/2005/8/layout/vList2"/>
    <dgm:cxn modelId="{99687A6B-58A0-4259-ABAC-1BBE3512015C}" type="presParOf" srcId="{1ECD629B-CB28-48A3-8826-9DC912DDAFA2}" destId="{BCD29526-EA2A-4672-88D8-FA4F24DE1425}" srcOrd="1" destOrd="0" presId="urn:microsoft.com/office/officeart/2005/8/layout/vList2"/>
    <dgm:cxn modelId="{444A3AF5-2938-468A-A332-23ECF025DF65}" type="presParOf" srcId="{1ECD629B-CB28-48A3-8826-9DC912DDAFA2}" destId="{8A478B61-8804-4077-B061-4444DF05DFFC}" srcOrd="2" destOrd="0" presId="urn:microsoft.com/office/officeart/2005/8/layout/vList2"/>
    <dgm:cxn modelId="{0A0A8C70-C1A1-4350-BC60-CC47396E743C}" type="presParOf" srcId="{1ECD629B-CB28-48A3-8826-9DC912DDAFA2}" destId="{8BAB88B3-1EAC-4F1B-81C3-7AAC969D8A69}" srcOrd="3" destOrd="0" presId="urn:microsoft.com/office/officeart/2005/8/layout/vList2"/>
    <dgm:cxn modelId="{255D3E25-6BC6-4F1D-A048-3994AE91BAB6}" type="presParOf" srcId="{1ECD629B-CB28-48A3-8826-9DC912DDAFA2}" destId="{BA8C7954-2E7D-4E10-87DC-494F5471F5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800" b="1" dirty="0">
              <a:solidFill>
                <a:schemeClr val="tx1"/>
              </a:solidFill>
            </a:rPr>
            <a:t>Insurance Deductions</a:t>
          </a:r>
        </a:p>
        <a:p>
          <a:pPr algn="ctr"/>
          <a:r>
            <a:rPr lang="en-US" sz="2800" b="1" dirty="0">
              <a:solidFill>
                <a:schemeClr val="tx1"/>
              </a:solidFill>
            </a:rPr>
            <a:t>ADD RECORD</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800" b="1" dirty="0"/>
            <a:t>Data Collection Overview</a:t>
          </a:r>
          <a:endParaRPr lang="en-US" sz="28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800" b="1" dirty="0"/>
            <a:t>Data Collection Creation</a:t>
          </a:r>
          <a:endParaRPr lang="en-US" sz="28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800" b="1" dirty="0"/>
            <a:t>Add Member Data </a:t>
          </a:r>
          <a:endParaRPr lang="en-US" sz="28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800" b="1" dirty="0"/>
            <a:t>Validation Process</a:t>
          </a:r>
          <a:endParaRPr lang="en-US" sz="28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800" b="1" dirty="0"/>
            <a:t>Review and Submit</a:t>
          </a:r>
          <a:endParaRPr lang="en-US" sz="28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22481" custScaleY="52476" custLinFactNeighborX="15345" custLinFactNeighborY="-4542">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91308" custLinFactNeighborX="449" custLinFactNeighborY="13716">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a participant's deductions, using the Add Record method a new Data Collection must be started (for smaller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964" custLinFactNeighborY="40">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an Insurance and Union Deductions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Insurance &amp; 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605" custLinFactNeighborY="-10633">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pPr algn="ctr"/>
          <a:r>
            <a:rPr lang="en-US" sz="2000" dirty="0">
              <a:solidFill>
                <a:schemeClr val="tx1"/>
              </a:solidFill>
            </a:rPr>
            <a:t>Click </a:t>
          </a:r>
          <a:r>
            <a:rPr lang="en-US" sz="2000" b="1" dirty="0">
              <a:solidFill>
                <a:schemeClr val="tx1"/>
              </a:solidFill>
            </a:rPr>
            <a:t>Add Record </a:t>
          </a:r>
          <a:r>
            <a:rPr lang="en-US" sz="2000" dirty="0">
              <a:solidFill>
                <a:schemeClr val="tx1"/>
              </a:solidFill>
            </a:rPr>
            <a:t>to enter the member data. </a:t>
          </a:r>
        </a:p>
      </dgm:t>
    </dgm:pt>
    <dgm:pt modelId="{96843AB3-DDB6-4BB0-821B-C17252AC0903}" type="parTrans" cxnId="{F9C54A8F-C09F-4AC3-B032-9DDB9C65641A}">
      <dgm:prSet/>
      <dgm:spPr/>
      <dgm:t>
        <a:bodyPr/>
        <a:lstStyle/>
        <a:p>
          <a:pPr algn="ctr"/>
          <a:endParaRPr lang="en-US"/>
        </a:p>
      </dgm:t>
    </dgm:pt>
    <dgm:pt modelId="{63C8A6C3-AE2E-41F6-B0F9-51B6266B220B}" type="sibTrans" cxnId="{F9C54A8F-C09F-4AC3-B032-9DDB9C65641A}">
      <dgm:prSet/>
      <dgm:spPr/>
      <dgm:t>
        <a:bodyPr/>
        <a:lstStyle/>
        <a:p>
          <a:pPr algn="ctr"/>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87" custLinFactNeighborY="10104">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9B0BBB-6603-4F28-9946-6985E6CB37C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02462FD-B84D-43D1-9BC2-8049B0B7AD9C}">
      <dgm:prSet custT="1"/>
      <dgm:spPr/>
      <dgm:t>
        <a:bodyPr/>
        <a:lstStyle/>
        <a:p>
          <a:pPr algn="ctr"/>
          <a:r>
            <a:rPr lang="en-US" sz="1400" dirty="0"/>
            <a:t>To </a:t>
          </a:r>
          <a:r>
            <a:rPr lang="en-US" sz="1400" b="1" dirty="0"/>
            <a:t>terminate</a:t>
          </a:r>
          <a:r>
            <a:rPr lang="en-US" sz="1400" dirty="0"/>
            <a:t> an Insurance Deduction, enter the Deduction Termination Date (must be last day of following month) and leave the “Amount” and “Deduction Effective Date” blank.</a:t>
          </a:r>
        </a:p>
      </dgm:t>
    </dgm:pt>
    <dgm:pt modelId="{712F1927-A91C-48EC-A0F1-5E42950A4821}" type="parTrans" cxnId="{71FE1E36-DFD8-4091-9DEF-D42282A9C66B}">
      <dgm:prSet/>
      <dgm:spPr/>
      <dgm:t>
        <a:bodyPr/>
        <a:lstStyle/>
        <a:p>
          <a:endParaRPr lang="en-US"/>
        </a:p>
      </dgm:t>
    </dgm:pt>
    <dgm:pt modelId="{22A5DF9C-A01A-4A15-951D-F5A23079D8D4}" type="sibTrans" cxnId="{71FE1E36-DFD8-4091-9DEF-D42282A9C66B}">
      <dgm:prSet/>
      <dgm:spPr/>
      <dgm:t>
        <a:bodyPr/>
        <a:lstStyle/>
        <a:p>
          <a:endParaRPr lang="en-US"/>
        </a:p>
      </dgm:t>
    </dgm:pt>
    <dgm:pt modelId="{75659F6E-E399-480F-90B5-66D49CC90C2E}" type="pres">
      <dgm:prSet presAssocID="{EB9B0BBB-6603-4F28-9946-6985E6CB37C0}" presName="linear" presStyleCnt="0">
        <dgm:presLayoutVars>
          <dgm:animLvl val="lvl"/>
          <dgm:resizeHandles val="exact"/>
        </dgm:presLayoutVars>
      </dgm:prSet>
      <dgm:spPr/>
    </dgm:pt>
    <dgm:pt modelId="{6305439D-334D-46AC-8C86-108E505FCC9C}" type="pres">
      <dgm:prSet presAssocID="{102462FD-B84D-43D1-9BC2-8049B0B7AD9C}" presName="parentText" presStyleLbl="node1" presStyleIdx="0" presStyleCnt="1" custScaleX="91873" custScaleY="47658" custLinFactY="-99664" custLinFactNeighborX="3763" custLinFactNeighborY="-100000">
        <dgm:presLayoutVars>
          <dgm:chMax val="0"/>
          <dgm:bulletEnabled val="1"/>
        </dgm:presLayoutVars>
      </dgm:prSet>
      <dgm:spPr/>
    </dgm:pt>
  </dgm:ptLst>
  <dgm:cxnLst>
    <dgm:cxn modelId="{71FE1E36-DFD8-4091-9DEF-D42282A9C66B}" srcId="{EB9B0BBB-6603-4F28-9946-6985E6CB37C0}" destId="{102462FD-B84D-43D1-9BC2-8049B0B7AD9C}" srcOrd="0" destOrd="0" parTransId="{712F1927-A91C-48EC-A0F1-5E42950A4821}" sibTransId="{22A5DF9C-A01A-4A15-951D-F5A23079D8D4}"/>
    <dgm:cxn modelId="{6F78A048-AA5E-462C-BC78-88772EE13A65}" type="presOf" srcId="{102462FD-B84D-43D1-9BC2-8049B0B7AD9C}" destId="{6305439D-334D-46AC-8C86-108E505FCC9C}" srcOrd="0" destOrd="0" presId="urn:microsoft.com/office/officeart/2005/8/layout/vList2"/>
    <dgm:cxn modelId="{A0E01E9A-F022-458E-A804-6FF5F17AF8BB}" type="presOf" srcId="{EB9B0BBB-6603-4F28-9946-6985E6CB37C0}" destId="{75659F6E-E399-480F-90B5-66D49CC90C2E}" srcOrd="0" destOrd="0" presId="urn:microsoft.com/office/officeart/2005/8/layout/vList2"/>
    <dgm:cxn modelId="{8FCE7EEA-F3D7-4946-978F-953DE0A62400}" type="presParOf" srcId="{75659F6E-E399-480F-90B5-66D49CC90C2E}" destId="{6305439D-334D-46AC-8C86-108E505FCC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entered all the members for the data collection,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872988"/>
          <a:ext cx="7670800" cy="291325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5339" tIns="895604" rIns="5953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Introduce new terminology</a:t>
          </a:r>
        </a:p>
        <a:p>
          <a:pPr marL="228600" lvl="1" indent="-228600" algn="l" defTabSz="1066800">
            <a:lnSpc>
              <a:spcPct val="90000"/>
            </a:lnSpc>
            <a:spcBef>
              <a:spcPct val="0"/>
            </a:spcBef>
            <a:spcAft>
              <a:spcPct val="15000"/>
            </a:spcAft>
            <a:buChar char="•"/>
          </a:pPr>
          <a:r>
            <a:rPr lang="en-US" sz="2400" kern="1200" dirty="0"/>
            <a:t>Get familiarized with the default layout and understand layout options</a:t>
          </a:r>
        </a:p>
        <a:p>
          <a:pPr marL="228600" lvl="1" indent="-228600" algn="l" defTabSz="1066800">
            <a:lnSpc>
              <a:spcPct val="90000"/>
            </a:lnSpc>
            <a:spcBef>
              <a:spcPct val="0"/>
            </a:spcBef>
            <a:spcAft>
              <a:spcPct val="15000"/>
            </a:spcAft>
            <a:buChar char="•"/>
          </a:pPr>
          <a:r>
            <a:rPr lang="en-US" sz="2400" kern="1200" dirty="0"/>
            <a:t>Widget Basics</a:t>
          </a:r>
        </a:p>
        <a:p>
          <a:pPr marL="228600" lvl="1" indent="-228600" algn="l" defTabSz="1066800">
            <a:lnSpc>
              <a:spcPct val="90000"/>
            </a:lnSpc>
            <a:spcBef>
              <a:spcPct val="0"/>
            </a:spcBef>
            <a:spcAft>
              <a:spcPct val="15000"/>
            </a:spcAft>
            <a:buChar char="•"/>
          </a:pPr>
          <a:r>
            <a:rPr lang="en-US" sz="2400" kern="1200" dirty="0"/>
            <a:t>Access Management </a:t>
          </a:r>
        </a:p>
      </dsp:txBody>
      <dsp:txXfrm>
        <a:off x="0" y="872988"/>
        <a:ext cx="7670800" cy="2913257"/>
      </dsp:txXfrm>
    </dsp:sp>
    <dsp:sp modelId="{96FC0618-FAAB-4CE0-AFB9-00589DA648B8}">
      <dsp:nvSpPr>
        <dsp:cNvPr id="0" name=""/>
        <dsp:cNvSpPr/>
      </dsp:nvSpPr>
      <dsp:spPr>
        <a:xfrm>
          <a:off x="522201" y="460483"/>
          <a:ext cx="5369560" cy="912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57" tIns="0" rIns="20295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Partner Portal Overview</a:t>
          </a:r>
          <a:endParaRPr lang="en-US" sz="3200" kern="1200" dirty="0">
            <a:solidFill>
              <a:schemeClr val="tx1"/>
            </a:solidFill>
          </a:endParaRPr>
        </a:p>
      </dsp:txBody>
      <dsp:txXfrm>
        <a:off x="566765" y="505047"/>
        <a:ext cx="5280432" cy="8237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161776" cy="8049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9295" y="39295"/>
        <a:ext cx="10083186" cy="7263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17535"/>
          <a:ext cx="5805302" cy="9898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Insurance Deductions </a:t>
          </a:r>
          <a:r>
            <a:rPr lang="en-US" sz="1800" b="1" kern="1200" dirty="0">
              <a:solidFill>
                <a:schemeClr val="tx1"/>
              </a:solidFill>
            </a:rPr>
            <a:t>warnings</a:t>
          </a:r>
          <a:r>
            <a:rPr lang="en-US" sz="1800" kern="1200" dirty="0">
              <a:solidFill>
                <a:schemeClr val="tx1"/>
              </a:solidFill>
            </a:rPr>
            <a:t> that were approved, a pop-up box will appear and ask for a reason. Answer the questions and click, Save. Once saved, click Validate.</a:t>
          </a:r>
        </a:p>
      </dsp:txBody>
      <dsp:txXfrm>
        <a:off x="48319" y="65854"/>
        <a:ext cx="5708664" cy="8931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104567"/>
          <a:ext cx="5305778" cy="815754"/>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Insurance Deductions </a:t>
          </a:r>
          <a:r>
            <a:rPr lang="en-US" sz="1800" b="1" kern="1200" dirty="0">
              <a:solidFill>
                <a:schemeClr val="tx1"/>
              </a:solidFill>
            </a:rPr>
            <a:t>errors</a:t>
          </a:r>
          <a:r>
            <a:rPr lang="en-US" sz="1800" kern="1200" dirty="0">
              <a:solidFill>
                <a:schemeClr val="tx1"/>
              </a:solidFill>
            </a:rPr>
            <a:t> that were postponed or rejected, a pop-up box will require an explanation, provide and click Save. Once saved, click Validate.</a:t>
          </a:r>
        </a:p>
      </dsp:txBody>
      <dsp:txXfrm>
        <a:off x="39822" y="144389"/>
        <a:ext cx="5226134" cy="7361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765138"/>
          <a:ext cx="6296581" cy="296473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895604" rIns="488685"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Data Collection Overview</a:t>
          </a:r>
          <a:endParaRPr lang="en-US" sz="2400" kern="1200" dirty="0"/>
        </a:p>
        <a:p>
          <a:pPr marL="228600" lvl="1" indent="-228600" algn="l" defTabSz="1066800">
            <a:lnSpc>
              <a:spcPct val="90000"/>
            </a:lnSpc>
            <a:spcBef>
              <a:spcPct val="0"/>
            </a:spcBef>
            <a:spcAft>
              <a:spcPct val="15000"/>
            </a:spcAft>
            <a:buChar char="•"/>
          </a:pPr>
          <a:r>
            <a:rPr lang="en-US" sz="2400" b="1" kern="1200" dirty="0"/>
            <a:t>Data Collection Creation</a:t>
          </a:r>
          <a:endParaRPr lang="en-US" sz="2400" kern="1200" dirty="0"/>
        </a:p>
        <a:p>
          <a:pPr marL="228600" lvl="1" indent="-228600" algn="l" defTabSz="1066800">
            <a:lnSpc>
              <a:spcPct val="90000"/>
            </a:lnSpc>
            <a:spcBef>
              <a:spcPct val="0"/>
            </a:spcBef>
            <a:spcAft>
              <a:spcPct val="15000"/>
            </a:spcAft>
            <a:buChar char="•"/>
          </a:pPr>
          <a:r>
            <a:rPr lang="en-US" sz="2400" b="1" kern="1200" dirty="0"/>
            <a:t>Upload File Process</a:t>
          </a:r>
          <a:endParaRPr lang="en-US" sz="2400" kern="1200" dirty="0"/>
        </a:p>
        <a:p>
          <a:pPr marL="228600" lvl="1" indent="-228600" algn="l" defTabSz="1066800">
            <a:lnSpc>
              <a:spcPct val="90000"/>
            </a:lnSpc>
            <a:spcBef>
              <a:spcPct val="0"/>
            </a:spcBef>
            <a:spcAft>
              <a:spcPct val="15000"/>
            </a:spcAft>
            <a:buChar char="•"/>
          </a:pPr>
          <a:r>
            <a:rPr lang="en-US" sz="2400" b="1" kern="1200" dirty="0"/>
            <a:t>Validation Process</a:t>
          </a:r>
          <a:endParaRPr lang="en-US" sz="2400" kern="1200" dirty="0"/>
        </a:p>
        <a:p>
          <a:pPr marL="228600" lvl="1" indent="-228600" algn="l" defTabSz="1066800">
            <a:lnSpc>
              <a:spcPct val="90000"/>
            </a:lnSpc>
            <a:spcBef>
              <a:spcPct val="0"/>
            </a:spcBef>
            <a:spcAft>
              <a:spcPct val="15000"/>
            </a:spcAft>
            <a:buChar char="•"/>
          </a:pPr>
          <a:r>
            <a:rPr lang="en-US" sz="2400" b="1" kern="1200" dirty="0"/>
            <a:t>Review and Submit</a:t>
          </a:r>
          <a:endParaRPr lang="en-US" sz="2400" kern="1200" dirty="0"/>
        </a:p>
      </dsp:txBody>
      <dsp:txXfrm>
        <a:off x="0" y="1765138"/>
        <a:ext cx="6296581" cy="2964733"/>
      </dsp:txXfrm>
    </dsp:sp>
    <dsp:sp modelId="{96FC0618-FAAB-4CE0-AFB9-00589DA648B8}">
      <dsp:nvSpPr>
        <dsp:cNvPr id="0" name=""/>
        <dsp:cNvSpPr/>
      </dsp:nvSpPr>
      <dsp:spPr>
        <a:xfrm>
          <a:off x="363139" y="1148411"/>
          <a:ext cx="4869127"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Insurance Deductions</a:t>
          </a:r>
        </a:p>
        <a:p>
          <a:pPr marL="0" lvl="0" indent="0" algn="ctr" defTabSz="1066800">
            <a:lnSpc>
              <a:spcPct val="90000"/>
            </a:lnSpc>
            <a:spcBef>
              <a:spcPct val="0"/>
            </a:spcBef>
            <a:spcAft>
              <a:spcPct val="35000"/>
            </a:spcAft>
            <a:buNone/>
          </a:pPr>
          <a:r>
            <a:rPr lang="en-US" sz="2400" b="1" kern="1200" dirty="0">
              <a:solidFill>
                <a:schemeClr val="tx1"/>
              </a:solidFill>
            </a:rPr>
            <a:t>UPLOAD FILE</a:t>
          </a:r>
        </a:p>
      </dsp:txBody>
      <dsp:txXfrm>
        <a:off x="411814" y="1197086"/>
        <a:ext cx="4771777" cy="8997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0"/>
          <a:ext cx="9428012"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participant deductions, using the Upload File method a new data collection must be started (for larger file updates).</a:t>
          </a:r>
        </a:p>
      </dsp:txBody>
      <dsp:txXfrm>
        <a:off x="44778" y="44778"/>
        <a:ext cx="9338456" cy="8277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an Insurance and Union Deductions data collection.</a:t>
          </a:r>
          <a:endParaRPr lang="en-US" sz="2600" kern="1200" dirty="0">
            <a:solidFill>
              <a:schemeClr val="tx1"/>
            </a:solidFill>
          </a:endParaRPr>
        </a:p>
      </dsp:txBody>
      <dsp:txXfrm>
        <a:off x="50489" y="50489"/>
        <a:ext cx="7760075" cy="9333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Insurance &amp; 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1B807-21A3-4BE2-9A89-85D202291210}">
      <dsp:nvSpPr>
        <dsp:cNvPr id="0" name=""/>
        <dsp:cNvSpPr/>
      </dsp:nvSpPr>
      <dsp:spPr>
        <a:xfrm>
          <a:off x="0" y="116400"/>
          <a:ext cx="6997973" cy="43801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Click on </a:t>
          </a:r>
          <a:r>
            <a:rPr lang="en-US" sz="1800" b="1" kern="1200" baseline="0" dirty="0"/>
            <a:t>Upload File </a:t>
          </a:r>
          <a:r>
            <a:rPr lang="en-US" sz="1800" kern="1200" baseline="0" dirty="0"/>
            <a:t>to upload your Insurance &amp; Union Deductions file</a:t>
          </a:r>
          <a:r>
            <a:rPr lang="en-US" sz="1800" b="0" kern="1200" baseline="0" dirty="0"/>
            <a:t>.</a:t>
          </a:r>
          <a:endParaRPr lang="en-US" sz="1800" kern="1200" dirty="0"/>
        </a:p>
      </dsp:txBody>
      <dsp:txXfrm>
        <a:off x="21382" y="137782"/>
        <a:ext cx="6955209" cy="395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130003"/>
          <a:ext cx="10276422" cy="6789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81393" y="213668"/>
          <a:ext cx="511624" cy="511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074412" y="4367"/>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What is a Data Collection?</a:t>
          </a:r>
          <a:endParaRPr lang="en-US" sz="1500" kern="1200" dirty="0"/>
        </a:p>
      </dsp:txBody>
      <dsp:txXfrm>
        <a:off x="1074412" y="4367"/>
        <a:ext cx="9202009" cy="930226"/>
      </dsp:txXfrm>
    </dsp:sp>
    <dsp:sp modelId="{777A489C-86E2-44CE-AC8D-B055AA58AE2D}">
      <dsp:nvSpPr>
        <dsp:cNvPr id="0" name=""/>
        <dsp:cNvSpPr/>
      </dsp:nvSpPr>
      <dsp:spPr>
        <a:xfrm>
          <a:off x="0" y="1167150"/>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81393" y="1376451"/>
          <a:ext cx="511624" cy="511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074412" y="1167150"/>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Information is sent in via Employer Access as a Data Collection using a new file format, Comma-separated Value or .CSV.  </a:t>
          </a:r>
          <a:endParaRPr lang="en-US" sz="1500" kern="1200" dirty="0"/>
        </a:p>
      </dsp:txBody>
      <dsp:txXfrm>
        <a:off x="1074412" y="1167150"/>
        <a:ext cx="9202009" cy="930226"/>
      </dsp:txXfrm>
    </dsp:sp>
    <dsp:sp modelId="{35595210-F279-4F69-BE99-545E43C3F3E7}">
      <dsp:nvSpPr>
        <dsp:cNvPr id="0" name=""/>
        <dsp:cNvSpPr/>
      </dsp:nvSpPr>
      <dsp:spPr>
        <a:xfrm>
          <a:off x="0" y="2329934"/>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81393" y="2539235"/>
          <a:ext cx="511624" cy="511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074412" y="2329934"/>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Filing is Simple</a:t>
          </a:r>
          <a:r>
            <a:rPr lang="en-US" sz="1500" b="1" i="1" kern="1200" dirty="0"/>
            <a:t>, Fast, </a:t>
          </a:r>
          <a:r>
            <a:rPr lang="en-US" sz="1500" b="1" kern="1200" dirty="0"/>
            <a:t>Easy and Web-Centric replacing 90% of all previous forms. </a:t>
          </a:r>
          <a:endParaRPr lang="en-US" sz="1500" kern="1200" dirty="0"/>
        </a:p>
      </dsp:txBody>
      <dsp:txXfrm>
        <a:off x="1074412" y="2329934"/>
        <a:ext cx="9202009" cy="930226"/>
      </dsp:txXfrm>
    </dsp:sp>
    <dsp:sp modelId="{9F2E8B47-DF4B-417B-ACEB-F34B6E80108A}">
      <dsp:nvSpPr>
        <dsp:cNvPr id="0" name=""/>
        <dsp:cNvSpPr/>
      </dsp:nvSpPr>
      <dsp:spPr>
        <a:xfrm>
          <a:off x="0" y="3492718"/>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81393" y="3702019"/>
          <a:ext cx="511624" cy="5116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074412" y="3492718"/>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quick updates for a few participants the Add Record Manual Entry is quick, it prompts the user for information, responds interactively to prevent errors, and creates the new file format that is then submitted to IMRF.</a:t>
          </a:r>
          <a:endParaRPr lang="en-US" sz="1500" kern="1200" dirty="0"/>
        </a:p>
      </dsp:txBody>
      <dsp:txXfrm>
        <a:off x="1074412" y="3492718"/>
        <a:ext cx="9202009" cy="930226"/>
      </dsp:txXfrm>
    </dsp:sp>
    <dsp:sp modelId="{00F403DC-976D-4218-A373-D86D47982EC0}">
      <dsp:nvSpPr>
        <dsp:cNvPr id="0" name=""/>
        <dsp:cNvSpPr/>
      </dsp:nvSpPr>
      <dsp:spPr>
        <a:xfrm>
          <a:off x="0" y="4655501"/>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81393" y="4864802"/>
          <a:ext cx="511624" cy="5116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074412" y="4655501"/>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larger Updates the Upload File method, is quick, responds interactively to prevent errors and can be created offline and uploaded later.</a:t>
          </a:r>
        </a:p>
      </dsp:txBody>
      <dsp:txXfrm>
        <a:off x="1074412" y="4655501"/>
        <a:ext cx="9202009" cy="9302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616"/>
          <a:ext cx="9460682" cy="11793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all member data entered,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572" y="62188"/>
        <a:ext cx="9345538" cy="10642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161776" cy="8049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9295" y="39295"/>
        <a:ext cx="10083186" cy="7263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72524"/>
          <a:ext cx="5805302" cy="87984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For Insurance &amp; Union Deductions </a:t>
          </a:r>
          <a:r>
            <a:rPr lang="en-US" sz="1600" b="1" kern="1200" dirty="0">
              <a:solidFill>
                <a:schemeClr val="tx1"/>
              </a:solidFill>
            </a:rPr>
            <a:t>warnings</a:t>
          </a:r>
          <a:r>
            <a:rPr lang="en-US" sz="1600" kern="1200" dirty="0">
              <a:solidFill>
                <a:schemeClr val="tx1"/>
              </a:solidFill>
            </a:rPr>
            <a:t> that were approved, a pop-up box will appear and ask for a reason. Answer the questions and click, Save. Once saved, click Validate.</a:t>
          </a:r>
        </a:p>
      </dsp:txBody>
      <dsp:txXfrm>
        <a:off x="42950" y="115474"/>
        <a:ext cx="5719402" cy="79394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29623"/>
          <a:ext cx="5305778" cy="965643"/>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Insurance &amp; Union Deductions </a:t>
          </a:r>
          <a:r>
            <a:rPr lang="en-US" sz="1500" b="1" kern="1200" dirty="0">
              <a:solidFill>
                <a:schemeClr val="tx1"/>
              </a:solidFill>
            </a:rPr>
            <a:t>errors</a:t>
          </a:r>
          <a:r>
            <a:rPr lang="en-US" sz="1500" kern="1200" dirty="0">
              <a:solidFill>
                <a:schemeClr val="tx1"/>
              </a:solidFill>
            </a:rPr>
            <a:t> that were postponed or rejected, a pop-up box will require an explanation, provide and click Save. Once saved, click Validate.</a:t>
          </a:r>
        </a:p>
      </dsp:txBody>
      <dsp:txXfrm>
        <a:off x="47139" y="76762"/>
        <a:ext cx="5211500" cy="87136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2266527"/>
          <a:ext cx="6296581" cy="196195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62228" rIns="488685" bIns="170688"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Processes and Terminology</a:t>
          </a:r>
        </a:p>
        <a:p>
          <a:pPr marL="457200" lvl="2" indent="-228600" algn="l" defTabSz="1066800">
            <a:lnSpc>
              <a:spcPct val="90000"/>
            </a:lnSpc>
            <a:spcBef>
              <a:spcPct val="0"/>
            </a:spcBef>
            <a:spcAft>
              <a:spcPct val="15000"/>
            </a:spcAft>
            <a:buChar char="•"/>
          </a:pPr>
          <a:endParaRPr lang="en-US" sz="2400" kern="1200" dirty="0"/>
        </a:p>
      </dsp:txBody>
      <dsp:txXfrm>
        <a:off x="0" y="2266527"/>
        <a:ext cx="6296581" cy="1961956"/>
      </dsp:txXfrm>
    </dsp:sp>
    <dsp:sp modelId="{96FC0618-FAAB-4CE0-AFB9-00589DA648B8}">
      <dsp:nvSpPr>
        <dsp:cNvPr id="0" name=""/>
        <dsp:cNvSpPr/>
      </dsp:nvSpPr>
      <dsp:spPr>
        <a:xfrm>
          <a:off x="114584" y="1640070"/>
          <a:ext cx="5987444"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Banking information &amp; Account summary  </a:t>
          </a:r>
        </a:p>
      </dsp:txBody>
      <dsp:txXfrm>
        <a:off x="163259" y="1688745"/>
        <a:ext cx="5890094" cy="89975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683-8507-4649-B928-598264711E4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BEEF4-2E34-4D47-B4FE-2D7789C5F74C}">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Access Management provides the ability to define user roles based on security within the </a:t>
          </a:r>
          <a:r>
            <a:rPr lang="en-CA" sz="2200" b="0" kern="1200" dirty="0">
              <a:solidFill>
                <a:schemeClr val="tx2">
                  <a:lumMod val="50000"/>
                </a:schemeClr>
              </a:solidFill>
            </a:rPr>
            <a:t>Partner Access </a:t>
          </a:r>
          <a:r>
            <a:rPr lang="en-CA" sz="2200" b="0" kern="1200" dirty="0"/>
            <a:t>Portal. </a:t>
          </a:r>
          <a:endParaRPr lang="en-US" sz="2200" kern="1200" dirty="0"/>
        </a:p>
      </dsp:txBody>
      <dsp:txXfrm>
        <a:off x="0" y="0"/>
        <a:ext cx="10515600" cy="1087834"/>
      </dsp:txXfrm>
    </dsp:sp>
    <dsp:sp modelId="{0C95C884-6FB3-4EF4-8A70-B5DFB027824B}">
      <dsp:nvSpPr>
        <dsp:cNvPr id="0" name=""/>
        <dsp:cNvSpPr/>
      </dsp:nvSpPr>
      <dsp:spPr>
        <a:xfrm>
          <a:off x="0" y="1087834"/>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DD3BE-8808-4909-8C45-4BAFA5CDB286}">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Granting a specific user profile comes with the read-only or read-write ability. Furthermore, the same profile also determines which feature the user will have access to.</a:t>
          </a:r>
          <a:endParaRPr lang="en-US" sz="2200" kern="1200" dirty="0"/>
        </a:p>
      </dsp:txBody>
      <dsp:txXfrm>
        <a:off x="0" y="1087834"/>
        <a:ext cx="10515600" cy="1087834"/>
      </dsp:txXfrm>
    </dsp:sp>
    <dsp:sp modelId="{6B0B9A52-C5B5-4ACD-9F27-225FF07C742F}">
      <dsp:nvSpPr>
        <dsp:cNvPr id="0" name=""/>
        <dsp:cNvSpPr/>
      </dsp:nvSpPr>
      <dsp:spPr>
        <a:xfrm>
          <a:off x="0" y="2175669"/>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C572A-3332-4402-8E45-495CF441F252}">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The security roles can also allow a specific user to take additional actions within the portal that other level of accesses wouldn’t allow.</a:t>
          </a:r>
          <a:endParaRPr lang="en-US" sz="2200" kern="1200" dirty="0"/>
        </a:p>
      </dsp:txBody>
      <dsp:txXfrm>
        <a:off x="0" y="2175669"/>
        <a:ext cx="10515600" cy="1087834"/>
      </dsp:txXfrm>
    </dsp:sp>
    <dsp:sp modelId="{6739AD88-1850-4553-B586-7A909B692032}">
      <dsp:nvSpPr>
        <dsp:cNvPr id="0" name=""/>
        <dsp:cNvSpPr/>
      </dsp:nvSpPr>
      <dsp:spPr>
        <a:xfrm>
          <a:off x="0" y="3263503"/>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6E2CA-2B96-439A-8A25-7E81421A353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Each functionality is configurable per profile. </a:t>
          </a:r>
          <a:endParaRPr lang="en-US" sz="2200" kern="1200" dirty="0"/>
        </a:p>
      </dsp:txBody>
      <dsp:txXfrm>
        <a:off x="0" y="3263503"/>
        <a:ext cx="10515600" cy="10878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B9510-6BA8-4F46-8361-1403C941B0D4}">
      <dsp:nvSpPr>
        <dsp:cNvPr id="0" name=""/>
        <dsp:cNvSpPr/>
      </dsp:nvSpPr>
      <dsp:spPr>
        <a:xfrm>
          <a:off x="0" y="1234483"/>
          <a:ext cx="5701857" cy="93286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Admin - </a:t>
          </a:r>
          <a:r>
            <a:rPr lang="en-US" sz="2000" kern="1200" dirty="0"/>
            <a:t>has access to basic member information, to all financial functions and may create new users.</a:t>
          </a:r>
        </a:p>
      </dsp:txBody>
      <dsp:txXfrm>
        <a:off x="45539" y="1280022"/>
        <a:ext cx="5610779" cy="841783"/>
      </dsp:txXfrm>
    </dsp:sp>
    <dsp:sp modelId="{8A478B61-8804-4077-B061-4444DF05DFFC}">
      <dsp:nvSpPr>
        <dsp:cNvPr id="0" name=""/>
        <dsp:cNvSpPr/>
      </dsp:nvSpPr>
      <dsp:spPr>
        <a:xfrm>
          <a:off x="0" y="2439002"/>
          <a:ext cx="5701857" cy="85996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All Access – </a:t>
          </a:r>
          <a:r>
            <a:rPr lang="en-US" sz="2000" kern="1200" dirty="0"/>
            <a:t>has access to all financial functions but they cannot create new users.</a:t>
          </a:r>
        </a:p>
      </dsp:txBody>
      <dsp:txXfrm>
        <a:off x="41980" y="2480982"/>
        <a:ext cx="5617897" cy="776009"/>
      </dsp:txXfrm>
    </dsp:sp>
    <dsp:sp modelId="{BA8C7954-2E7D-4E10-87DC-494F5471F5C4}">
      <dsp:nvSpPr>
        <dsp:cNvPr id="0" name=""/>
        <dsp:cNvSpPr/>
      </dsp:nvSpPr>
      <dsp:spPr>
        <a:xfrm>
          <a:off x="0" y="3553754"/>
          <a:ext cx="5701857" cy="70826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View Only – </a:t>
          </a:r>
          <a:r>
            <a:rPr lang="en-US" sz="2000" kern="1200" dirty="0"/>
            <a:t>user can view and read information only.</a:t>
          </a:r>
        </a:p>
      </dsp:txBody>
      <dsp:txXfrm>
        <a:off x="34575" y="3588329"/>
        <a:ext cx="5632707" cy="639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156569"/>
          <a:ext cx="6296581" cy="349746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83056" rIns="488685"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Data Collection Overview</a:t>
          </a:r>
          <a:endParaRPr lang="en-US" sz="2800" kern="1200" dirty="0"/>
        </a:p>
        <a:p>
          <a:pPr marL="285750" lvl="1" indent="-285750" algn="l" defTabSz="1244600">
            <a:lnSpc>
              <a:spcPct val="90000"/>
            </a:lnSpc>
            <a:spcBef>
              <a:spcPct val="0"/>
            </a:spcBef>
            <a:spcAft>
              <a:spcPct val="15000"/>
            </a:spcAft>
            <a:buChar char="•"/>
          </a:pPr>
          <a:r>
            <a:rPr lang="en-US" sz="2800" b="1" kern="1200" dirty="0"/>
            <a:t>Data Collection Creation</a:t>
          </a:r>
          <a:endParaRPr lang="en-US" sz="2800" kern="1200" dirty="0"/>
        </a:p>
        <a:p>
          <a:pPr marL="285750" lvl="1" indent="-285750" algn="l" defTabSz="1244600">
            <a:lnSpc>
              <a:spcPct val="90000"/>
            </a:lnSpc>
            <a:spcBef>
              <a:spcPct val="0"/>
            </a:spcBef>
            <a:spcAft>
              <a:spcPct val="15000"/>
            </a:spcAft>
            <a:buChar char="•"/>
          </a:pPr>
          <a:r>
            <a:rPr lang="en-US" sz="2800" b="1" kern="1200" dirty="0"/>
            <a:t>Add Member Data </a:t>
          </a:r>
          <a:endParaRPr lang="en-US" sz="2800" kern="1200" dirty="0"/>
        </a:p>
        <a:p>
          <a:pPr marL="285750" lvl="1" indent="-285750" algn="l" defTabSz="1244600">
            <a:lnSpc>
              <a:spcPct val="90000"/>
            </a:lnSpc>
            <a:spcBef>
              <a:spcPct val="0"/>
            </a:spcBef>
            <a:spcAft>
              <a:spcPct val="15000"/>
            </a:spcAft>
            <a:buChar char="•"/>
          </a:pPr>
          <a:r>
            <a:rPr lang="en-US" sz="2800" b="1" kern="1200" dirty="0"/>
            <a:t>Validation Process</a:t>
          </a:r>
          <a:endParaRPr lang="en-US" sz="2800" kern="1200" dirty="0"/>
        </a:p>
        <a:p>
          <a:pPr marL="285750" lvl="1" indent="-285750" algn="l" defTabSz="1244600">
            <a:lnSpc>
              <a:spcPct val="90000"/>
            </a:lnSpc>
            <a:spcBef>
              <a:spcPct val="0"/>
            </a:spcBef>
            <a:spcAft>
              <a:spcPct val="15000"/>
            </a:spcAft>
            <a:buChar char="•"/>
          </a:pPr>
          <a:r>
            <a:rPr lang="en-US" sz="2800" b="1" kern="1200" dirty="0"/>
            <a:t>Review and Submit</a:t>
          </a:r>
          <a:endParaRPr lang="en-US" sz="2800" kern="1200" dirty="0"/>
        </a:p>
      </dsp:txBody>
      <dsp:txXfrm>
        <a:off x="0" y="1156569"/>
        <a:ext cx="6296581" cy="3497461"/>
      </dsp:txXfrm>
    </dsp:sp>
    <dsp:sp modelId="{96FC0618-FAAB-4CE0-AFB9-00589DA648B8}">
      <dsp:nvSpPr>
        <dsp:cNvPr id="0" name=""/>
        <dsp:cNvSpPr/>
      </dsp:nvSpPr>
      <dsp:spPr>
        <a:xfrm>
          <a:off x="363139" y="894412"/>
          <a:ext cx="5398480" cy="9914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Insurance Deductions</a:t>
          </a:r>
        </a:p>
        <a:p>
          <a:pPr marL="0" lvl="0" indent="0" algn="ctr" defTabSz="1244600">
            <a:lnSpc>
              <a:spcPct val="90000"/>
            </a:lnSpc>
            <a:spcBef>
              <a:spcPct val="0"/>
            </a:spcBef>
            <a:spcAft>
              <a:spcPct val="35000"/>
            </a:spcAft>
            <a:buNone/>
          </a:pPr>
          <a:r>
            <a:rPr lang="en-US" sz="2800" b="1" kern="1200" dirty="0">
              <a:solidFill>
                <a:schemeClr val="tx1"/>
              </a:solidFill>
            </a:rPr>
            <a:t>ADD RECORD</a:t>
          </a:r>
        </a:p>
      </dsp:txBody>
      <dsp:txXfrm>
        <a:off x="411536" y="942809"/>
        <a:ext cx="5301686" cy="894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8410"/>
          <a:ext cx="9862216"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a participant's deductions, using the Add Record method a new Data Collection must be started (for smaller file updates).</a:t>
          </a:r>
        </a:p>
      </dsp:txBody>
      <dsp:txXfrm>
        <a:off x="44778" y="53188"/>
        <a:ext cx="9772660" cy="827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an Insurance and Union Deductions data collection.</a:t>
          </a:r>
          <a:endParaRPr lang="en-US" sz="2600" kern="1200" dirty="0">
            <a:solidFill>
              <a:schemeClr val="tx1"/>
            </a:solidFill>
          </a:endParaRPr>
        </a:p>
      </dsp:txBody>
      <dsp:txXfrm>
        <a:off x="50489" y="50489"/>
        <a:ext cx="7760075" cy="933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Insurance &amp; 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834"/>
          <a:ext cx="6690267" cy="6177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Click </a:t>
          </a:r>
          <a:r>
            <a:rPr lang="en-US" sz="2000" b="1" kern="1200" dirty="0">
              <a:solidFill>
                <a:schemeClr val="tx1"/>
              </a:solidFill>
            </a:rPr>
            <a:t>Add Record </a:t>
          </a:r>
          <a:r>
            <a:rPr lang="en-US" sz="2000" kern="1200" dirty="0">
              <a:solidFill>
                <a:schemeClr val="tx1"/>
              </a:solidFill>
            </a:rPr>
            <a:t>to enter the member data. </a:t>
          </a:r>
        </a:p>
      </dsp:txBody>
      <dsp:txXfrm>
        <a:off x="30157" y="30991"/>
        <a:ext cx="6629953" cy="557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5439D-334D-46AC-8C86-108E505FCC9C}">
      <dsp:nvSpPr>
        <dsp:cNvPr id="0" name=""/>
        <dsp:cNvSpPr/>
      </dsp:nvSpPr>
      <dsp:spPr>
        <a:xfrm>
          <a:off x="654928" y="0"/>
          <a:ext cx="7688013" cy="57990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To </a:t>
          </a:r>
          <a:r>
            <a:rPr lang="en-US" sz="1400" b="1" kern="1200" dirty="0"/>
            <a:t>terminate</a:t>
          </a:r>
          <a:r>
            <a:rPr lang="en-US" sz="1400" kern="1200" dirty="0"/>
            <a:t> an Insurance Deduction, enter the Deduction Termination Date (must be last day of following month) and leave the “Amount” and “Deduction Effective Date” blank.</a:t>
          </a:r>
        </a:p>
      </dsp:txBody>
      <dsp:txXfrm>
        <a:off x="683236" y="28308"/>
        <a:ext cx="7631397" cy="5232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41"/>
          <a:ext cx="9460682" cy="118770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entered all the members for the data collection,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979" y="58420"/>
        <a:ext cx="9344724" cy="107175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3T16:02:38.8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23,'1836'0,"-1821"-1,1 0,-1-2,0 0,18-6,-32 9,18-5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2/7/2024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imrf.or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Tree>
    <p:extLst>
      <p:ext uri="{BB962C8B-B14F-4D97-AF65-F5344CB8AC3E}">
        <p14:creationId xmlns:p14="http://schemas.microsoft.com/office/powerpoint/2010/main" val="71258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start date and end date of the time frame you wish to view and click Run Report.</a:t>
            </a:r>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a:p>
        </p:txBody>
      </p:sp>
    </p:spTree>
    <p:extLst>
      <p:ext uri="{BB962C8B-B14F-4D97-AF65-F5344CB8AC3E}">
        <p14:creationId xmlns:p14="http://schemas.microsoft.com/office/powerpoint/2010/main" val="192315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report is very large, the ability to view it in the window is hard to interpret. Instead, select ‘Export to Excel’ to download the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15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view of the report. All columns are sortable using all Excel sort functions. We have blurred key member information for security purposes. In Column F, you can select to view each of your 29 plans separately by choosing one of the 29 codes for each plan.</a:t>
            </a:r>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69050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the ‘Newly Suspended or Deceased Pensioners’ report to view the current or past monthly passings of members.</a:t>
            </a:r>
          </a:p>
        </p:txBody>
      </p:sp>
      <p:sp>
        <p:nvSpPr>
          <p:cNvPr id="4" name="Slide Number Placeholder 3"/>
          <p:cNvSpPr>
            <a:spLocks noGrp="1"/>
          </p:cNvSpPr>
          <p:nvPr>
            <p:ph type="sldNum" sz="quarter" idx="5"/>
          </p:nvPr>
        </p:nvSpPr>
        <p:spPr/>
        <p:txBody>
          <a:bodyPr/>
          <a:lstStyle/>
          <a:p>
            <a:fld id="{98667444-59A6-4CE5-9378-8B67F2C73D03}" type="slidenum">
              <a:rPr lang="en-US" smtClean="0"/>
              <a:t>13</a:t>
            </a:fld>
            <a:endParaRPr lang="en-US"/>
          </a:p>
        </p:txBody>
      </p:sp>
    </p:spTree>
    <p:extLst>
      <p:ext uri="{BB962C8B-B14F-4D97-AF65-F5344CB8AC3E}">
        <p14:creationId xmlns:p14="http://schemas.microsoft.com/office/powerpoint/2010/main" val="3550884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has some defects that will be fixed after go live. The first step you will need to take is to remove the prepopulated dates and Enter the start date and end date of the time frame you wish to view and click Run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14</a:t>
            </a:fld>
            <a:endParaRPr lang="en-US"/>
          </a:p>
        </p:txBody>
      </p:sp>
    </p:spTree>
    <p:extLst>
      <p:ext uri="{BB962C8B-B14F-4D97-AF65-F5344CB8AC3E}">
        <p14:creationId xmlns:p14="http://schemas.microsoft.com/office/powerpoint/2010/main" val="110958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report is very large, the ability to view it in the window is hard to interpret. Instead, select ‘Export to Excel’ to download the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15</a:t>
            </a:fld>
            <a:endParaRPr lang="en-US"/>
          </a:p>
        </p:txBody>
      </p:sp>
    </p:spTree>
    <p:extLst>
      <p:ext uri="{BB962C8B-B14F-4D97-AF65-F5344CB8AC3E}">
        <p14:creationId xmlns:p14="http://schemas.microsoft.com/office/powerpoint/2010/main" val="338700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banner at the top via merged cells makes the report unsortable. Click in the upper left corner of the Excel sheet to select the entire report. Then click on ‘Merge &amp; Center’ and select ‘unmerge cells.’</a:t>
            </a:r>
          </a:p>
        </p:txBody>
      </p:sp>
      <p:sp>
        <p:nvSpPr>
          <p:cNvPr id="4" name="Slide Number Placeholder 3"/>
          <p:cNvSpPr>
            <a:spLocks noGrp="1"/>
          </p:cNvSpPr>
          <p:nvPr>
            <p:ph type="sldNum" sz="quarter" idx="5"/>
          </p:nvPr>
        </p:nvSpPr>
        <p:spPr/>
        <p:txBody>
          <a:bodyPr/>
          <a:lstStyle/>
          <a:p>
            <a:fld id="{98667444-59A6-4CE5-9378-8B67F2C73D03}" type="slidenum">
              <a:rPr lang="en-US" smtClean="0"/>
              <a:t>16</a:t>
            </a:fld>
            <a:endParaRPr lang="en-US"/>
          </a:p>
        </p:txBody>
      </p:sp>
    </p:spTree>
    <p:extLst>
      <p:ext uri="{BB962C8B-B14F-4D97-AF65-F5344CB8AC3E}">
        <p14:creationId xmlns:p14="http://schemas.microsoft.com/office/powerpoint/2010/main" val="3519178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merged cells removed, click row 1 and select Data at the top and click on the filter icon. Now the report is viewable like the ‘Monthly Summary by Vendor’ Report. We are aware there are blank columns. These will also be fixed shortly after IMRF’s Go Live date. The columns will be altered to be like the ‘Monthly Summary by Vendor’ report and cleaned up for being left adjusted, right adjust and centered. The dates in column H are correct and let you know they came from our previous system.</a:t>
            </a:r>
          </a:p>
        </p:txBody>
      </p:sp>
      <p:sp>
        <p:nvSpPr>
          <p:cNvPr id="4" name="Slide Number Placeholder 3"/>
          <p:cNvSpPr>
            <a:spLocks noGrp="1"/>
          </p:cNvSpPr>
          <p:nvPr>
            <p:ph type="sldNum" sz="quarter" idx="5"/>
          </p:nvPr>
        </p:nvSpPr>
        <p:spPr/>
        <p:txBody>
          <a:bodyPr/>
          <a:lstStyle/>
          <a:p>
            <a:fld id="{98667444-59A6-4CE5-9378-8B67F2C73D03}" type="slidenum">
              <a:rPr lang="en-US" smtClean="0"/>
              <a:t>17</a:t>
            </a:fld>
            <a:endParaRPr lang="en-US"/>
          </a:p>
        </p:txBody>
      </p:sp>
    </p:spTree>
    <p:extLst>
      <p:ext uri="{BB962C8B-B14F-4D97-AF65-F5344CB8AC3E}">
        <p14:creationId xmlns:p14="http://schemas.microsoft.com/office/powerpoint/2010/main" val="151134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Find a Member tool is used to view members’ current information. To access the information, you can use the ‘Find a Member’ widget or the left-hand toolbar. Enter the member’s information and click search. It will take you to the landing page.  When you click on the appropriate member, there will be an action button to the right to click on. This will provide more detailed information regarding the member. Click on the individual tabs to view the desired information about the 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667444-59A6-4CE5-9378-8B67F2C73D03}" type="slidenum">
              <a:rPr lang="en-US" smtClean="0"/>
              <a:t>18</a:t>
            </a:fld>
            <a:endParaRPr lang="en-US"/>
          </a:p>
        </p:txBody>
      </p:sp>
    </p:spTree>
    <p:extLst>
      <p:ext uri="{BB962C8B-B14F-4D97-AF65-F5344CB8AC3E}">
        <p14:creationId xmlns:p14="http://schemas.microsoft.com/office/powerpoint/2010/main" val="3255922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partner would receive a Request for Information if one of their members has missing information or has passed away that would require updated information to move the process forward. The gold badge in the title bar shows the number of items requiring input. In the data table, requests will be listed by type and by due date, displayed in descending order of due date. Clicking the View All… action button redirects to the Requests for Information landing page. You can also reach the landing page by clicking the envelope icon in the toolbar, then selecting the Requests for Information submenu.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19</a:t>
            </a:fld>
            <a:endParaRPr lang="en-US"/>
          </a:p>
        </p:txBody>
      </p:sp>
    </p:spTree>
    <p:extLst>
      <p:ext uri="{BB962C8B-B14F-4D97-AF65-F5344CB8AC3E}">
        <p14:creationId xmlns:p14="http://schemas.microsoft.com/office/powerpoint/2010/main" val="104667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a:p>
        </p:txBody>
      </p:sp>
    </p:spTree>
    <p:extLst>
      <p:ext uri="{BB962C8B-B14F-4D97-AF65-F5344CB8AC3E}">
        <p14:creationId xmlns:p14="http://schemas.microsoft.com/office/powerpoint/2010/main" val="3687605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be referring to the My Data Collections widget quite frequently, because much of the information you will provide to IMRF will be submitted in the form of a Data Collection. The online submission process centralizes the most important electronic forms necessary to facilitate deductions for participant Insurance &amp; Union Deductions. If you click on the collection in the data table, the system will redirect you to the stage of the collection where you left off. To quickly begin a new data collection, click the blue action button “New Data Collection…”.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20</a:t>
            </a:fld>
            <a:endParaRPr lang="en-US"/>
          </a:p>
        </p:txBody>
      </p:sp>
    </p:spTree>
    <p:extLst>
      <p:ext uri="{BB962C8B-B14F-4D97-AF65-F5344CB8AC3E}">
        <p14:creationId xmlns:p14="http://schemas.microsoft.com/office/powerpoint/2010/main" val="422232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gives more information on what a Data Collection is and the functions it provides.</a:t>
            </a:r>
          </a:p>
        </p:txBody>
      </p:sp>
      <p:sp>
        <p:nvSpPr>
          <p:cNvPr id="4" name="Slide Number Placeholder 3"/>
          <p:cNvSpPr>
            <a:spLocks noGrp="1"/>
          </p:cNvSpPr>
          <p:nvPr>
            <p:ph type="sldNum" sz="quarter" idx="10"/>
          </p:nvPr>
        </p:nvSpPr>
        <p:spPr/>
        <p:txBody>
          <a:bodyPr/>
          <a:lstStyle/>
          <a:p>
            <a:fld id="{98667444-59A6-4CE5-9378-8B67F2C73D03}" type="slidenum">
              <a:rPr lang="en-US" smtClean="0"/>
              <a:t>21</a:t>
            </a:fld>
            <a:endParaRPr lang="en-US" dirty="0"/>
          </a:p>
        </p:txBody>
      </p:sp>
    </p:spTree>
    <p:extLst>
      <p:ext uri="{BB962C8B-B14F-4D97-AF65-F5344CB8AC3E}">
        <p14:creationId xmlns:p14="http://schemas.microsoft.com/office/powerpoint/2010/main" val="179470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review the process of completing quick updates for a few participants using the Add Record Manual Entry. It is quick, it prompts the user for information, responds interactively to prevent errors, and creates the new file format that is then submitted to IMRF.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p>
          <a:p>
            <a:endParaRPr lang="en-CA" sz="1800" dirty="0">
              <a:effectLst/>
              <a:latin typeface="Arial" panose="020B0604020202020204" pitchFamily="34" charset="0"/>
              <a:cs typeface="Times New Roman" panose="02020603050405020304" pitchFamily="18" charset="0"/>
            </a:endParaRPr>
          </a:p>
          <a:p>
            <a:r>
              <a:rPr lang="en-CA" sz="1800" dirty="0">
                <a:effectLst/>
                <a:latin typeface="Arial" panose="020B0604020202020204" pitchFamily="34" charset="0"/>
                <a:cs typeface="Times New Roman" panose="02020603050405020304" pitchFamily="18" charset="0"/>
              </a:rPr>
              <a:t>The Add record method would be used by you for some of your accounts that have 1-5 members, and the information can be entered manually on the screens.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7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54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Ener the Partner Code you wish to update under, enter the effective date of the deduction and the Data Collection Name, which will be prepopulated for your convenience, and we strongly suggest that you </a:t>
            </a:r>
            <a:r>
              <a:rPr lang="en-US" sz="1400" b="1" dirty="0">
                <a:effectLst/>
                <a:latin typeface="Arial" panose="020B0604020202020204" pitchFamily="34" charset="0"/>
                <a:ea typeface="Arial" panose="020B0604020202020204" pitchFamily="34" charset="0"/>
                <a:cs typeface="Times New Roman" panose="02020603050405020304" pitchFamily="18" charset="0"/>
              </a:rPr>
              <a:t>add</a:t>
            </a:r>
            <a:r>
              <a:rPr lang="en-US" sz="1400" dirty="0">
                <a:effectLst/>
                <a:latin typeface="Arial" panose="020B0604020202020204" pitchFamily="34" charset="0"/>
                <a:ea typeface="Arial" panose="020B0604020202020204" pitchFamily="34" charset="0"/>
                <a:cs typeface="Times New Roman" panose="02020603050405020304" pitchFamily="18" charset="0"/>
              </a:rPr>
              <a:t> the member’s Last Name and First name to identify this collection.</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177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Step 2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Add Record to enter the participant’s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579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Enter the Insurance &amp; Union Deductions information and click Save.</a:t>
            </a:r>
          </a:p>
          <a:p>
            <a:r>
              <a:rPr lang="en-US" sz="1400" dirty="0"/>
              <a:t>To Terminate an Insurance Deduction, enter the Deduction Termination Date (must be last day of the following month) and leave the “Amount and “Deduction Effective Date” blank.</a:t>
            </a:r>
          </a:p>
          <a:p>
            <a:endParaRPr lang="en-US" sz="1400" dirty="0"/>
          </a:p>
          <a:p>
            <a:r>
              <a:rPr lang="en-US" sz="1400" dirty="0"/>
              <a:t>To revise an Insurance Deduction, enter the Deduction Effective Date (must be the 1</a:t>
            </a:r>
            <a:r>
              <a:rPr lang="en-US" sz="1400" baseline="30000" dirty="0"/>
              <a:t>st</a:t>
            </a:r>
            <a:r>
              <a:rPr lang="en-US" sz="1400" dirty="0"/>
              <a:t> day of the following month) and leave the “Deduction Termination Date” blank.</a:t>
            </a:r>
          </a:p>
          <a:p>
            <a:endParaRPr lang="en-US" sz="1400" dirty="0"/>
          </a:p>
          <a:p>
            <a:r>
              <a:rPr lang="en-US" sz="1400" dirty="0"/>
              <a:t>Please note: In this example, we used 02-20-2024 as the ‘Deduction Termination Date.’ This will generate an error since we did not use the last day of the month. Refer to slide 29 for the details of the error that will be generated by the system.</a:t>
            </a:r>
          </a:p>
          <a:p>
            <a:endParaRPr lang="en-US" sz="1400" dirty="0"/>
          </a:p>
          <a:p>
            <a:r>
              <a:rPr lang="en-US" sz="1400" dirty="0"/>
              <a:t>Asterisk by field is REQUIRED.</a:t>
            </a:r>
          </a:p>
          <a:p>
            <a:endParaRPr lang="en-US" sz="1400" dirty="0"/>
          </a:p>
          <a:p>
            <a:r>
              <a:rPr lang="en-US" sz="1400" dirty="0"/>
              <a:t> If you have multiple entries, after you click Save, select Add Record and repeat steps until all are entered.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63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691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slide 27,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member. </a:t>
            </a:r>
          </a:p>
          <a:p>
            <a:endParaRPr lang="en-US" dirty="0"/>
          </a:p>
          <a:p>
            <a:r>
              <a:rPr lang="en-US" dirty="0"/>
              <a:t>To close the Member Summary, click the 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1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this slide, we have a chart of supported browsers with IMRF’s new business solution. IMRF encourages the use of Google Chrome and/or Microsoft Edge. For those employers who use an Apple operating system, Safari and Mozilla Firefox are also supported. For your reference, N-2 indicates N as the current version and -2 includes the 2 prior releases. It is important to keep your browsers up-to-date in order to make the reporting process as seamless and efficient as possible.</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a:p>
        </p:txBody>
      </p:sp>
    </p:spTree>
    <p:extLst>
      <p:ext uri="{BB962C8B-B14F-4D97-AF65-F5344CB8AC3E}">
        <p14:creationId xmlns:p14="http://schemas.microsoft.com/office/powerpoint/2010/main" val="2674147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26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559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32</a:t>
            </a:fld>
            <a:endParaRPr lang="en-US" dirty="0"/>
          </a:p>
        </p:txBody>
      </p:sp>
    </p:spTree>
    <p:extLst>
      <p:ext uri="{BB962C8B-B14F-4D97-AF65-F5344CB8AC3E}">
        <p14:creationId xmlns:p14="http://schemas.microsoft.com/office/powerpoint/2010/main" val="1237865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Our next example will be an Insurance &amp; Union Deductions data collection for larger updates using the Upload File method.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 Upload File will be the most used by Doyle Rowe.</a:t>
            </a:r>
          </a:p>
          <a:p>
            <a:endParaRPr lang="en-US" dirty="0"/>
          </a:p>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535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527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Enter the Partner Code you wish to update under, enter the effective date of and the Data Collection Name, which will be prepopulated for your convenience, you may add to the title to make it easier to identify later.</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21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fields in the 1.Definition tab are pre-completed, allowing you to </a:t>
            </a:r>
            <a:r>
              <a:rPr lang="en-US" b="0" dirty="0"/>
              <a:t>start at stage 2</a:t>
            </a:r>
            <a:r>
              <a:rPr lang="en-US" b="1" dirty="0"/>
              <a:t>, </a:t>
            </a:r>
            <a:r>
              <a:rPr lang="en-US" b="0" dirty="0"/>
              <a:t>which is Add Member Data,</a:t>
            </a:r>
          </a:p>
          <a:p>
            <a:endParaRPr lang="en-US" baseline="0" dirty="0"/>
          </a:p>
          <a:p>
            <a:r>
              <a:rPr lang="en-US" baseline="0" dirty="0"/>
              <a:t>Click on the </a:t>
            </a:r>
            <a:r>
              <a:rPr lang="en-US" b="1" baseline="0" dirty="0"/>
              <a:t>Upload File Button </a:t>
            </a:r>
            <a:r>
              <a:rPr lang="en-US" baseline="0" dirty="0"/>
              <a:t>to </a:t>
            </a:r>
            <a:r>
              <a:rPr lang="en-US" b="0" baseline="0" dirty="0"/>
              <a:t>upload your Insurance &amp; Union Deductions report file.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557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This is the screen is how a data file is uploaded.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The link [Download a template file (CSV)] is available to generate an </a:t>
            </a:r>
            <a:r>
              <a:rPr lang="en-CA" sz="1800" b="1" dirty="0">
                <a:solidFill>
                  <a:srgbClr val="141414"/>
                </a:solidFill>
                <a:effectLst/>
                <a:latin typeface="Arial" panose="020B0604020202020204" pitchFamily="34" charset="0"/>
                <a:ea typeface="Arial" panose="020B0604020202020204" pitchFamily="34" charset="0"/>
              </a:rPr>
              <a:t>empty</a:t>
            </a:r>
            <a:r>
              <a:rPr lang="en-CA" sz="1800" dirty="0">
                <a:solidFill>
                  <a:srgbClr val="141414"/>
                </a:solidFill>
                <a:effectLst/>
                <a:latin typeface="Arial" panose="020B0604020202020204" pitchFamily="34" charset="0"/>
                <a:ea typeface="Arial" panose="020B0604020202020204" pitchFamily="34" charset="0"/>
              </a:rPr>
              <a:t> import file in the format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rPr>
              <a:t>If the file is saved as an icon on your desktop, you may </a:t>
            </a:r>
            <a:r>
              <a:rPr lang="en-CA" sz="1800" b="1" dirty="0">
                <a:solidFill>
                  <a:srgbClr val="141414"/>
                </a:solidFill>
                <a:effectLst/>
                <a:latin typeface="Arial" panose="020B0604020202020204" pitchFamily="34" charset="0"/>
              </a:rPr>
              <a:t>drag and drop </a:t>
            </a:r>
            <a:r>
              <a:rPr lang="en-CA" sz="1800" dirty="0">
                <a:solidFill>
                  <a:srgbClr val="141414"/>
                </a:solidFill>
                <a:effectLst/>
                <a:latin typeface="Arial" panose="020B0604020202020204" pitchFamily="34" charset="0"/>
              </a:rPr>
              <a:t>the file in the white box, 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dirty="0">
                <a:solidFill>
                  <a:srgbClr val="141414"/>
                </a:solidFill>
                <a:effectLst/>
                <a:latin typeface="Arial" panose="020B0604020202020204" pitchFamily="34" charset="0"/>
              </a:rPr>
              <a:t>You can Select files from your computer to choose which file to upload.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solidFill>
                <a:srgbClr val="141414"/>
              </a:solidFill>
              <a:effectLst/>
              <a:latin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file appears under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Upload Files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section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Add Member Data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click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this step, data is reviewed against formatting requirements.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0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screenshot of how you will save your csv file (or a file you will be uploading.)</a:t>
            </a:r>
          </a:p>
          <a:p>
            <a:endParaRPr lang="en-US" dirty="0"/>
          </a:p>
          <a:p>
            <a:r>
              <a:rPr lang="en-US" dirty="0"/>
              <a:t>You will enter your information, as it applies to your situation, as the example shows.  </a:t>
            </a:r>
          </a:p>
          <a:p>
            <a:endParaRPr lang="en-US" dirty="0"/>
          </a:p>
          <a:p>
            <a:r>
              <a:rPr lang="en-US" dirty="0"/>
              <a:t>The Retroactive Indicator is a yes or no answer to the question.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note: In this example, we used 02-20-2024 as the ‘Deduction Termination Date.’ This will generate an error since we did not use the last day of the month. Refer to slide 41 for the details of the error that will be generated by the system.</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53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 system, the login process has been streamlined. You will no longer be assigned a unique User ID because you will use your business email address instead. When you log in for the first time, you are required to register. The detailed registration process is available as a webinar in the Learning Center of the website. For basic troubleshooting assistance, click on “Need help?” To update or change a forgotten password, select “Forgot your password?”</a:t>
            </a:r>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a:p>
        </p:txBody>
      </p:sp>
    </p:spTree>
    <p:extLst>
      <p:ext uri="{BB962C8B-B14F-4D97-AF65-F5344CB8AC3E}">
        <p14:creationId xmlns:p14="http://schemas.microsoft.com/office/powerpoint/2010/main" val="359313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6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in slide 39,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participant. </a:t>
            </a:r>
          </a:p>
          <a:p>
            <a:endParaRPr lang="en-US" dirty="0"/>
          </a:p>
          <a:p>
            <a:r>
              <a:rPr lang="en-US" dirty="0"/>
              <a:t>To close the Member Summary, click the 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41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920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439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571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3BB7-8313-69B2-EE3E-0F906C8DC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59EB2-A6B1-9116-22B3-4810D65C88F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1475A5F-0625-BBE2-B1DC-3D05B73D919B}"/>
              </a:ext>
            </a:extLst>
          </p:cNvPr>
          <p:cNvSpPr>
            <a:spLocks noGrp="1"/>
          </p:cNvSpPr>
          <p:nvPr>
            <p:ph type="body" idx="1"/>
          </p:nvPr>
        </p:nvSpPr>
        <p:spPr/>
        <p:txBody>
          <a:bodyPr/>
          <a:lstStyle/>
          <a:p>
            <a:r>
              <a:rPr lang="en-US" dirty="0"/>
              <a:t>In the next section of this presentation, we will go over banking information and how to access the Account Summary screen.</a:t>
            </a:r>
          </a:p>
        </p:txBody>
      </p:sp>
      <p:sp>
        <p:nvSpPr>
          <p:cNvPr id="4" name="Slide Number Placeholder 3">
            <a:extLst>
              <a:ext uri="{FF2B5EF4-FFF2-40B4-BE49-F238E27FC236}">
                <a16:creationId xmlns:a16="http://schemas.microsoft.com/office/drawing/2014/main" id="{5172C5E2-DE0E-15B8-7379-5A395F217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1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gear icon from the left tool bar and click on Partner Information to enter your banking information.</a:t>
            </a:r>
          </a:p>
        </p:txBody>
      </p:sp>
      <p:sp>
        <p:nvSpPr>
          <p:cNvPr id="4" name="Slide Number Placeholder 3"/>
          <p:cNvSpPr>
            <a:spLocks noGrp="1"/>
          </p:cNvSpPr>
          <p:nvPr>
            <p:ph type="sldNum" sz="quarter" idx="5"/>
          </p:nvPr>
        </p:nvSpPr>
        <p:spPr/>
        <p:txBody>
          <a:bodyPr/>
          <a:lstStyle/>
          <a:p>
            <a:fld id="{98667444-59A6-4CE5-9378-8B67F2C73D03}" type="slidenum">
              <a:rPr lang="en-US" smtClean="0"/>
              <a:t>46</a:t>
            </a:fld>
            <a:endParaRPr lang="en-US"/>
          </a:p>
        </p:txBody>
      </p:sp>
    </p:spTree>
    <p:extLst>
      <p:ext uri="{BB962C8B-B14F-4D97-AF65-F5344CB8AC3E}">
        <p14:creationId xmlns:p14="http://schemas.microsoft.com/office/powerpoint/2010/main" val="3747906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one of your account numbers and select ‘Reimbursement Method.’</a:t>
            </a:r>
          </a:p>
        </p:txBody>
      </p:sp>
      <p:sp>
        <p:nvSpPr>
          <p:cNvPr id="4" name="Slide Number Placeholder 3"/>
          <p:cNvSpPr>
            <a:spLocks noGrp="1"/>
          </p:cNvSpPr>
          <p:nvPr>
            <p:ph type="sldNum" sz="quarter" idx="5"/>
          </p:nvPr>
        </p:nvSpPr>
        <p:spPr/>
        <p:txBody>
          <a:bodyPr/>
          <a:lstStyle/>
          <a:p>
            <a:fld id="{98667444-59A6-4CE5-9378-8B67F2C73D03}" type="slidenum">
              <a:rPr lang="en-US" smtClean="0"/>
              <a:t>47</a:t>
            </a:fld>
            <a:endParaRPr lang="en-US"/>
          </a:p>
        </p:txBody>
      </p:sp>
    </p:spTree>
    <p:extLst>
      <p:ext uri="{BB962C8B-B14F-4D97-AF65-F5344CB8AC3E}">
        <p14:creationId xmlns:p14="http://schemas.microsoft.com/office/powerpoint/2010/main" val="265768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edit</a:t>
            </a:r>
          </a:p>
        </p:txBody>
      </p:sp>
      <p:sp>
        <p:nvSpPr>
          <p:cNvPr id="4" name="Slide Number Placeholder 3"/>
          <p:cNvSpPr>
            <a:spLocks noGrp="1"/>
          </p:cNvSpPr>
          <p:nvPr>
            <p:ph type="sldNum" sz="quarter" idx="5"/>
          </p:nvPr>
        </p:nvSpPr>
        <p:spPr/>
        <p:txBody>
          <a:bodyPr/>
          <a:lstStyle/>
          <a:p>
            <a:fld id="{98667444-59A6-4CE5-9378-8B67F2C73D03}" type="slidenum">
              <a:rPr lang="en-US" smtClean="0"/>
              <a:t>48</a:t>
            </a:fld>
            <a:endParaRPr lang="en-US"/>
          </a:p>
        </p:txBody>
      </p:sp>
    </p:spTree>
    <p:extLst>
      <p:ext uri="{BB962C8B-B14F-4D97-AF65-F5344CB8AC3E}">
        <p14:creationId xmlns:p14="http://schemas.microsoft.com/office/powerpoint/2010/main" val="2984801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down caret and select direct deposit.</a:t>
            </a:r>
          </a:p>
        </p:txBody>
      </p:sp>
      <p:sp>
        <p:nvSpPr>
          <p:cNvPr id="4" name="Slide Number Placeholder 3"/>
          <p:cNvSpPr>
            <a:spLocks noGrp="1"/>
          </p:cNvSpPr>
          <p:nvPr>
            <p:ph type="sldNum" sz="quarter" idx="5"/>
          </p:nvPr>
        </p:nvSpPr>
        <p:spPr/>
        <p:txBody>
          <a:bodyPr/>
          <a:lstStyle/>
          <a:p>
            <a:fld id="{98667444-59A6-4CE5-9378-8B67F2C73D03}" type="slidenum">
              <a:rPr lang="en-US" smtClean="0"/>
              <a:t>49</a:t>
            </a:fld>
            <a:endParaRPr lang="en-US"/>
          </a:p>
        </p:txBody>
      </p:sp>
    </p:spTree>
    <p:extLst>
      <p:ext uri="{BB962C8B-B14F-4D97-AF65-F5344CB8AC3E}">
        <p14:creationId xmlns:p14="http://schemas.microsoft.com/office/powerpoint/2010/main" val="247257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your first successful login, your dashboard will resemble the image displayed here. At the top right, you will see a link that is directed to IMRF’s website and your name. Directly underneath that line, you have the option to sign out. All the way on the left in blue, you can see the toolbar with icons. The icons in the left-hand toolbar correspond to the tiles on the dashboard. These tiles are called widgets.</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a:p>
        </p:txBody>
      </p:sp>
    </p:spTree>
    <p:extLst>
      <p:ext uri="{BB962C8B-B14F-4D97-AF65-F5344CB8AC3E}">
        <p14:creationId xmlns:p14="http://schemas.microsoft.com/office/powerpoint/2010/main" val="1941822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whether the account is checking or savings and enter the routing number and account number and click ‘Save.’</a:t>
            </a:r>
          </a:p>
          <a:p>
            <a:r>
              <a:rPr lang="en-US" dirty="0"/>
              <a:t>Repeat this process by clicking the gear icon in the left tool bar to enter the banking information for each of your accounts.</a:t>
            </a:r>
          </a:p>
          <a:p>
            <a:r>
              <a:rPr lang="en-US" dirty="0"/>
              <a:t>You can update these at any time but only need to enter them once for each account.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50</a:t>
            </a:fld>
            <a:endParaRPr lang="en-US"/>
          </a:p>
        </p:txBody>
      </p:sp>
    </p:spTree>
    <p:extLst>
      <p:ext uri="{BB962C8B-B14F-4D97-AF65-F5344CB8AC3E}">
        <p14:creationId xmlns:p14="http://schemas.microsoft.com/office/powerpoint/2010/main" val="3094736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left tool bar click on the gear icon and select Account Summary or in the Account Summary widget click on View All.</a:t>
            </a:r>
          </a:p>
        </p:txBody>
      </p:sp>
      <p:sp>
        <p:nvSpPr>
          <p:cNvPr id="4" name="Slide Number Placeholder 3"/>
          <p:cNvSpPr>
            <a:spLocks noGrp="1"/>
          </p:cNvSpPr>
          <p:nvPr>
            <p:ph type="sldNum" sz="quarter" idx="5"/>
          </p:nvPr>
        </p:nvSpPr>
        <p:spPr/>
        <p:txBody>
          <a:bodyPr/>
          <a:lstStyle/>
          <a:p>
            <a:fld id="{98667444-59A6-4CE5-9378-8B67F2C73D03}" type="slidenum">
              <a:rPr lang="en-US" smtClean="0"/>
              <a:t>51</a:t>
            </a:fld>
            <a:endParaRPr lang="en-US"/>
          </a:p>
        </p:txBody>
      </p:sp>
    </p:spTree>
    <p:extLst>
      <p:ext uri="{BB962C8B-B14F-4D97-AF65-F5344CB8AC3E}">
        <p14:creationId xmlns:p14="http://schemas.microsoft.com/office/powerpoint/2010/main" val="805699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 one of your 29 account numbers to view their Receivables or click on Receivables History for each.</a:t>
            </a:r>
          </a:p>
        </p:txBody>
      </p:sp>
      <p:sp>
        <p:nvSpPr>
          <p:cNvPr id="4" name="Slide Number Placeholder 3"/>
          <p:cNvSpPr>
            <a:spLocks noGrp="1"/>
          </p:cNvSpPr>
          <p:nvPr>
            <p:ph type="sldNum" sz="quarter" idx="5"/>
          </p:nvPr>
        </p:nvSpPr>
        <p:spPr/>
        <p:txBody>
          <a:bodyPr/>
          <a:lstStyle/>
          <a:p>
            <a:fld id="{98667444-59A6-4CE5-9378-8B67F2C73D03}" type="slidenum">
              <a:rPr lang="en-US" smtClean="0"/>
              <a:t>52</a:t>
            </a:fld>
            <a:endParaRPr lang="en-US"/>
          </a:p>
        </p:txBody>
      </p:sp>
    </p:spTree>
    <p:extLst>
      <p:ext uri="{BB962C8B-B14F-4D97-AF65-F5344CB8AC3E}">
        <p14:creationId xmlns:p14="http://schemas.microsoft.com/office/powerpoint/2010/main" val="3982844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53</a:t>
            </a:fld>
            <a:endParaRPr lang="en-US" dirty="0"/>
          </a:p>
        </p:txBody>
      </p:sp>
    </p:spTree>
    <p:extLst>
      <p:ext uri="{BB962C8B-B14F-4D97-AF65-F5344CB8AC3E}">
        <p14:creationId xmlns:p14="http://schemas.microsoft.com/office/powerpoint/2010/main" val="355276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1" kern="1200" dirty="0">
                <a:solidFill>
                  <a:srgbClr val="183D5E"/>
                </a:solidFill>
                <a:effectLst>
                  <a:outerShdw blurRad="38100" dist="38100" dir="2700000" algn="tl">
                    <a:srgbClr val="000000">
                      <a:alpha val="43137"/>
                    </a:srgbClr>
                  </a:outerShdw>
                </a:effectLst>
                <a:latin typeface="+mj-lt"/>
                <a:ea typeface="+mj-ea"/>
                <a:cs typeface="+mj-cs"/>
              </a:rPr>
              <a:t>There are 3 different user roles for Third Party Providers in Employer Access.</a:t>
            </a:r>
          </a:p>
          <a:p>
            <a:pPr marL="0" marR="0" lvl="0" indent="0" fontAlgn="auto">
              <a:lnSpc>
                <a:spcPct val="90000"/>
              </a:lnSpc>
              <a:spcBef>
                <a:spcPts val="0"/>
              </a:spcBef>
              <a:spcAft>
                <a:spcPts val="600"/>
              </a:spcAft>
              <a:buClrTx/>
              <a:buSzTx/>
              <a:buFont typeface="Arial" panose="020B0604020202020204" pitchFamily="34" charset="0"/>
              <a:buNone/>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Admin - </a:t>
            </a:r>
            <a:r>
              <a:rPr lang="en-US" sz="1200" dirty="0"/>
              <a:t>has access to basic member information, to all financial functions and may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All Access – </a:t>
            </a:r>
            <a:r>
              <a:rPr lang="en-US" sz="1200" dirty="0"/>
              <a:t>has access to all financial functions but they cannot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View Only – </a:t>
            </a:r>
            <a:r>
              <a:rPr lang="en-US" sz="1200" dirty="0"/>
              <a:t>user can view and read information only.</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54</a:t>
            </a:fld>
            <a:endParaRPr lang="en-US" dirty="0"/>
          </a:p>
        </p:txBody>
      </p:sp>
      <p:sp>
        <p:nvSpPr>
          <p:cNvPr id="6" name="Footer Placeholder 5">
            <a:extLst>
              <a:ext uri="{FF2B5EF4-FFF2-40B4-BE49-F238E27FC236}">
                <a16:creationId xmlns:a16="http://schemas.microsoft.com/office/drawing/2014/main" id="{AB7FAC7B-FC47-DB3E-1D65-1F14234A0331}"/>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B09FB583-F171-B77F-F35A-239ADE479474}"/>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851029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users who have access to the online account and their role will be listed in the data table in the My Team widget, along with their last login. To view a complete list or remove access to the website for a particular user, click the View All… action button and double click the appropriate user’s name to make the necessary adjustments. Alternatively, if you need to add a new user, simply click the Add Team Member … action button in the bottom section of the widget</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55</a:t>
            </a:fld>
            <a:endParaRPr lang="en-US"/>
          </a:p>
        </p:txBody>
      </p:sp>
    </p:spTree>
    <p:extLst>
      <p:ext uri="{BB962C8B-B14F-4D97-AF65-F5344CB8AC3E}">
        <p14:creationId xmlns:p14="http://schemas.microsoft.com/office/powerpoint/2010/main" val="1925778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My IMRF Team widget is where you will find your Employer Representative and their contact information. Your Employer Representative will be your main point of contact for questions or concerns that cannot be addressed via Secure Message or over the phone. This person is a subject matter expert and will be able to assist with more complex transactions, as well as act as the liaison between you and IMRF staff.</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56</a:t>
            </a:fld>
            <a:endParaRPr lang="en-US"/>
          </a:p>
        </p:txBody>
      </p:sp>
    </p:spTree>
    <p:extLst>
      <p:ext uri="{BB962C8B-B14F-4D97-AF65-F5344CB8AC3E}">
        <p14:creationId xmlns:p14="http://schemas.microsoft.com/office/powerpoint/2010/main" val="3812178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header section allows you to manage your own profile preferences and visit the IMRF website. Click on the IMRF logo or the words Go to IMRF.org to jump to the IMRF website. Clicking on the person icon next to your name allows you to access the Communication Preferences screen to select your delivery method for the weekly update. If you need to change your password or security questions, select the lock icon. The footer provides several links to IMRF social media sites and other information including: About this site, Terms of Use, Contact us, and the Privacy Policy and Legal Disclaimer. Another link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www.imrf.org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provided in the footer as well.</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57</a:t>
            </a:fld>
            <a:endParaRPr lang="en-US"/>
          </a:p>
        </p:txBody>
      </p:sp>
    </p:spTree>
    <p:extLst>
      <p:ext uri="{BB962C8B-B14F-4D97-AF65-F5344CB8AC3E}">
        <p14:creationId xmlns:p14="http://schemas.microsoft.com/office/powerpoint/2010/main" val="3835600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59</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take a closer look at each individual widget in the forthcoming slides, but there are a few elements most widgets have in common: a title section, data table, and an action area. All the widgets are dynamic, which means you can drag and drop the widgets you find most useful to the top of your dashboard by clicking on the directional arrows' icon. These widgets are also expandable with a click of your mouse. Simply click on the icon with two squares and an arrow and the widget will be adjusted to the expanded version.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215340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widget will allow you to securely correspond with IMRF electronically. The widget’s title bar will use a numbered gold badge to indicate whether there are new messages to view. The blue action button allows you to quickly start a new message and “View All…” takes you to the Secure Message Center landing page. When you send us a message, you can expect a response within 48 hours. It is best practice to have one person on your team handle the secure messaging. This is because a new message that is opened is no longer considered new and will reduce the number in the gold badge, appearing as if there is nothing to read or respond to. After you hit the send button on a reply to a message, the system will move it to your “Replied” folder.</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7</a:t>
            </a:fld>
            <a:endParaRPr lang="en-US"/>
          </a:p>
        </p:txBody>
      </p:sp>
    </p:spTree>
    <p:extLst>
      <p:ext uri="{BB962C8B-B14F-4D97-AF65-F5344CB8AC3E}">
        <p14:creationId xmlns:p14="http://schemas.microsoft.com/office/powerpoint/2010/main" val="275968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icons in the left tool bar correspond with a widget in the main screen. You may click in the My Documents and Reports widget on Reports and select the report you would like to view. You can also use the left blue toolbar, select the folder icon, and select Report Generator and click on the different reports shown.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158484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Monthly Deduction Summary Report by Vendor to view the current or past monthly deductions.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16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823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48302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91474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8323276"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589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938237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35412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24295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76051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dirty="0"/>
              <a:t>Click to edit Master title style</a:t>
            </a:r>
          </a:p>
        </p:txBody>
      </p:sp>
      <p:sp>
        <p:nvSpPr>
          <p:cNvPr id="3" name="Content Placeholder 2"/>
          <p:cNvSpPr>
            <a:spLocks noGrp="1"/>
          </p:cNvSpPr>
          <p:nvPr>
            <p:ph idx="1"/>
          </p:nvPr>
        </p:nvSpPr>
        <p:spPr>
          <a:xfrm>
            <a:off x="838201" y="1825625"/>
            <a:ext cx="56103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16326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11744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55898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515245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3820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083724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7063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1334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93896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96423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718434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887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97663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64286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0277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4745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1" y="1825625"/>
            <a:ext cx="56103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16234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8723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5982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78" r:id="rId1"/>
    <p:sldLayoutId id="2147483677" r:id="rId2"/>
    <p:sldLayoutId id="2147483679" r:id="rId3"/>
    <p:sldLayoutId id="2147483676" r:id="rId4"/>
    <p:sldLayoutId id="2147483650" r:id="rId5"/>
    <p:sldLayoutId id="2147483672" r:id="rId6"/>
    <p:sldLayoutId id="2147483673" r:id="rId7"/>
    <p:sldLayoutId id="2147483666" r:id="rId8"/>
    <p:sldLayoutId id="2147483665" r:id="rId9"/>
    <p:sldLayoutId id="2147483662" r:id="rId10"/>
    <p:sldLayoutId id="2147483663" r:id="rId11"/>
    <p:sldLayoutId id="2147483668" r:id="rId12"/>
    <p:sldLayoutId id="2147483664" r:id="rId13"/>
    <p:sldLayoutId id="2147483667" r:id="rId14"/>
    <p:sldLayoutId id="2147483651" r:id="rId15"/>
    <p:sldLayoutId id="2147483675" r:id="rId16"/>
    <p:sldLayoutId id="2147483674" r:id="rId17"/>
    <p:sldLayoutId id="2147483659" r:id="rId18"/>
    <p:sldLayoutId id="2147483658" r:id="rId19"/>
    <p:sldLayoutId id="2147483652" r:id="rId20"/>
    <p:sldLayoutId id="2147483680"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405275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7.png"/><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4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diagramDrawing" Target="../diagrams/drawing12.xml"/><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diagramColors" Target="../diagrams/colors12.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QuickStyle" Target="../diagrams/quickStyle12.xml"/><Relationship Id="rId5" Type="http://schemas.openxmlformats.org/officeDocument/2006/relationships/diagramQuickStyle" Target="../diagrams/quickStyle11.xml"/><Relationship Id="rId10" Type="http://schemas.openxmlformats.org/officeDocument/2006/relationships/diagramLayout" Target="../diagrams/layout12.xml"/><Relationship Id="rId4" Type="http://schemas.openxmlformats.org/officeDocument/2006/relationships/diagramLayout" Target="../diagrams/layout11.xml"/><Relationship Id="rId9" Type="http://schemas.openxmlformats.org/officeDocument/2006/relationships/diagramData" Target="../diagrams/data12.xml"/><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2.png"/><Relationship Id="rId7" Type="http://schemas.openxmlformats.org/officeDocument/2006/relationships/diagramColors" Target="../diagrams/colors15.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57.png"/><Relationship Id="rId7" Type="http://schemas.openxmlformats.org/officeDocument/2006/relationships/diagramColors" Target="../diagrams/colors16.xml"/><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650.png"/><Relationship Id="rId5" Type="http://schemas.openxmlformats.org/officeDocument/2006/relationships/customXml" Target="../ink/ink1.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diagramDrawing" Target="../diagrams/drawing23.xml"/><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diagramColors" Target="../diagrams/colors23.xml"/><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diagramColors" Target="../diagrams/colors22.xml"/><Relationship Id="rId11" Type="http://schemas.openxmlformats.org/officeDocument/2006/relationships/diagramQuickStyle" Target="../diagrams/quickStyle23.xml"/><Relationship Id="rId5" Type="http://schemas.openxmlformats.org/officeDocument/2006/relationships/diagramQuickStyle" Target="../diagrams/quickStyle22.xml"/><Relationship Id="rId10" Type="http://schemas.openxmlformats.org/officeDocument/2006/relationships/diagramLayout" Target="../diagrams/layout23.xml"/><Relationship Id="rId4" Type="http://schemas.openxmlformats.org/officeDocument/2006/relationships/diagramLayout" Target="../diagrams/layout22.xml"/><Relationship Id="rId9" Type="http://schemas.openxmlformats.org/officeDocument/2006/relationships/diagramData" Target="../diagrams/data23.xml"/><Relationship Id="rId1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2.png"/><Relationship Id="rId7" Type="http://schemas.openxmlformats.org/officeDocument/2006/relationships/diagramColors" Target="../diagrams/colors26.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827" y="1714500"/>
            <a:ext cx="11264346" cy="2387600"/>
          </a:xfrm>
        </p:spPr>
        <p:txBody>
          <a:bodyPr/>
          <a:lstStyle/>
          <a:p>
            <a:r>
              <a:rPr lang="en-US" dirty="0"/>
              <a:t>Partner Portal Overview</a:t>
            </a:r>
          </a:p>
        </p:txBody>
      </p:sp>
      <p:sp>
        <p:nvSpPr>
          <p:cNvPr id="3" name="Subtitle 2"/>
          <p:cNvSpPr>
            <a:spLocks noGrp="1"/>
          </p:cNvSpPr>
          <p:nvPr>
            <p:ph type="subTitle" idx="1"/>
          </p:nvPr>
        </p:nvSpPr>
        <p:spPr>
          <a:xfrm>
            <a:off x="1930400" y="3325258"/>
            <a:ext cx="8331200" cy="778480"/>
          </a:xfrm>
        </p:spPr>
        <p:txBody>
          <a:bodyPr>
            <a:noAutofit/>
          </a:bodyPr>
          <a:lstStyle/>
          <a:p>
            <a:r>
              <a:rPr lang="en-US" sz="4400" dirty="0"/>
              <a:t>Doyle Rowe Ltd</a:t>
            </a:r>
          </a:p>
        </p:txBody>
      </p:sp>
    </p:spTree>
    <p:extLst>
      <p:ext uri="{BB962C8B-B14F-4D97-AF65-F5344CB8AC3E}">
        <p14:creationId xmlns:p14="http://schemas.microsoft.com/office/powerpoint/2010/main" val="3607219484"/>
      </p:ext>
    </p:extLst>
  </p:cSld>
  <p:clrMapOvr>
    <a:masterClrMapping/>
  </p:clrMapOvr>
  <mc:AlternateContent xmlns:mc="http://schemas.openxmlformats.org/markup-compatibility/2006" xmlns:p14="http://schemas.microsoft.com/office/powerpoint/2010/main">
    <mc:Choice Requires="p14">
      <p:transition spd="slow" p14:dur="2000" advTm="4237"/>
    </mc:Choice>
    <mc:Fallback xmlns="">
      <p:transition spd="slow" advTm="42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E334DD-6649-7692-CE93-FAC07DF16679}"/>
              </a:ext>
            </a:extLst>
          </p:cNvPr>
          <p:cNvPicPr>
            <a:picLocks noChangeAspect="1"/>
          </p:cNvPicPr>
          <p:nvPr/>
        </p:nvPicPr>
        <p:blipFill>
          <a:blip r:embed="rId3"/>
          <a:stretch>
            <a:fillRect/>
          </a:stretch>
        </p:blipFill>
        <p:spPr>
          <a:xfrm>
            <a:off x="165370" y="1461088"/>
            <a:ext cx="10856068" cy="5371422"/>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fld id="{B0C3E88A-0163-48A4-9F34-7D71CA4062C9}" type="slidenum">
              <a:rPr lang="en-US" smtClean="0"/>
              <a:pPr/>
              <a:t>10</a:t>
            </a:fld>
            <a:endParaRPr lang="en-US" dirty="0"/>
          </a:p>
        </p:txBody>
      </p:sp>
      <p:sp>
        <p:nvSpPr>
          <p:cNvPr id="13" name="TextBox 12">
            <a:extLst>
              <a:ext uri="{FF2B5EF4-FFF2-40B4-BE49-F238E27FC236}">
                <a16:creationId xmlns:a16="http://schemas.microsoft.com/office/drawing/2014/main" id="{26A99F2C-4390-619F-6937-BD7CC8E600A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8852170" y="3677054"/>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CAE03CB-2CE0-CE55-7E22-279ED0B9A006}"/>
              </a:ext>
            </a:extLst>
          </p:cNvPr>
          <p:cNvSpPr/>
          <p:nvPr/>
        </p:nvSpPr>
        <p:spPr>
          <a:xfrm>
            <a:off x="7630149" y="5002745"/>
            <a:ext cx="2810911"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A16E8B9-AF14-BA15-83F2-2876321FCB3D}"/>
              </a:ext>
            </a:extLst>
          </p:cNvPr>
          <p:cNvSpPr/>
          <p:nvPr/>
        </p:nvSpPr>
        <p:spPr>
          <a:xfrm>
            <a:off x="8852169" y="4062567"/>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690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0641A3-A185-5E1B-75C6-A1387DD85675}"/>
              </a:ext>
            </a:extLst>
          </p:cNvPr>
          <p:cNvPicPr>
            <a:picLocks noChangeAspect="1"/>
          </p:cNvPicPr>
          <p:nvPr/>
        </p:nvPicPr>
        <p:blipFill>
          <a:blip r:embed="rId3"/>
          <a:stretch>
            <a:fillRect/>
          </a:stretch>
        </p:blipFill>
        <p:spPr>
          <a:xfrm>
            <a:off x="167971" y="1710876"/>
            <a:ext cx="10963072" cy="5147124"/>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26A99F2C-4390-619F-6937-BD7CC8E600AA}"/>
              </a:ext>
            </a:extLst>
          </p:cNvPr>
          <p:cNvSpPr txBox="1"/>
          <p:nvPr/>
        </p:nvSpPr>
        <p:spPr>
          <a:xfrm>
            <a:off x="1726730" y="876056"/>
            <a:ext cx="8408712"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The report is too large to view on screen, click Export to Excel.</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4810667" y="3429000"/>
            <a:ext cx="1677681"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80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CEDEC4-5EB8-B09A-35B8-7049661E4989}"/>
              </a:ext>
            </a:extLst>
          </p:cNvPr>
          <p:cNvSpPr>
            <a:spLocks noGrp="1"/>
          </p:cNvSpPr>
          <p:nvPr>
            <p:ph type="sldNum" sz="quarter" idx="12"/>
          </p:nvPr>
        </p:nvSpPr>
        <p:spPr/>
        <p:txBody>
          <a:bodyPr/>
          <a:lstStyle/>
          <a:p>
            <a:fld id="{B0C3E88A-0163-48A4-9F34-7D71CA4062C9}" type="slidenum">
              <a:rPr lang="en-US" smtClean="0"/>
              <a:pPr/>
              <a:t>12</a:t>
            </a:fld>
            <a:endParaRPr lang="en-US" dirty="0"/>
          </a:p>
        </p:txBody>
      </p:sp>
      <p:pic>
        <p:nvPicPr>
          <p:cNvPr id="7" name="Picture 6">
            <a:extLst>
              <a:ext uri="{FF2B5EF4-FFF2-40B4-BE49-F238E27FC236}">
                <a16:creationId xmlns:a16="http://schemas.microsoft.com/office/drawing/2014/main" id="{49A24745-0F98-CB8D-14C4-F188936574FA}"/>
              </a:ext>
            </a:extLst>
          </p:cNvPr>
          <p:cNvPicPr>
            <a:picLocks noChangeAspect="1"/>
          </p:cNvPicPr>
          <p:nvPr/>
        </p:nvPicPr>
        <p:blipFill>
          <a:blip r:embed="rId3"/>
          <a:stretch>
            <a:fillRect/>
          </a:stretch>
        </p:blipFill>
        <p:spPr>
          <a:xfrm>
            <a:off x="0" y="1395984"/>
            <a:ext cx="12192000" cy="5393922"/>
          </a:xfrm>
          <a:prstGeom prst="rect">
            <a:avLst/>
          </a:prstGeom>
        </p:spPr>
      </p:pic>
      <p:sp>
        <p:nvSpPr>
          <p:cNvPr id="11" name="Title 1">
            <a:extLst>
              <a:ext uri="{FF2B5EF4-FFF2-40B4-BE49-F238E27FC236}">
                <a16:creationId xmlns:a16="http://schemas.microsoft.com/office/drawing/2014/main" id="{37BC4808-2FBD-3953-4870-818684EC2C20}"/>
              </a:ext>
            </a:extLst>
          </p:cNvPr>
          <p:cNvSpPr>
            <a:spLocks noGrp="1"/>
          </p:cNvSpPr>
          <p:nvPr>
            <p:ph type="title"/>
          </p:nvPr>
        </p:nvSpPr>
        <p:spPr>
          <a:xfrm>
            <a:off x="0" y="209092"/>
            <a:ext cx="7739103" cy="755475"/>
          </a:xfrm>
        </p:spPr>
        <p:txBody>
          <a:bodyPr>
            <a:noAutofit/>
          </a:bodyPr>
          <a:lstStyle/>
          <a:p>
            <a:pPr algn="ctr"/>
            <a:r>
              <a:rPr lang="en-US" sz="2800" dirty="0"/>
              <a:t>Monthly Deduction by Vendor Report</a:t>
            </a:r>
          </a:p>
        </p:txBody>
      </p:sp>
      <p:sp>
        <p:nvSpPr>
          <p:cNvPr id="12" name="TextBox 11">
            <a:extLst>
              <a:ext uri="{FF2B5EF4-FFF2-40B4-BE49-F238E27FC236}">
                <a16:creationId xmlns:a16="http://schemas.microsoft.com/office/drawing/2014/main" id="{E08C2445-E4ED-7E73-7C2A-533413491D08}"/>
              </a:ext>
            </a:extLst>
          </p:cNvPr>
          <p:cNvSpPr txBox="1"/>
          <p:nvPr/>
        </p:nvSpPr>
        <p:spPr>
          <a:xfrm>
            <a:off x="1293779" y="886746"/>
            <a:ext cx="7200946" cy="369332"/>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002060"/>
                </a:solidFill>
              </a:rPr>
              <a:t>Sortable by column as needed: to view by plan, date, amount due, etc.</a:t>
            </a:r>
          </a:p>
        </p:txBody>
      </p:sp>
    </p:spTree>
    <p:extLst>
      <p:ext uri="{BB962C8B-B14F-4D97-AF65-F5344CB8AC3E}">
        <p14:creationId xmlns:p14="http://schemas.microsoft.com/office/powerpoint/2010/main" val="200295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A21865-2C5B-06D4-4F63-5934A31A7E45}"/>
              </a:ext>
            </a:extLst>
          </p:cNvPr>
          <p:cNvSpPr>
            <a:spLocks noGrp="1"/>
          </p:cNvSpPr>
          <p:nvPr>
            <p:ph type="sldNum" sz="quarter" idx="12"/>
          </p:nvPr>
        </p:nvSpPr>
        <p:spPr/>
        <p:txBody>
          <a:bodyPr/>
          <a:lstStyle/>
          <a:p>
            <a:fld id="{B0C3E88A-0163-48A4-9F34-7D71CA4062C9}" type="slidenum">
              <a:rPr lang="en-US" smtClean="0"/>
              <a:pPr/>
              <a:t>13</a:t>
            </a:fld>
            <a:endParaRPr lang="en-US" dirty="0"/>
          </a:p>
        </p:txBody>
      </p:sp>
      <p:sp>
        <p:nvSpPr>
          <p:cNvPr id="6" name="TextBox 5">
            <a:extLst>
              <a:ext uri="{FF2B5EF4-FFF2-40B4-BE49-F238E27FC236}">
                <a16:creationId xmlns:a16="http://schemas.microsoft.com/office/drawing/2014/main" id="{66D53004-5C22-BC01-8468-1CBEDA70AACC}"/>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FE1FC3D-D236-AE36-C5A2-07E80D8F086A}"/>
              </a:ext>
            </a:extLst>
          </p:cNvPr>
          <p:cNvSpPr txBox="1"/>
          <p:nvPr/>
        </p:nvSpPr>
        <p:spPr>
          <a:xfrm>
            <a:off x="1282826" y="888301"/>
            <a:ext cx="779072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Newly Suspended or Deceased Pensioners report</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1F07D11-3964-B2D1-7A83-F74AD35CEC97}"/>
              </a:ext>
            </a:extLst>
          </p:cNvPr>
          <p:cNvPicPr>
            <a:picLocks noChangeAspect="1"/>
          </p:cNvPicPr>
          <p:nvPr/>
        </p:nvPicPr>
        <p:blipFill>
          <a:blip r:embed="rId3"/>
          <a:stretch>
            <a:fillRect/>
          </a:stretch>
        </p:blipFill>
        <p:spPr>
          <a:xfrm>
            <a:off x="233464" y="1675127"/>
            <a:ext cx="11861260" cy="5182873"/>
          </a:xfrm>
          <a:prstGeom prst="rect">
            <a:avLst/>
          </a:prstGeom>
        </p:spPr>
      </p:pic>
    </p:spTree>
    <p:extLst>
      <p:ext uri="{BB962C8B-B14F-4D97-AF65-F5344CB8AC3E}">
        <p14:creationId xmlns:p14="http://schemas.microsoft.com/office/powerpoint/2010/main" val="103295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DECAD5-744B-A02F-E84B-E22CBD065FAA}"/>
              </a:ext>
            </a:extLst>
          </p:cNvPr>
          <p:cNvSpPr>
            <a:spLocks noGrp="1"/>
          </p:cNvSpPr>
          <p:nvPr>
            <p:ph type="sldNum" sz="quarter" idx="12"/>
          </p:nvPr>
        </p:nvSpPr>
        <p:spPr/>
        <p:txBody>
          <a:bodyPr/>
          <a:lstStyle/>
          <a:p>
            <a:fld id="{B0C3E88A-0163-48A4-9F34-7D71CA4062C9}" type="slidenum">
              <a:rPr lang="en-US" smtClean="0"/>
              <a:pPr/>
              <a:t>14</a:t>
            </a:fld>
            <a:endParaRPr lang="en-US" dirty="0"/>
          </a:p>
        </p:txBody>
      </p:sp>
      <p:sp>
        <p:nvSpPr>
          <p:cNvPr id="6" name="Title 1">
            <a:extLst>
              <a:ext uri="{FF2B5EF4-FFF2-40B4-BE49-F238E27FC236}">
                <a16:creationId xmlns:a16="http://schemas.microsoft.com/office/drawing/2014/main" id="{9BF2F49E-03E6-468E-680C-77F359849655}"/>
              </a:ext>
            </a:extLst>
          </p:cNvPr>
          <p:cNvSpPr>
            <a:spLocks noGrp="1"/>
          </p:cNvSpPr>
          <p:nvPr>
            <p:ph type="title"/>
          </p:nvPr>
        </p:nvSpPr>
        <p:spPr>
          <a:xfrm>
            <a:off x="107004" y="200011"/>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DE0F7424-AD25-A8DB-816C-469DB1F7EF0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pic>
        <p:nvPicPr>
          <p:cNvPr id="9" name="Picture 8">
            <a:extLst>
              <a:ext uri="{FF2B5EF4-FFF2-40B4-BE49-F238E27FC236}">
                <a16:creationId xmlns:a16="http://schemas.microsoft.com/office/drawing/2014/main" id="{DA87DD88-2F21-570C-FC9A-0A56B4ED142D}"/>
              </a:ext>
            </a:extLst>
          </p:cNvPr>
          <p:cNvPicPr>
            <a:picLocks noChangeAspect="1"/>
          </p:cNvPicPr>
          <p:nvPr/>
        </p:nvPicPr>
        <p:blipFill>
          <a:blip r:embed="rId3"/>
          <a:stretch>
            <a:fillRect/>
          </a:stretch>
        </p:blipFill>
        <p:spPr>
          <a:xfrm>
            <a:off x="189310" y="1780162"/>
            <a:ext cx="11813380" cy="5077838"/>
          </a:xfrm>
          <a:prstGeom prst="rect">
            <a:avLst/>
          </a:prstGeom>
        </p:spPr>
      </p:pic>
      <p:sp>
        <p:nvSpPr>
          <p:cNvPr id="10" name="Rectangle: Rounded Corners 9">
            <a:extLst>
              <a:ext uri="{FF2B5EF4-FFF2-40B4-BE49-F238E27FC236}">
                <a16:creationId xmlns:a16="http://schemas.microsoft.com/office/drawing/2014/main" id="{98C96DAA-FFDF-CD0A-1FFC-A1E6EC6D17D5}"/>
              </a:ext>
            </a:extLst>
          </p:cNvPr>
          <p:cNvSpPr/>
          <p:nvPr/>
        </p:nvSpPr>
        <p:spPr>
          <a:xfrm>
            <a:off x="9679271" y="3832698"/>
            <a:ext cx="1838278"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DA647A7-E770-C9B9-E697-A9B7902F0AC7}"/>
              </a:ext>
            </a:extLst>
          </p:cNvPr>
          <p:cNvSpPr/>
          <p:nvPr/>
        </p:nvSpPr>
        <p:spPr>
          <a:xfrm>
            <a:off x="9679271" y="4149625"/>
            <a:ext cx="1838278"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FC7EDD0-B7D0-C4D5-EB18-120D8E41CBE2}"/>
              </a:ext>
            </a:extLst>
          </p:cNvPr>
          <p:cNvSpPr/>
          <p:nvPr/>
        </p:nvSpPr>
        <p:spPr>
          <a:xfrm>
            <a:off x="8356060" y="5091424"/>
            <a:ext cx="3161489"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46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F7FD1B-30B6-1C74-C2F0-D1BC33DE2B01}"/>
              </a:ext>
            </a:extLst>
          </p:cNvPr>
          <p:cNvSpPr>
            <a:spLocks noGrp="1"/>
          </p:cNvSpPr>
          <p:nvPr>
            <p:ph type="sldNum" sz="quarter" idx="12"/>
          </p:nvPr>
        </p:nvSpPr>
        <p:spPr/>
        <p:txBody>
          <a:bodyPr/>
          <a:lstStyle/>
          <a:p>
            <a:fld id="{B0C3E88A-0163-48A4-9F34-7D71CA4062C9}" type="slidenum">
              <a:rPr lang="en-US" smtClean="0"/>
              <a:pPr/>
              <a:t>15</a:t>
            </a:fld>
            <a:endParaRPr lang="en-US" dirty="0"/>
          </a:p>
        </p:txBody>
      </p:sp>
      <p:sp>
        <p:nvSpPr>
          <p:cNvPr id="6" name="Title 1">
            <a:extLst>
              <a:ext uri="{FF2B5EF4-FFF2-40B4-BE49-F238E27FC236}">
                <a16:creationId xmlns:a16="http://schemas.microsoft.com/office/drawing/2014/main" id="{6C52462E-C4C2-4AED-6700-A34FE0BE34CD}"/>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769EBD7A-15EA-4854-4C57-45B38AE8545B}"/>
              </a:ext>
            </a:extLst>
          </p:cNvPr>
          <p:cNvSpPr txBox="1"/>
          <p:nvPr/>
        </p:nvSpPr>
        <p:spPr>
          <a:xfrm>
            <a:off x="1726730" y="876056"/>
            <a:ext cx="8297593"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Click Export to Excel so all sort functions are available to you.</a:t>
            </a:r>
          </a:p>
        </p:txBody>
      </p:sp>
      <p:pic>
        <p:nvPicPr>
          <p:cNvPr id="9" name="Picture 8">
            <a:extLst>
              <a:ext uri="{FF2B5EF4-FFF2-40B4-BE49-F238E27FC236}">
                <a16:creationId xmlns:a16="http://schemas.microsoft.com/office/drawing/2014/main" id="{56EAFED8-10DE-BCE3-033C-6E23E25D73BD}"/>
              </a:ext>
            </a:extLst>
          </p:cNvPr>
          <p:cNvPicPr>
            <a:picLocks noChangeAspect="1"/>
          </p:cNvPicPr>
          <p:nvPr/>
        </p:nvPicPr>
        <p:blipFill>
          <a:blip r:embed="rId3"/>
          <a:stretch>
            <a:fillRect/>
          </a:stretch>
        </p:blipFill>
        <p:spPr>
          <a:xfrm>
            <a:off x="1583991" y="1337721"/>
            <a:ext cx="9437447" cy="5500238"/>
          </a:xfrm>
          <a:prstGeom prst="rect">
            <a:avLst/>
          </a:prstGeom>
        </p:spPr>
      </p:pic>
      <p:sp>
        <p:nvSpPr>
          <p:cNvPr id="11" name="Rectangle: Rounded Corners 10">
            <a:extLst>
              <a:ext uri="{FF2B5EF4-FFF2-40B4-BE49-F238E27FC236}">
                <a16:creationId xmlns:a16="http://schemas.microsoft.com/office/drawing/2014/main" id="{131D5CA7-16A0-C29D-AC9F-92EF678CD7FC}"/>
              </a:ext>
            </a:extLst>
          </p:cNvPr>
          <p:cNvSpPr/>
          <p:nvPr/>
        </p:nvSpPr>
        <p:spPr>
          <a:xfrm>
            <a:off x="5642043" y="2509736"/>
            <a:ext cx="1420238" cy="23346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78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7D3B53-8D76-9B54-3E40-840CAA1FEF23}"/>
              </a:ext>
            </a:extLst>
          </p:cNvPr>
          <p:cNvSpPr>
            <a:spLocks noGrp="1"/>
          </p:cNvSpPr>
          <p:nvPr>
            <p:ph type="sldNum" sz="quarter" idx="12"/>
          </p:nvPr>
        </p:nvSpPr>
        <p:spPr/>
        <p:txBody>
          <a:bodyPr/>
          <a:lstStyle/>
          <a:p>
            <a:fld id="{B0C3E88A-0163-48A4-9F34-7D71CA4062C9}" type="slidenum">
              <a:rPr lang="en-US" smtClean="0"/>
              <a:pPr/>
              <a:t>16</a:t>
            </a:fld>
            <a:endParaRPr lang="en-US" dirty="0"/>
          </a:p>
        </p:txBody>
      </p:sp>
      <p:sp>
        <p:nvSpPr>
          <p:cNvPr id="6" name="TextBox 5">
            <a:extLst>
              <a:ext uri="{FF2B5EF4-FFF2-40B4-BE49-F238E27FC236}">
                <a16:creationId xmlns:a16="http://schemas.microsoft.com/office/drawing/2014/main" id="{536234E5-E5BC-031C-1B30-87430D36254F}"/>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14" name="Picture 13">
            <a:extLst>
              <a:ext uri="{FF2B5EF4-FFF2-40B4-BE49-F238E27FC236}">
                <a16:creationId xmlns:a16="http://schemas.microsoft.com/office/drawing/2014/main" id="{0130E92D-811F-1204-A024-3CF696486783}"/>
              </a:ext>
            </a:extLst>
          </p:cNvPr>
          <p:cNvPicPr>
            <a:picLocks noChangeAspect="1"/>
          </p:cNvPicPr>
          <p:nvPr/>
        </p:nvPicPr>
        <p:blipFill>
          <a:blip r:embed="rId3"/>
          <a:stretch>
            <a:fillRect/>
          </a:stretch>
        </p:blipFill>
        <p:spPr>
          <a:xfrm>
            <a:off x="0" y="1331843"/>
            <a:ext cx="12210130" cy="5526157"/>
          </a:xfrm>
          <a:prstGeom prst="rect">
            <a:avLst/>
          </a:prstGeom>
        </p:spPr>
      </p:pic>
      <p:sp>
        <p:nvSpPr>
          <p:cNvPr id="15" name="Rectangle: Rounded Corners 14">
            <a:extLst>
              <a:ext uri="{FF2B5EF4-FFF2-40B4-BE49-F238E27FC236}">
                <a16:creationId xmlns:a16="http://schemas.microsoft.com/office/drawing/2014/main" id="{5655537D-E050-33D6-558F-1A61450A0C90}"/>
              </a:ext>
            </a:extLst>
          </p:cNvPr>
          <p:cNvSpPr/>
          <p:nvPr/>
        </p:nvSpPr>
        <p:spPr>
          <a:xfrm>
            <a:off x="0" y="2753139"/>
            <a:ext cx="258417" cy="18884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2B17847-2DED-A018-42F1-08747CB52DC5}"/>
              </a:ext>
            </a:extLst>
          </p:cNvPr>
          <p:cNvSpPr/>
          <p:nvPr/>
        </p:nvSpPr>
        <p:spPr>
          <a:xfrm>
            <a:off x="4085617" y="2840477"/>
            <a:ext cx="1186774" cy="30155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01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59C6C4-D977-1644-0EA2-98EFC0E63AE1}"/>
              </a:ext>
            </a:extLst>
          </p:cNvPr>
          <p:cNvSpPr>
            <a:spLocks noGrp="1"/>
          </p:cNvSpPr>
          <p:nvPr>
            <p:ph type="sldNum" sz="quarter" idx="12"/>
          </p:nvPr>
        </p:nvSpPr>
        <p:spPr/>
        <p:txBody>
          <a:bodyPr/>
          <a:lstStyle/>
          <a:p>
            <a:fld id="{B0C3E88A-0163-48A4-9F34-7D71CA4062C9}" type="slidenum">
              <a:rPr lang="en-US" smtClean="0"/>
              <a:pPr/>
              <a:t>17</a:t>
            </a:fld>
            <a:endParaRPr lang="en-US" dirty="0"/>
          </a:p>
        </p:txBody>
      </p:sp>
      <p:sp>
        <p:nvSpPr>
          <p:cNvPr id="7" name="TextBox 6">
            <a:extLst>
              <a:ext uri="{FF2B5EF4-FFF2-40B4-BE49-F238E27FC236}">
                <a16:creationId xmlns:a16="http://schemas.microsoft.com/office/drawing/2014/main" id="{CEC6E6E2-F596-BA6D-D8DE-C0E976C4A5C5}"/>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9" name="Picture 8">
            <a:extLst>
              <a:ext uri="{FF2B5EF4-FFF2-40B4-BE49-F238E27FC236}">
                <a16:creationId xmlns:a16="http://schemas.microsoft.com/office/drawing/2014/main" id="{9EA39089-67C4-A112-6413-30CC8AA143E9}"/>
              </a:ext>
            </a:extLst>
          </p:cNvPr>
          <p:cNvPicPr>
            <a:picLocks noChangeAspect="1"/>
          </p:cNvPicPr>
          <p:nvPr/>
        </p:nvPicPr>
        <p:blipFill>
          <a:blip r:embed="rId3"/>
          <a:stretch>
            <a:fillRect/>
          </a:stretch>
        </p:blipFill>
        <p:spPr>
          <a:xfrm>
            <a:off x="0" y="1264597"/>
            <a:ext cx="12192000" cy="5593404"/>
          </a:xfrm>
          <a:prstGeom prst="rect">
            <a:avLst/>
          </a:prstGeom>
        </p:spPr>
      </p:pic>
      <p:sp>
        <p:nvSpPr>
          <p:cNvPr id="10" name="Rectangle: Rounded Corners 9">
            <a:extLst>
              <a:ext uri="{FF2B5EF4-FFF2-40B4-BE49-F238E27FC236}">
                <a16:creationId xmlns:a16="http://schemas.microsoft.com/office/drawing/2014/main" id="{C7DB1F0E-3995-4A83-B6B5-2E5B97C3453C}"/>
              </a:ext>
            </a:extLst>
          </p:cNvPr>
          <p:cNvSpPr/>
          <p:nvPr/>
        </p:nvSpPr>
        <p:spPr>
          <a:xfrm>
            <a:off x="3200400" y="1264597"/>
            <a:ext cx="369651" cy="34046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15E3C2E-990E-E05E-B5D9-6F5D86163974}"/>
              </a:ext>
            </a:extLst>
          </p:cNvPr>
          <p:cNvSpPr/>
          <p:nvPr/>
        </p:nvSpPr>
        <p:spPr>
          <a:xfrm>
            <a:off x="6935821" y="1495429"/>
            <a:ext cx="369651" cy="6154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09E8A3D-0D5D-D841-A12F-1BC4D9C447AC}"/>
              </a:ext>
            </a:extLst>
          </p:cNvPr>
          <p:cNvCxnSpPr>
            <a:cxnSpLocks/>
          </p:cNvCxnSpPr>
          <p:nvPr/>
        </p:nvCxnSpPr>
        <p:spPr>
          <a:xfrm flipH="1" flipV="1">
            <a:off x="175098" y="3025302"/>
            <a:ext cx="457200" cy="40369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88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41F61-961F-D963-44B8-773E4A35E489}"/>
              </a:ext>
            </a:extLst>
          </p:cNvPr>
          <p:cNvSpPr/>
          <p:nvPr/>
        </p:nvSpPr>
        <p:spPr>
          <a:xfrm>
            <a:off x="9252284" y="6509084"/>
            <a:ext cx="2939716" cy="348916"/>
          </a:xfrm>
          <a:prstGeom prst="rect">
            <a:avLst/>
          </a:prstGeom>
          <a:solidFill>
            <a:srgbClr val="D6A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3418C-5371-EEAB-0DF8-BB90DB255856}"/>
              </a:ext>
            </a:extLst>
          </p:cNvPr>
          <p:cNvSpPr>
            <a:spLocks noGrp="1"/>
          </p:cNvSpPr>
          <p:nvPr>
            <p:ph type="title"/>
          </p:nvPr>
        </p:nvSpPr>
        <p:spPr>
          <a:xfrm>
            <a:off x="741948" y="0"/>
            <a:ext cx="4830233" cy="1325563"/>
          </a:xfrm>
        </p:spPr>
        <p:txBody>
          <a:bodyPr/>
          <a:lstStyle/>
          <a:p>
            <a:pPr algn="ctr"/>
            <a:r>
              <a:rPr lang="en-US" dirty="0"/>
              <a:t>Find a Member</a:t>
            </a:r>
          </a:p>
        </p:txBody>
      </p:sp>
      <p:sp>
        <p:nvSpPr>
          <p:cNvPr id="11" name="Content Placeholder 10">
            <a:extLst>
              <a:ext uri="{FF2B5EF4-FFF2-40B4-BE49-F238E27FC236}">
                <a16:creationId xmlns:a16="http://schemas.microsoft.com/office/drawing/2014/main" id="{78954B6D-3C47-B70F-8386-EC99F89E8400}"/>
              </a:ext>
            </a:extLst>
          </p:cNvPr>
          <p:cNvSpPr>
            <a:spLocks noGrp="1"/>
          </p:cNvSpPr>
          <p:nvPr>
            <p:ph idx="1"/>
          </p:nvPr>
        </p:nvSpPr>
        <p:spPr>
          <a:xfrm>
            <a:off x="407773" y="1100479"/>
            <a:ext cx="5387546" cy="1049597"/>
          </a:xfrm>
        </p:spPr>
        <p:txBody>
          <a:bodyPr>
            <a:normAutofit/>
          </a:bodyPr>
          <a:lstStyle/>
          <a:p>
            <a:r>
              <a:rPr lang="en-US" sz="2000" dirty="0"/>
              <a:t>There are two methods to Find a Member- from the widget, or from the left-hand toolbar.</a:t>
            </a:r>
          </a:p>
        </p:txBody>
      </p:sp>
      <p:sp>
        <p:nvSpPr>
          <p:cNvPr id="5" name="Slide Number Placeholder 4">
            <a:extLst>
              <a:ext uri="{FF2B5EF4-FFF2-40B4-BE49-F238E27FC236}">
                <a16:creationId xmlns:a16="http://schemas.microsoft.com/office/drawing/2014/main" id="{CBE72DEC-7713-8BA5-B167-F81B29BEE75F}"/>
              </a:ext>
            </a:extLst>
          </p:cNvPr>
          <p:cNvSpPr>
            <a:spLocks noGrp="1"/>
          </p:cNvSpPr>
          <p:nvPr>
            <p:ph type="sldNum" sz="quarter" idx="12"/>
          </p:nvPr>
        </p:nvSpPr>
        <p:spPr/>
        <p:txBody>
          <a:bodyPr/>
          <a:lstStyle/>
          <a:p>
            <a:fld id="{B0C3E88A-0163-48A4-9F34-7D71CA4062C9}" type="slidenum">
              <a:rPr lang="en-US" smtClean="0"/>
              <a:pPr/>
              <a:t>18</a:t>
            </a:fld>
            <a:endParaRPr lang="en-US" dirty="0"/>
          </a:p>
        </p:txBody>
      </p:sp>
      <p:pic>
        <p:nvPicPr>
          <p:cNvPr id="4" name="Picture 3">
            <a:extLst>
              <a:ext uri="{FF2B5EF4-FFF2-40B4-BE49-F238E27FC236}">
                <a16:creationId xmlns:a16="http://schemas.microsoft.com/office/drawing/2014/main" id="{A2D09A6A-BE51-6A5A-9EB7-FF89B8B248BB}"/>
              </a:ext>
            </a:extLst>
          </p:cNvPr>
          <p:cNvPicPr>
            <a:picLocks noChangeAspect="1"/>
          </p:cNvPicPr>
          <p:nvPr/>
        </p:nvPicPr>
        <p:blipFill>
          <a:blip r:embed="rId3"/>
          <a:stretch>
            <a:fillRect/>
          </a:stretch>
        </p:blipFill>
        <p:spPr>
          <a:xfrm>
            <a:off x="8013032" y="652665"/>
            <a:ext cx="3931900" cy="3943397"/>
          </a:xfrm>
          <a:prstGeom prst="rect">
            <a:avLst/>
          </a:prstGeom>
          <a:ln>
            <a:solidFill>
              <a:schemeClr val="tx1"/>
            </a:solidFill>
          </a:ln>
        </p:spPr>
      </p:pic>
      <p:sp>
        <p:nvSpPr>
          <p:cNvPr id="6" name="Rectangle 5">
            <a:extLst>
              <a:ext uri="{FF2B5EF4-FFF2-40B4-BE49-F238E27FC236}">
                <a16:creationId xmlns:a16="http://schemas.microsoft.com/office/drawing/2014/main" id="{A621355D-374E-50D0-92E7-45C532C0C95A}"/>
              </a:ext>
            </a:extLst>
          </p:cNvPr>
          <p:cNvSpPr/>
          <p:nvPr/>
        </p:nvSpPr>
        <p:spPr>
          <a:xfrm>
            <a:off x="10587788" y="2526631"/>
            <a:ext cx="878305" cy="457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381A5DB-B7FB-632F-33A5-C87646AEA3A1}"/>
              </a:ext>
            </a:extLst>
          </p:cNvPr>
          <p:cNvSpPr txBox="1"/>
          <p:nvPr/>
        </p:nvSpPr>
        <p:spPr>
          <a:xfrm>
            <a:off x="153895" y="2278002"/>
            <a:ext cx="5740277"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83B5D"/>
                </a:solidFill>
              </a:rPr>
              <a:t>Entering the member info on the widget or clicking the Members submenu (toolbar) will bring you to the Members landing page.</a:t>
            </a:r>
          </a:p>
          <a:p>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Click the appropriate member and to the right there is an action button to view member profile. </a:t>
            </a:r>
          </a:p>
          <a:p>
            <a:pPr marL="285750" indent="-285750">
              <a:buFont typeface="Arial" panose="020B0604020202020204" pitchFamily="34" charset="0"/>
              <a:buChar char="•"/>
            </a:pPr>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Tabs are available to show additional information about the member. </a:t>
            </a:r>
          </a:p>
        </p:txBody>
      </p:sp>
      <p:pic>
        <p:nvPicPr>
          <p:cNvPr id="7" name="Picture 6">
            <a:extLst>
              <a:ext uri="{FF2B5EF4-FFF2-40B4-BE49-F238E27FC236}">
                <a16:creationId xmlns:a16="http://schemas.microsoft.com/office/drawing/2014/main" id="{4A6F041D-36FD-E4D5-815E-AB3D93DD0185}"/>
              </a:ext>
            </a:extLst>
          </p:cNvPr>
          <p:cNvPicPr>
            <a:picLocks noChangeAspect="1"/>
          </p:cNvPicPr>
          <p:nvPr/>
        </p:nvPicPr>
        <p:blipFill>
          <a:blip r:embed="rId4"/>
          <a:stretch>
            <a:fillRect/>
          </a:stretch>
        </p:blipFill>
        <p:spPr>
          <a:xfrm>
            <a:off x="6196264" y="685800"/>
            <a:ext cx="1431325" cy="3777916"/>
          </a:xfrm>
          <a:prstGeom prst="rect">
            <a:avLst/>
          </a:prstGeom>
          <a:ln>
            <a:solidFill>
              <a:schemeClr val="tx1"/>
            </a:solidFill>
          </a:ln>
        </p:spPr>
      </p:pic>
      <p:pic>
        <p:nvPicPr>
          <p:cNvPr id="12" name="Picture 11">
            <a:extLst>
              <a:ext uri="{FF2B5EF4-FFF2-40B4-BE49-F238E27FC236}">
                <a16:creationId xmlns:a16="http://schemas.microsoft.com/office/drawing/2014/main" id="{A888513B-07AF-5506-E4AA-FADD605261D9}"/>
              </a:ext>
            </a:extLst>
          </p:cNvPr>
          <p:cNvPicPr>
            <a:picLocks noChangeAspect="1"/>
          </p:cNvPicPr>
          <p:nvPr/>
        </p:nvPicPr>
        <p:blipFill>
          <a:blip r:embed="rId5"/>
          <a:stretch>
            <a:fillRect/>
          </a:stretch>
        </p:blipFill>
        <p:spPr>
          <a:xfrm>
            <a:off x="6184232" y="1549600"/>
            <a:ext cx="1443789" cy="373114"/>
          </a:xfrm>
          <a:prstGeom prst="rect">
            <a:avLst/>
          </a:prstGeom>
        </p:spPr>
      </p:pic>
      <p:pic>
        <p:nvPicPr>
          <p:cNvPr id="16" name="Picture 15">
            <a:extLst>
              <a:ext uri="{FF2B5EF4-FFF2-40B4-BE49-F238E27FC236}">
                <a16:creationId xmlns:a16="http://schemas.microsoft.com/office/drawing/2014/main" id="{36921BC6-4495-A7AC-D132-A9734D1CD12A}"/>
              </a:ext>
            </a:extLst>
          </p:cNvPr>
          <p:cNvPicPr>
            <a:picLocks noChangeAspect="1"/>
          </p:cNvPicPr>
          <p:nvPr/>
        </p:nvPicPr>
        <p:blipFill>
          <a:blip r:embed="rId6"/>
          <a:stretch>
            <a:fillRect/>
          </a:stretch>
        </p:blipFill>
        <p:spPr>
          <a:xfrm>
            <a:off x="5184058" y="4608096"/>
            <a:ext cx="7007942" cy="1961145"/>
          </a:xfrm>
          <a:prstGeom prst="rect">
            <a:avLst/>
          </a:prstGeom>
          <a:ln>
            <a:solidFill>
              <a:schemeClr val="tx1"/>
            </a:solidFill>
          </a:ln>
        </p:spPr>
      </p:pic>
    </p:spTree>
    <p:extLst>
      <p:ext uri="{BB962C8B-B14F-4D97-AF65-F5344CB8AC3E}">
        <p14:creationId xmlns:p14="http://schemas.microsoft.com/office/powerpoint/2010/main" val="3519732618"/>
      </p:ext>
    </p:extLst>
  </p:cSld>
  <p:clrMapOvr>
    <a:masterClrMapping/>
  </p:clrMapOvr>
  <mc:AlternateContent xmlns:mc="http://schemas.openxmlformats.org/markup-compatibility/2006" xmlns:p14="http://schemas.microsoft.com/office/powerpoint/2010/main">
    <mc:Choice Requires="p14">
      <p:transition spd="slow" p14:dur="2000" advTm="29106"/>
    </mc:Choice>
    <mc:Fallback xmlns="">
      <p:transition spd="slow" advTm="2910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3468-0A7D-522E-B0B2-02B7F40828A2}"/>
              </a:ext>
            </a:extLst>
          </p:cNvPr>
          <p:cNvSpPr>
            <a:spLocks noGrp="1"/>
          </p:cNvSpPr>
          <p:nvPr>
            <p:ph type="title"/>
          </p:nvPr>
        </p:nvSpPr>
        <p:spPr/>
        <p:txBody>
          <a:bodyPr/>
          <a:lstStyle/>
          <a:p>
            <a:r>
              <a:rPr lang="en-US" dirty="0"/>
              <a:t>Requests For Information (RFIs)</a:t>
            </a:r>
          </a:p>
        </p:txBody>
      </p:sp>
      <p:sp>
        <p:nvSpPr>
          <p:cNvPr id="3" name="Content Placeholder 2">
            <a:extLst>
              <a:ext uri="{FF2B5EF4-FFF2-40B4-BE49-F238E27FC236}">
                <a16:creationId xmlns:a16="http://schemas.microsoft.com/office/drawing/2014/main" id="{584F607B-3455-748D-9AE3-5111B3C58985}"/>
              </a:ext>
            </a:extLst>
          </p:cNvPr>
          <p:cNvSpPr>
            <a:spLocks noGrp="1"/>
          </p:cNvSpPr>
          <p:nvPr>
            <p:ph idx="1"/>
          </p:nvPr>
        </p:nvSpPr>
        <p:spPr/>
        <p:txBody>
          <a:bodyPr/>
          <a:lstStyle/>
          <a:p>
            <a:pPr marL="457200" indent="-457200">
              <a:buFont typeface="Arial" panose="020B0604020202020204" pitchFamily="34" charset="0"/>
              <a:buChar char="•"/>
            </a:pPr>
            <a:r>
              <a:rPr lang="en-US" sz="2400" dirty="0"/>
              <a:t>The gold badge in the title bar indicates the number of items requiring input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Data table lists requests in order of due date</a:t>
            </a:r>
          </a:p>
          <a:p>
            <a:pPr marL="457200" indent="-4572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AE98672-14E9-FC7D-51B1-15FA27006FB0}"/>
              </a:ext>
            </a:extLst>
          </p:cNvPr>
          <p:cNvSpPr>
            <a:spLocks noGrp="1"/>
          </p:cNvSpPr>
          <p:nvPr>
            <p:ph type="sldNum" sz="quarter" idx="12"/>
          </p:nvPr>
        </p:nvSpPr>
        <p:spPr/>
        <p:txBody>
          <a:bodyPr/>
          <a:lstStyle/>
          <a:p>
            <a:fld id="{B0C3E88A-0163-48A4-9F34-7D71CA4062C9}" type="slidenum">
              <a:rPr lang="en-US" smtClean="0"/>
              <a:pPr/>
              <a:t>19</a:t>
            </a:fld>
            <a:endParaRPr lang="en-US" dirty="0"/>
          </a:p>
        </p:txBody>
      </p:sp>
      <p:sp>
        <p:nvSpPr>
          <p:cNvPr id="7" name="Content Placeholder 6">
            <a:extLst>
              <a:ext uri="{FF2B5EF4-FFF2-40B4-BE49-F238E27FC236}">
                <a16:creationId xmlns:a16="http://schemas.microsoft.com/office/drawing/2014/main" id="{163605F5-DDE5-14EE-4863-61F53FB742D6}"/>
              </a:ext>
            </a:extLst>
          </p:cNvPr>
          <p:cNvSpPr>
            <a:spLocks noGrp="1"/>
          </p:cNvSpPr>
          <p:nvPr>
            <p:ph idx="14"/>
          </p:nvPr>
        </p:nvSpPr>
        <p:spPr/>
        <p:txBody>
          <a:bodyPr>
            <a:normAutofit/>
          </a:bodyPr>
          <a:lstStyle/>
          <a:p>
            <a:pPr marL="457200" indent="-457200">
              <a:buFont typeface="Arial" panose="020B0604020202020204" pitchFamily="34" charset="0"/>
              <a:buChar char="•"/>
            </a:pPr>
            <a:r>
              <a:rPr lang="en-US" sz="2400" dirty="0"/>
              <a:t>2 options for accessing the RFI landing page: Clicking View All… (widget) or Requests for Information submenu (toolbar)</a:t>
            </a:r>
          </a:p>
        </p:txBody>
      </p:sp>
      <p:pic>
        <p:nvPicPr>
          <p:cNvPr id="11" name="Picture 10">
            <a:extLst>
              <a:ext uri="{FF2B5EF4-FFF2-40B4-BE49-F238E27FC236}">
                <a16:creationId xmlns:a16="http://schemas.microsoft.com/office/drawing/2014/main" id="{5F85BA09-2655-CBE0-3F53-7EB1083DC410}"/>
              </a:ext>
            </a:extLst>
          </p:cNvPr>
          <p:cNvPicPr>
            <a:picLocks noChangeAspect="1"/>
          </p:cNvPicPr>
          <p:nvPr/>
        </p:nvPicPr>
        <p:blipFill>
          <a:blip r:embed="rId3"/>
          <a:stretch>
            <a:fillRect/>
          </a:stretch>
        </p:blipFill>
        <p:spPr>
          <a:xfrm>
            <a:off x="8720667" y="4603952"/>
            <a:ext cx="2904762" cy="590476"/>
          </a:xfrm>
          <a:prstGeom prst="rect">
            <a:avLst/>
          </a:prstGeom>
          <a:ln>
            <a:solidFill>
              <a:schemeClr val="tx1"/>
            </a:solidFill>
          </a:ln>
        </p:spPr>
      </p:pic>
      <p:pic>
        <p:nvPicPr>
          <p:cNvPr id="10" name="Picture 9">
            <a:extLst>
              <a:ext uri="{FF2B5EF4-FFF2-40B4-BE49-F238E27FC236}">
                <a16:creationId xmlns:a16="http://schemas.microsoft.com/office/drawing/2014/main" id="{531D2D0B-1D0A-DB48-9C77-081818A3B348}"/>
              </a:ext>
            </a:extLst>
          </p:cNvPr>
          <p:cNvPicPr>
            <a:picLocks noChangeAspect="1"/>
          </p:cNvPicPr>
          <p:nvPr/>
        </p:nvPicPr>
        <p:blipFill>
          <a:blip r:embed="rId4"/>
          <a:stretch>
            <a:fillRect/>
          </a:stretch>
        </p:blipFill>
        <p:spPr>
          <a:xfrm>
            <a:off x="4218978" y="2172773"/>
            <a:ext cx="3714286" cy="3923809"/>
          </a:xfrm>
          <a:prstGeom prst="rect">
            <a:avLst/>
          </a:prstGeom>
        </p:spPr>
      </p:pic>
    </p:spTree>
    <p:extLst>
      <p:ext uri="{BB962C8B-B14F-4D97-AF65-F5344CB8AC3E}">
        <p14:creationId xmlns:p14="http://schemas.microsoft.com/office/powerpoint/2010/main" val="3096825126"/>
      </p:ext>
    </p:extLst>
  </p:cSld>
  <p:clrMapOvr>
    <a:masterClrMapping/>
  </p:clrMapOvr>
  <mc:AlternateContent xmlns:mc="http://schemas.openxmlformats.org/markup-compatibility/2006" xmlns:p14="http://schemas.microsoft.com/office/powerpoint/2010/main">
    <mc:Choice Requires="p14">
      <p:transition spd="slow" p14:dur="2000" advTm="38960"/>
    </mc:Choice>
    <mc:Fallback xmlns="">
      <p:transition spd="slow" advTm="389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3" y="300583"/>
            <a:ext cx="8781289" cy="5487495"/>
          </a:xfrm>
          <a:prstGeom prst="rect">
            <a:avLst/>
          </a:prstGeom>
        </p:spPr>
      </p:pic>
      <p:sp>
        <p:nvSpPr>
          <p:cNvPr id="25" name="Title 4"/>
          <p:cNvSpPr>
            <a:spLocks noGrp="1"/>
          </p:cNvSpPr>
          <p:nvPr>
            <p:ph type="title"/>
          </p:nvPr>
        </p:nvSpPr>
        <p:spPr>
          <a:xfrm>
            <a:off x="622300" y="2663825"/>
            <a:ext cx="9463481" cy="1325563"/>
          </a:xfrm>
        </p:spPr>
        <p:txBody>
          <a:bodyPr>
            <a:normAutofit/>
          </a:bodyPr>
          <a:lstStyle/>
          <a:p>
            <a:r>
              <a:rPr lang="en-US" sz="4000">
                <a:solidFill>
                  <a:schemeClr val="accent1">
                    <a:lumMod val="50000"/>
                  </a:schemeClr>
                </a:solidFill>
              </a:rPr>
              <a:t>Agenda</a:t>
            </a:r>
            <a:endParaRPr lang="en-US" sz="4000" dirty="0">
              <a:solidFill>
                <a:schemeClr val="accent1">
                  <a:lumMod val="50000"/>
                </a:schemeClr>
              </a:solidFill>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852060557"/>
              </p:ext>
            </p:extLst>
          </p:nvPr>
        </p:nvGraphicFramePr>
        <p:xfrm>
          <a:off x="4178300" y="1309766"/>
          <a:ext cx="7670800" cy="4659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normAutofit fontScale="92500" lnSpcReduction="10000"/>
          </a:bodyPr>
          <a:lstStyle/>
          <a:p>
            <a:pPr>
              <a:lnSpc>
                <a:spcPct val="90000"/>
              </a:lnSpc>
              <a:spcAft>
                <a:spcPts val="600"/>
              </a:spcAft>
            </a:pPr>
            <a:fld id="{B0C3E88A-0163-48A4-9F34-7D71CA4062C9}" type="slidenum">
              <a:rPr lang="en-US" smtClean="0"/>
              <a:pPr>
                <a:lnSpc>
                  <a:spcPct val="90000"/>
                </a:lnSpc>
                <a:spcAft>
                  <a:spcPts val="600"/>
                </a:spcAft>
              </a:pPr>
              <a:t>2</a:t>
            </a:fld>
            <a:endParaRPr lang="en-US" dirty="0"/>
          </a:p>
        </p:txBody>
      </p:sp>
    </p:spTree>
    <p:extLst>
      <p:ext uri="{BB962C8B-B14F-4D97-AF65-F5344CB8AC3E}">
        <p14:creationId xmlns:p14="http://schemas.microsoft.com/office/powerpoint/2010/main" val="382435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923">
        <p15:prstTrans prst="airplane"/>
      </p:transition>
    </mc:Choice>
    <mc:Fallback xmlns="">
      <p:transition spd="slow" advTm="1192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99EE-4CEA-37DE-95AA-1D797354DE31}"/>
              </a:ext>
            </a:extLst>
          </p:cNvPr>
          <p:cNvSpPr>
            <a:spLocks noGrp="1"/>
          </p:cNvSpPr>
          <p:nvPr>
            <p:ph type="title"/>
          </p:nvPr>
        </p:nvSpPr>
        <p:spPr>
          <a:xfrm>
            <a:off x="579783" y="-82136"/>
            <a:ext cx="6904839" cy="1325563"/>
          </a:xfrm>
        </p:spPr>
        <p:txBody>
          <a:bodyPr/>
          <a:lstStyle/>
          <a:p>
            <a:pPr algn="ctr"/>
            <a:r>
              <a:rPr lang="en-US" dirty="0"/>
              <a:t>My Data Collections</a:t>
            </a:r>
          </a:p>
        </p:txBody>
      </p:sp>
      <p:sp>
        <p:nvSpPr>
          <p:cNvPr id="3" name="Content Placeholder 2">
            <a:extLst>
              <a:ext uri="{FF2B5EF4-FFF2-40B4-BE49-F238E27FC236}">
                <a16:creationId xmlns:a16="http://schemas.microsoft.com/office/drawing/2014/main" id="{FB6C53CD-FF39-6FFF-889B-32A599AD7125}"/>
              </a:ext>
            </a:extLst>
          </p:cNvPr>
          <p:cNvSpPr>
            <a:spLocks noGrp="1"/>
          </p:cNvSpPr>
          <p:nvPr>
            <p:ph idx="1"/>
          </p:nvPr>
        </p:nvSpPr>
        <p:spPr>
          <a:xfrm>
            <a:off x="838200" y="1298850"/>
            <a:ext cx="6904839" cy="4351338"/>
          </a:xfrm>
        </p:spPr>
        <p:txBody>
          <a:bodyPr>
            <a:normAutofit fontScale="92500" lnSpcReduction="10000"/>
          </a:bodyPr>
          <a:lstStyle/>
          <a:p>
            <a:pPr marL="457200" indent="-457200">
              <a:buFont typeface="Arial" panose="020B0604020202020204" pitchFamily="34" charset="0"/>
              <a:buChar char="•"/>
            </a:pPr>
            <a:r>
              <a:rPr lang="en-US" sz="1800" dirty="0"/>
              <a:t>Likely to be your most-used widget.</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sz="1800" dirty="0"/>
              <a:t>Online data collection process creates a hub for many of the necessary electronic forms </a:t>
            </a:r>
          </a:p>
          <a:p>
            <a:endParaRPr lang="en-US" sz="1800" dirty="0"/>
          </a:p>
          <a:p>
            <a:pPr marL="457200" indent="-457200">
              <a:buFont typeface="Arial" panose="020B0604020202020204" pitchFamily="34" charset="0"/>
              <a:buChar char="•"/>
            </a:pPr>
            <a:r>
              <a:rPr lang="en-US" sz="1800" dirty="0"/>
              <a:t>Clicking a collection in the data table redirects you to the stage of the collection where you left off </a:t>
            </a:r>
          </a:p>
          <a:p>
            <a:endParaRPr lang="en-US" sz="1800" dirty="0"/>
          </a:p>
          <a:p>
            <a:pPr marL="457200" indent="-457200">
              <a:buFont typeface="Arial" panose="020B0604020202020204" pitchFamily="34" charset="0"/>
              <a:buChar char="•"/>
            </a:pPr>
            <a:r>
              <a:rPr lang="en-US" sz="1800" dirty="0"/>
              <a:t>Click the blue action button to quickly begin a new data collection.</a:t>
            </a:r>
          </a:p>
          <a:p>
            <a:endParaRPr lang="en-US" sz="1800" dirty="0"/>
          </a:p>
          <a:p>
            <a:pPr marL="457200" indent="-457200">
              <a:buFont typeface="Arial" panose="020B0604020202020204" pitchFamily="34" charset="0"/>
              <a:buChar char="•"/>
            </a:pPr>
            <a:r>
              <a:rPr lang="en-US" sz="1800" dirty="0"/>
              <a:t>4 stages of a Data Collection: 1. Definition, 2. Add Member Data,  3. Validate Member Data, 4. Review &amp; Submit</a:t>
            </a:r>
          </a:p>
          <a:p>
            <a:endParaRPr lang="en-US" sz="1800" dirty="0"/>
          </a:p>
          <a:p>
            <a:pPr marL="457200" indent="-457200">
              <a:buFont typeface="Arial" panose="020B0604020202020204" pitchFamily="34" charset="0"/>
              <a:buChar char="•"/>
            </a:pPr>
            <a:r>
              <a:rPr lang="en-US" sz="1800" dirty="0"/>
              <a:t>Examples of Data Types: Insurance and Union Deductions </a:t>
            </a:r>
          </a:p>
          <a:p>
            <a:endParaRPr lang="en-US" sz="1800" dirty="0"/>
          </a:p>
          <a:p>
            <a:pPr marL="457200" indent="-457200">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BE892537-6DB9-7697-1C22-CE0622106C4B}"/>
              </a:ext>
            </a:extLst>
          </p:cNvPr>
          <p:cNvSpPr>
            <a:spLocks noGrp="1"/>
          </p:cNvSpPr>
          <p:nvPr>
            <p:ph type="sldNum" sz="quarter" idx="12"/>
          </p:nvPr>
        </p:nvSpPr>
        <p:spPr/>
        <p:txBody>
          <a:bodyPr/>
          <a:lstStyle/>
          <a:p>
            <a:fld id="{B0C3E88A-0163-48A4-9F34-7D71CA4062C9}" type="slidenum">
              <a:rPr lang="en-US" smtClean="0"/>
              <a:pPr/>
              <a:t>20</a:t>
            </a:fld>
            <a:endParaRPr lang="en-US" dirty="0"/>
          </a:p>
        </p:txBody>
      </p:sp>
      <p:pic>
        <p:nvPicPr>
          <p:cNvPr id="10" name="Picture 9">
            <a:extLst>
              <a:ext uri="{FF2B5EF4-FFF2-40B4-BE49-F238E27FC236}">
                <a16:creationId xmlns:a16="http://schemas.microsoft.com/office/drawing/2014/main" id="{3BC95FF8-09D0-E82E-4382-875A88846022}"/>
              </a:ext>
            </a:extLst>
          </p:cNvPr>
          <p:cNvPicPr>
            <a:picLocks noChangeAspect="1"/>
          </p:cNvPicPr>
          <p:nvPr/>
        </p:nvPicPr>
        <p:blipFill>
          <a:blip r:embed="rId3"/>
          <a:stretch>
            <a:fillRect/>
          </a:stretch>
        </p:blipFill>
        <p:spPr>
          <a:xfrm>
            <a:off x="8264248" y="1137466"/>
            <a:ext cx="3437467" cy="880673"/>
          </a:xfrm>
          <a:prstGeom prst="rect">
            <a:avLst/>
          </a:prstGeom>
        </p:spPr>
      </p:pic>
      <p:pic>
        <p:nvPicPr>
          <p:cNvPr id="7" name="Picture 6">
            <a:extLst>
              <a:ext uri="{FF2B5EF4-FFF2-40B4-BE49-F238E27FC236}">
                <a16:creationId xmlns:a16="http://schemas.microsoft.com/office/drawing/2014/main" id="{998F67CB-C90C-872D-0DE6-EB11A19753CC}"/>
              </a:ext>
            </a:extLst>
          </p:cNvPr>
          <p:cNvPicPr>
            <a:picLocks noChangeAspect="1"/>
          </p:cNvPicPr>
          <p:nvPr/>
        </p:nvPicPr>
        <p:blipFill>
          <a:blip r:embed="rId4"/>
          <a:stretch>
            <a:fillRect/>
          </a:stretch>
        </p:blipFill>
        <p:spPr>
          <a:xfrm>
            <a:off x="8257212" y="2246365"/>
            <a:ext cx="3635451" cy="3635451"/>
          </a:xfrm>
          <a:prstGeom prst="rect">
            <a:avLst/>
          </a:prstGeom>
        </p:spPr>
      </p:pic>
      <p:sp>
        <p:nvSpPr>
          <p:cNvPr id="4" name="Rectangle: Rounded Corners 3">
            <a:extLst>
              <a:ext uri="{FF2B5EF4-FFF2-40B4-BE49-F238E27FC236}">
                <a16:creationId xmlns:a16="http://schemas.microsoft.com/office/drawing/2014/main" id="{CA103F7F-5412-9CE9-2D60-8AEC588B64DD}"/>
              </a:ext>
            </a:extLst>
          </p:cNvPr>
          <p:cNvSpPr/>
          <p:nvPr/>
        </p:nvSpPr>
        <p:spPr>
          <a:xfrm>
            <a:off x="8455378" y="5441244"/>
            <a:ext cx="1546578" cy="27929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FBA871-73F8-9B6E-4B48-486D8A5B0584}"/>
              </a:ext>
            </a:extLst>
          </p:cNvPr>
          <p:cNvSpPr/>
          <p:nvPr/>
        </p:nvSpPr>
        <p:spPr>
          <a:xfrm>
            <a:off x="8264248" y="2777067"/>
            <a:ext cx="3521352" cy="530577"/>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664797"/>
      </p:ext>
    </p:extLst>
  </p:cSld>
  <p:clrMapOvr>
    <a:masterClrMapping/>
  </p:clrMapOvr>
  <mc:AlternateContent xmlns:mc="http://schemas.openxmlformats.org/markup-compatibility/2006" xmlns:p14="http://schemas.microsoft.com/office/powerpoint/2010/main">
    <mc:Choice Requires="p14">
      <p:transition spd="slow" p14:dur="2000" advTm="32976"/>
    </mc:Choice>
    <mc:Fallback xmlns="">
      <p:transition spd="slow" advTm="329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9599D-A801-18A1-3FB8-40F915527C59}"/>
              </a:ext>
            </a:extLst>
          </p:cNvPr>
          <p:cNvSpPr txBox="1"/>
          <p:nvPr/>
        </p:nvSpPr>
        <p:spPr>
          <a:xfrm>
            <a:off x="10960431" y="142973"/>
            <a:ext cx="625111"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12</a:t>
            </a:r>
          </a:p>
        </p:txBody>
      </p:sp>
      <p:graphicFrame>
        <p:nvGraphicFramePr>
          <p:cNvPr id="9" name="TextBox 1">
            <a:extLst>
              <a:ext uri="{FF2B5EF4-FFF2-40B4-BE49-F238E27FC236}">
                <a16:creationId xmlns:a16="http://schemas.microsoft.com/office/drawing/2014/main" id="{6D558FB2-9907-2CB5-A48B-9D602318D703}"/>
              </a:ext>
            </a:extLst>
          </p:cNvPr>
          <p:cNvGraphicFramePr/>
          <p:nvPr>
            <p:extLst>
              <p:ext uri="{D42A27DB-BD31-4B8C-83A1-F6EECF244321}">
                <p14:modId xmlns:p14="http://schemas.microsoft.com/office/powerpoint/2010/main" val="276102773"/>
              </p:ext>
            </p:extLst>
          </p:nvPr>
        </p:nvGraphicFramePr>
        <p:xfrm>
          <a:off x="684010" y="348792"/>
          <a:ext cx="10276422" cy="5590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5090751"/>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64" y="424150"/>
            <a:ext cx="8781289" cy="5487495"/>
          </a:xfrm>
          <a:prstGeom prst="rect">
            <a:avLst/>
          </a:prstGeom>
        </p:spPr>
      </p:pic>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2652445771"/>
              </p:ext>
            </p:extLst>
          </p:nvPr>
        </p:nvGraphicFramePr>
        <p:xfrm>
          <a:off x="2531620"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p14:dur="0" advTm="12543"/>
    </mc:Choice>
    <mc:Fallback xmlns="">
      <p:transition advTm="1254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FE3BE2-E73E-E044-8193-36068DFAFF8B}"/>
              </a:ext>
            </a:extLst>
          </p:cNvPr>
          <p:cNvPicPr>
            <a:picLocks noChangeAspect="1"/>
          </p:cNvPicPr>
          <p:nvPr/>
        </p:nvPicPr>
        <p:blipFill>
          <a:blip r:embed="rId3"/>
          <a:stretch>
            <a:fillRect/>
          </a:stretch>
        </p:blipFill>
        <p:spPr>
          <a:xfrm>
            <a:off x="608595" y="1403832"/>
            <a:ext cx="11233164" cy="4072913"/>
          </a:xfrm>
          <a:prstGeom prst="rect">
            <a:avLst/>
          </a:prstGeom>
        </p:spPr>
      </p:pic>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1030834990"/>
              </p:ext>
            </p:extLst>
          </p:nvPr>
        </p:nvGraphicFramePr>
        <p:xfrm>
          <a:off x="369086" y="200011"/>
          <a:ext cx="9862216" cy="933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Rounded Corners 8">
            <a:extLst>
              <a:ext uri="{FF2B5EF4-FFF2-40B4-BE49-F238E27FC236}">
                <a16:creationId xmlns:a16="http://schemas.microsoft.com/office/drawing/2014/main" id="{79907857-D330-5665-5AAF-7B106430CA15}"/>
              </a:ext>
            </a:extLst>
          </p:cNvPr>
          <p:cNvSpPr/>
          <p:nvPr/>
        </p:nvSpPr>
        <p:spPr>
          <a:xfrm>
            <a:off x="1308100" y="2108200"/>
            <a:ext cx="1358900" cy="3048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588DD25-888F-CD40-DAD4-DD5204BA1853}"/>
              </a:ext>
            </a:extLst>
          </p:cNvPr>
          <p:cNvSpPr/>
          <p:nvPr/>
        </p:nvSpPr>
        <p:spPr>
          <a:xfrm>
            <a:off x="8597900" y="5022646"/>
            <a:ext cx="1633402" cy="31135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08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1883157416"/>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76853C2-AE35-0692-5591-B16826EE0A91}"/>
              </a:ext>
            </a:extLst>
          </p:cNvPr>
          <p:cNvPicPr>
            <a:picLocks noChangeAspect="1"/>
          </p:cNvPicPr>
          <p:nvPr/>
        </p:nvPicPr>
        <p:blipFill>
          <a:blip r:embed="rId8"/>
          <a:stretch>
            <a:fillRect/>
          </a:stretch>
        </p:blipFill>
        <p:spPr>
          <a:xfrm>
            <a:off x="805524" y="1255853"/>
            <a:ext cx="10580952" cy="4771429"/>
          </a:xfrm>
          <a:prstGeom prst="rect">
            <a:avLst/>
          </a:prstGeom>
        </p:spPr>
      </p:pic>
      <p:sp>
        <p:nvSpPr>
          <p:cNvPr id="6" name="Rectangle: Rounded Corners 5">
            <a:extLst>
              <a:ext uri="{FF2B5EF4-FFF2-40B4-BE49-F238E27FC236}">
                <a16:creationId xmlns:a16="http://schemas.microsoft.com/office/drawing/2014/main" id="{724029C1-AB27-C1F3-986C-320B48FD8A94}"/>
              </a:ext>
            </a:extLst>
          </p:cNvPr>
          <p:cNvSpPr/>
          <p:nvPr/>
        </p:nvSpPr>
        <p:spPr>
          <a:xfrm>
            <a:off x="1092200" y="1854200"/>
            <a:ext cx="1295400" cy="2286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C25B57E-881F-95E6-62A9-525A5CE8C36D}"/>
              </a:ext>
            </a:extLst>
          </p:cNvPr>
          <p:cNvSpPr/>
          <p:nvPr/>
        </p:nvSpPr>
        <p:spPr>
          <a:xfrm>
            <a:off x="8039100" y="5590894"/>
            <a:ext cx="3060700" cy="316054"/>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B78EE39-0142-0CAA-E801-72F9A276CBA0}"/>
              </a:ext>
            </a:extLst>
          </p:cNvPr>
          <p:cNvSpPr/>
          <p:nvPr/>
        </p:nvSpPr>
        <p:spPr>
          <a:xfrm>
            <a:off x="6553200" y="1854200"/>
            <a:ext cx="1295400" cy="3556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353271"/>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FA31363-8300-3E08-B848-B4522F7675CF}"/>
              </a:ext>
            </a:extLst>
          </p:cNvPr>
          <p:cNvPicPr>
            <a:picLocks noChangeAspect="1"/>
          </p:cNvPicPr>
          <p:nvPr/>
        </p:nvPicPr>
        <p:blipFill>
          <a:blip r:embed="rId8"/>
          <a:stretch>
            <a:fillRect/>
          </a:stretch>
        </p:blipFill>
        <p:spPr>
          <a:xfrm>
            <a:off x="886368" y="1387796"/>
            <a:ext cx="10419264" cy="4523854"/>
          </a:xfrm>
          <a:prstGeom prst="rect">
            <a:avLst/>
          </a:prstGeom>
        </p:spPr>
      </p:pic>
    </p:spTree>
    <p:extLst>
      <p:ext uri="{BB962C8B-B14F-4D97-AF65-F5344CB8AC3E}">
        <p14:creationId xmlns:p14="http://schemas.microsoft.com/office/powerpoint/2010/main" val="987347993"/>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036834434"/>
              </p:ext>
            </p:extLst>
          </p:nvPr>
        </p:nvGraphicFramePr>
        <p:xfrm>
          <a:off x="3060325" y="382573"/>
          <a:ext cx="6690267" cy="618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46B75AD-D6CB-488E-0A6A-3E264A303333}"/>
              </a:ext>
            </a:extLst>
          </p:cNvPr>
          <p:cNvPicPr>
            <a:picLocks noChangeAspect="1"/>
          </p:cNvPicPr>
          <p:nvPr/>
        </p:nvPicPr>
        <p:blipFill>
          <a:blip r:embed="rId8"/>
          <a:stretch>
            <a:fillRect/>
          </a:stretch>
        </p:blipFill>
        <p:spPr>
          <a:xfrm>
            <a:off x="417875" y="1296708"/>
            <a:ext cx="11356249" cy="4264583"/>
          </a:xfrm>
          <a:prstGeom prst="rect">
            <a:avLst/>
          </a:prstGeom>
        </p:spPr>
      </p:pic>
    </p:spTree>
    <p:extLst>
      <p:ext uri="{BB962C8B-B14F-4D97-AF65-F5344CB8AC3E}">
        <p14:creationId xmlns:p14="http://schemas.microsoft.com/office/powerpoint/2010/main" val="71763990"/>
      </p:ext>
    </p:extLst>
  </p:cSld>
  <p:clrMapOvr>
    <a:masterClrMapping/>
  </p:clrMapOvr>
  <mc:AlternateContent xmlns:mc="http://schemas.openxmlformats.org/markup-compatibility/2006" xmlns:p14="http://schemas.microsoft.com/office/powerpoint/2010/main">
    <mc:Choice Requires="p14">
      <p:transition spd="slow" p14:dur="2000" advTm="4066"/>
    </mc:Choice>
    <mc:Fallback xmlns="">
      <p:transition spd="slow" advTm="406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7" name="Diagram 6">
            <a:extLst>
              <a:ext uri="{FF2B5EF4-FFF2-40B4-BE49-F238E27FC236}">
                <a16:creationId xmlns:a16="http://schemas.microsoft.com/office/drawing/2014/main" id="{3EF41933-FF16-4C1F-5518-80182DA81ED0}"/>
              </a:ext>
            </a:extLst>
          </p:cNvPr>
          <p:cNvGraphicFramePr/>
          <p:nvPr>
            <p:extLst>
              <p:ext uri="{D42A27DB-BD31-4B8C-83A1-F6EECF244321}">
                <p14:modId xmlns:p14="http://schemas.microsoft.com/office/powerpoint/2010/main" val="3159776642"/>
              </p:ext>
            </p:extLst>
          </p:nvPr>
        </p:nvGraphicFramePr>
        <p:xfrm>
          <a:off x="1820516" y="152103"/>
          <a:ext cx="8368088" cy="917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2F3B92B9-4A40-F91B-1584-0D22F7854834}"/>
              </a:ext>
            </a:extLst>
          </p:cNvPr>
          <p:cNvGrpSpPr/>
          <p:nvPr/>
        </p:nvGrpSpPr>
        <p:grpSpPr>
          <a:xfrm>
            <a:off x="2489200" y="783713"/>
            <a:ext cx="7648605" cy="706939"/>
            <a:chOff x="670819" y="-63456"/>
            <a:chExt cx="7909097" cy="643358"/>
          </a:xfrm>
          <a:scene3d>
            <a:camera prst="orthographicFront"/>
            <a:lightRig rig="flat" dir="t"/>
          </a:scene3d>
        </p:grpSpPr>
        <p:sp>
          <p:nvSpPr>
            <p:cNvPr id="3" name="Rectangle: Rounded Corners 2">
              <a:extLst>
                <a:ext uri="{FF2B5EF4-FFF2-40B4-BE49-F238E27FC236}">
                  <a16:creationId xmlns:a16="http://schemas.microsoft.com/office/drawing/2014/main" id="{32F03012-63DC-EA18-B5FD-33957F7E3C64}"/>
                </a:ext>
              </a:extLst>
            </p:cNvPr>
            <p:cNvSpPr/>
            <p:nvPr/>
          </p:nvSpPr>
          <p:spPr>
            <a:xfrm>
              <a:off x="670819" y="0"/>
              <a:ext cx="7874548" cy="57990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5" name="Rectangle: Rounded Corners 4">
              <a:extLst>
                <a:ext uri="{FF2B5EF4-FFF2-40B4-BE49-F238E27FC236}">
                  <a16:creationId xmlns:a16="http://schemas.microsoft.com/office/drawing/2014/main" id="{E7241F5C-8822-8CD0-7740-6B07256D6927}"/>
                </a:ext>
              </a:extLst>
            </p:cNvPr>
            <p:cNvSpPr txBox="1"/>
            <p:nvPr/>
          </p:nvSpPr>
          <p:spPr>
            <a:xfrm>
              <a:off x="670820" y="-63456"/>
              <a:ext cx="7909096" cy="5799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t>To </a:t>
              </a:r>
              <a:r>
                <a:rPr lang="en-US" sz="1400" b="1" kern="1200" dirty="0"/>
                <a:t>revise</a:t>
              </a:r>
              <a:r>
                <a:rPr lang="en-US" sz="1400" kern="1200" dirty="0"/>
                <a:t> an Insurance Deduction, enter the Deduction Effective Date (must be 1</a:t>
              </a:r>
              <a:r>
                <a:rPr lang="en-US" sz="1400" kern="1200" baseline="30000" dirty="0"/>
                <a:t>st</a:t>
              </a:r>
              <a:r>
                <a:rPr lang="en-US" sz="1400" kern="1200" dirty="0"/>
                <a:t> day of following month) and leave the “Deduction Termination Date” blank.</a:t>
              </a:r>
            </a:p>
          </p:txBody>
        </p:sp>
      </p:grpSp>
      <p:pic>
        <p:nvPicPr>
          <p:cNvPr id="10" name="Picture 9">
            <a:extLst>
              <a:ext uri="{FF2B5EF4-FFF2-40B4-BE49-F238E27FC236}">
                <a16:creationId xmlns:a16="http://schemas.microsoft.com/office/drawing/2014/main" id="{43A7211C-9677-CB33-9661-D2D6985CD217}"/>
              </a:ext>
            </a:extLst>
          </p:cNvPr>
          <p:cNvPicPr>
            <a:picLocks noChangeAspect="1"/>
          </p:cNvPicPr>
          <p:nvPr/>
        </p:nvPicPr>
        <p:blipFill>
          <a:blip r:embed="rId8"/>
          <a:stretch>
            <a:fillRect/>
          </a:stretch>
        </p:blipFill>
        <p:spPr>
          <a:xfrm>
            <a:off x="942809" y="1560379"/>
            <a:ext cx="10306382" cy="4322549"/>
          </a:xfrm>
          <a:prstGeom prst="rect">
            <a:avLst/>
          </a:prstGeom>
        </p:spPr>
      </p:pic>
      <p:sp>
        <p:nvSpPr>
          <p:cNvPr id="11" name="Speech Bubble: Rectangle with Corners Rounded 10">
            <a:extLst>
              <a:ext uri="{FF2B5EF4-FFF2-40B4-BE49-F238E27FC236}">
                <a16:creationId xmlns:a16="http://schemas.microsoft.com/office/drawing/2014/main" id="{A3BC4F6C-C39F-3735-9D3F-1B30AFEDDF6A}"/>
              </a:ext>
            </a:extLst>
          </p:cNvPr>
          <p:cNvSpPr/>
          <p:nvPr/>
        </p:nvSpPr>
        <p:spPr>
          <a:xfrm>
            <a:off x="8787554" y="4748000"/>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29 due to the Termination date NOT being the last day of the following month.</a:t>
            </a:r>
          </a:p>
        </p:txBody>
      </p:sp>
    </p:spTree>
    <p:extLst>
      <p:ext uri="{BB962C8B-B14F-4D97-AF65-F5344CB8AC3E}">
        <p14:creationId xmlns:p14="http://schemas.microsoft.com/office/powerpoint/2010/main" val="5482504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extLst>
              <p:ext uri="{D42A27DB-BD31-4B8C-83A1-F6EECF244321}">
                <p14:modId xmlns:p14="http://schemas.microsoft.com/office/powerpoint/2010/main" val="2811205132"/>
              </p:ext>
            </p:extLst>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C0F8BB3-5E18-B0C7-1DDC-645B5BF444EE}"/>
              </a:ext>
            </a:extLst>
          </p:cNvPr>
          <p:cNvPicPr>
            <a:picLocks noChangeAspect="1"/>
          </p:cNvPicPr>
          <p:nvPr/>
        </p:nvPicPr>
        <p:blipFill>
          <a:blip r:embed="rId8"/>
          <a:stretch>
            <a:fillRect/>
          </a:stretch>
        </p:blipFill>
        <p:spPr>
          <a:xfrm>
            <a:off x="447040" y="1853495"/>
            <a:ext cx="11297920" cy="3151010"/>
          </a:xfrm>
          <a:prstGeom prst="rect">
            <a:avLst/>
          </a:prstGeom>
        </p:spPr>
      </p:pic>
    </p:spTree>
    <p:extLst>
      <p:ext uri="{BB962C8B-B14F-4D97-AF65-F5344CB8AC3E}">
        <p14:creationId xmlns:p14="http://schemas.microsoft.com/office/powerpoint/2010/main" val="938591599"/>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nvGraphicFramePr>
        <p:xfrm>
          <a:off x="753875" y="501641"/>
          <a:ext cx="10161776" cy="818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85C47AC-56B1-7A4E-0D5D-07BB24010E97}"/>
              </a:ext>
            </a:extLst>
          </p:cNvPr>
          <p:cNvPicPr>
            <a:picLocks noChangeAspect="1"/>
          </p:cNvPicPr>
          <p:nvPr/>
        </p:nvPicPr>
        <p:blipFill>
          <a:blip r:embed="rId8"/>
          <a:stretch>
            <a:fillRect/>
          </a:stretch>
        </p:blipFill>
        <p:spPr>
          <a:xfrm>
            <a:off x="797921" y="1510864"/>
            <a:ext cx="10596158" cy="4341673"/>
          </a:xfrm>
          <a:prstGeom prst="rect">
            <a:avLst/>
          </a:prstGeom>
        </p:spPr>
      </p:pic>
      <p:sp>
        <p:nvSpPr>
          <p:cNvPr id="9" name="Speech Bubble: Rectangle with Corners Rounded 8">
            <a:extLst>
              <a:ext uri="{FF2B5EF4-FFF2-40B4-BE49-F238E27FC236}">
                <a16:creationId xmlns:a16="http://schemas.microsoft.com/office/drawing/2014/main" id="{4063BF5B-5F03-14A3-63BF-C356FC75F85A}"/>
              </a:ext>
            </a:extLst>
          </p:cNvPr>
          <p:cNvSpPr/>
          <p:nvPr/>
        </p:nvSpPr>
        <p:spPr>
          <a:xfrm>
            <a:off x="2657562" y="322958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8" name="Speech Bubble: Rectangle with Corners Rounded 7">
            <a:extLst>
              <a:ext uri="{FF2B5EF4-FFF2-40B4-BE49-F238E27FC236}">
                <a16:creationId xmlns:a16="http://schemas.microsoft.com/office/drawing/2014/main" id="{35B744B8-65EB-C778-A08F-663286F4B311}"/>
              </a:ext>
            </a:extLst>
          </p:cNvPr>
          <p:cNvSpPr/>
          <p:nvPr/>
        </p:nvSpPr>
        <p:spPr>
          <a:xfrm>
            <a:off x="9378402" y="1955721"/>
            <a:ext cx="1361440" cy="457200"/>
          </a:xfrm>
          <a:prstGeom prst="wedgeRoundRectCallout">
            <a:avLst>
              <a:gd name="adj1" fmla="val 70958"/>
              <a:gd name="adj2" fmla="val 8027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X to close</a:t>
            </a:r>
            <a:r>
              <a:rPr lang="en-US" sz="1400" b="1" dirty="0"/>
              <a:t> </a:t>
            </a:r>
          </a:p>
        </p:txBody>
      </p:sp>
      <p:sp>
        <p:nvSpPr>
          <p:cNvPr id="10" name="Speech Bubble: Rectangle with Corners Rounded 9">
            <a:extLst>
              <a:ext uri="{FF2B5EF4-FFF2-40B4-BE49-F238E27FC236}">
                <a16:creationId xmlns:a16="http://schemas.microsoft.com/office/drawing/2014/main" id="{9825B798-AF5A-B4C4-2889-B796D50C3D98}"/>
              </a:ext>
            </a:extLst>
          </p:cNvPr>
          <p:cNvSpPr/>
          <p:nvPr/>
        </p:nvSpPr>
        <p:spPr>
          <a:xfrm>
            <a:off x="9754322" y="3615581"/>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any option below to make corrections to member.</a:t>
            </a:r>
          </a:p>
        </p:txBody>
      </p:sp>
      <p:sp>
        <p:nvSpPr>
          <p:cNvPr id="7" name="Speech Bubble: Rectangle with Corners Rounded 6">
            <a:extLst>
              <a:ext uri="{FF2B5EF4-FFF2-40B4-BE49-F238E27FC236}">
                <a16:creationId xmlns:a16="http://schemas.microsoft.com/office/drawing/2014/main" id="{E52DE08F-CFB4-FA52-D114-B0808C9F7391}"/>
              </a:ext>
            </a:extLst>
          </p:cNvPr>
          <p:cNvSpPr/>
          <p:nvPr/>
        </p:nvSpPr>
        <p:spPr>
          <a:xfrm>
            <a:off x="6096000"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Tree>
    <p:extLst>
      <p:ext uri="{BB962C8B-B14F-4D97-AF65-F5344CB8AC3E}">
        <p14:creationId xmlns:p14="http://schemas.microsoft.com/office/powerpoint/2010/main" val="2742582517"/>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67A9-241C-1C4D-9FDB-53C0F662CC68}"/>
              </a:ext>
            </a:extLst>
          </p:cNvPr>
          <p:cNvSpPr>
            <a:spLocks noGrp="1"/>
          </p:cNvSpPr>
          <p:nvPr>
            <p:ph type="title"/>
          </p:nvPr>
        </p:nvSpPr>
        <p:spPr/>
        <p:txBody>
          <a:bodyPr/>
          <a:lstStyle/>
          <a:p>
            <a:r>
              <a:rPr lang="en-US"/>
              <a:t>Compatible Browsers</a:t>
            </a:r>
            <a:endParaRPr lang="en-US" dirty="0"/>
          </a:p>
        </p:txBody>
      </p:sp>
      <p:sp>
        <p:nvSpPr>
          <p:cNvPr id="3" name="Content Placeholder 2">
            <a:extLst>
              <a:ext uri="{FF2B5EF4-FFF2-40B4-BE49-F238E27FC236}">
                <a16:creationId xmlns:a16="http://schemas.microsoft.com/office/drawing/2014/main" id="{3006E602-6EFA-BBBA-8DF9-45CED9BBA342}"/>
              </a:ext>
            </a:extLst>
          </p:cNvPr>
          <p:cNvSpPr>
            <a:spLocks noGrp="1"/>
          </p:cNvSpPr>
          <p:nvPr>
            <p:ph idx="1"/>
          </p:nvPr>
        </p:nvSpPr>
        <p:spPr>
          <a:xfrm>
            <a:off x="838200" y="1556951"/>
            <a:ext cx="6938433" cy="4620012"/>
          </a:xfrm>
        </p:spPr>
        <p:txBody>
          <a:bodyPr/>
          <a:lstStyle/>
          <a:p>
            <a:r>
              <a:rPr lang="en-US" dirty="0"/>
              <a:t>The chart below shows the supported browsers with the Horizon line of business:</a:t>
            </a:r>
          </a:p>
          <a:p>
            <a:endParaRPr lang="en-US" dirty="0"/>
          </a:p>
          <a:p>
            <a:endParaRPr lang="en-US" dirty="0"/>
          </a:p>
          <a:p>
            <a:endParaRPr lang="en-US" dirty="0"/>
          </a:p>
          <a:p>
            <a:endParaRPr lang="en-US" dirty="0"/>
          </a:p>
          <a:p>
            <a:r>
              <a:rPr lang="en-US" dirty="0"/>
              <a:t>IMRF encourages the use of Microsoft Edge and Google Chrome</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F3E44CF-C3DA-2F89-B91C-340E529D76F5}"/>
              </a:ext>
            </a:extLst>
          </p:cNvPr>
          <p:cNvSpPr>
            <a:spLocks noGrp="1"/>
          </p:cNvSpPr>
          <p:nvPr>
            <p:ph type="sldNum" sz="quarter" idx="12"/>
          </p:nvPr>
        </p:nvSpPr>
        <p:spPr/>
        <p:txBody>
          <a:bodyPr/>
          <a:lstStyle/>
          <a:p>
            <a:fld id="{B0C3E88A-0163-48A4-9F34-7D71CA4062C9}" type="slidenum">
              <a:rPr lang="en-US" smtClean="0"/>
              <a:pPr/>
              <a:t>3</a:t>
            </a:fld>
            <a:endParaRPr lang="en-US" dirty="0"/>
          </a:p>
        </p:txBody>
      </p:sp>
      <p:pic>
        <p:nvPicPr>
          <p:cNvPr id="7" name="Picture 6">
            <a:extLst>
              <a:ext uri="{FF2B5EF4-FFF2-40B4-BE49-F238E27FC236}">
                <a16:creationId xmlns:a16="http://schemas.microsoft.com/office/drawing/2014/main" id="{3162552A-45D8-6825-CD34-F0FFB1FDB60B}"/>
              </a:ext>
            </a:extLst>
          </p:cNvPr>
          <p:cNvPicPr>
            <a:picLocks noChangeAspect="1"/>
          </p:cNvPicPr>
          <p:nvPr/>
        </p:nvPicPr>
        <p:blipFill>
          <a:blip r:embed="rId3"/>
          <a:stretch>
            <a:fillRect/>
          </a:stretch>
        </p:blipFill>
        <p:spPr>
          <a:xfrm>
            <a:off x="949410" y="2401735"/>
            <a:ext cx="6468417" cy="2054530"/>
          </a:xfrm>
          <a:prstGeom prst="rect">
            <a:avLst/>
          </a:prstGeom>
        </p:spPr>
      </p:pic>
    </p:spTree>
    <p:extLst>
      <p:ext uri="{BB962C8B-B14F-4D97-AF65-F5344CB8AC3E}">
        <p14:creationId xmlns:p14="http://schemas.microsoft.com/office/powerpoint/2010/main" val="1024075955"/>
      </p:ext>
    </p:extLst>
  </p:cSld>
  <p:clrMapOvr>
    <a:masterClrMapping/>
  </p:clrMapOvr>
  <mc:AlternateContent xmlns:mc="http://schemas.openxmlformats.org/markup-compatibility/2006" xmlns:p14="http://schemas.microsoft.com/office/powerpoint/2010/main">
    <mc:Choice Requires="p14">
      <p:transition spd="slow" p14:dur="2000" advTm="33792"/>
    </mc:Choice>
    <mc:Fallback xmlns="">
      <p:transition spd="slow" advTm="3379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extLst>
              <p:ext uri="{D42A27DB-BD31-4B8C-83A1-F6EECF244321}">
                <p14:modId xmlns:p14="http://schemas.microsoft.com/office/powerpoint/2010/main" val="1969064030"/>
              </p:ext>
            </p:extLst>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extLst>
              <p:ext uri="{D42A27DB-BD31-4B8C-83A1-F6EECF244321}">
                <p14:modId xmlns:p14="http://schemas.microsoft.com/office/powerpoint/2010/main" val="793088216"/>
              </p:ext>
            </p:extLst>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4020170058"/>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8E21112-5B91-5935-D6B1-A2776D5CA0E9}"/>
              </a:ext>
            </a:extLst>
          </p:cNvPr>
          <p:cNvPicPr>
            <a:picLocks noChangeAspect="1"/>
          </p:cNvPicPr>
          <p:nvPr/>
        </p:nvPicPr>
        <p:blipFill>
          <a:blip r:embed="rId8"/>
          <a:stretch>
            <a:fillRect/>
          </a:stretch>
        </p:blipFill>
        <p:spPr>
          <a:xfrm>
            <a:off x="199561" y="1745741"/>
            <a:ext cx="11792878" cy="3526116"/>
          </a:xfrm>
          <a:prstGeom prst="rect">
            <a:avLst/>
          </a:prstGeom>
        </p:spPr>
      </p:pic>
    </p:spTree>
    <p:extLst>
      <p:ext uri="{BB962C8B-B14F-4D97-AF65-F5344CB8AC3E}">
        <p14:creationId xmlns:p14="http://schemas.microsoft.com/office/powerpoint/2010/main" val="3913849955"/>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32</a:t>
            </a:fld>
            <a:endParaRPr lang="en-US" dirty="0"/>
          </a:p>
        </p:txBody>
      </p:sp>
      <p:graphicFrame>
        <p:nvGraphicFramePr>
          <p:cNvPr id="3" name="Diagram 2">
            <a:extLst>
              <a:ext uri="{FF2B5EF4-FFF2-40B4-BE49-F238E27FC236}">
                <a16:creationId xmlns:a16="http://schemas.microsoft.com/office/drawing/2014/main" id="{4394AD6D-81D9-2416-3750-EF98ECE67482}"/>
              </a:ext>
            </a:extLst>
          </p:cNvPr>
          <p:cNvGraphicFramePr/>
          <p:nvPr>
            <p:extLst>
              <p:ext uri="{D42A27DB-BD31-4B8C-83A1-F6EECF244321}">
                <p14:modId xmlns:p14="http://schemas.microsoft.com/office/powerpoint/2010/main" val="1897137307"/>
              </p:ext>
            </p:extLst>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B88C9649-7FC2-FAA8-F57D-E4130A70376D}"/>
              </a:ext>
            </a:extLst>
          </p:cNvPr>
          <p:cNvPicPr>
            <a:picLocks noChangeAspect="1"/>
          </p:cNvPicPr>
          <p:nvPr/>
        </p:nvPicPr>
        <p:blipFill>
          <a:blip r:embed="rId8"/>
          <a:stretch>
            <a:fillRect/>
          </a:stretch>
        </p:blipFill>
        <p:spPr>
          <a:xfrm>
            <a:off x="823868" y="1269999"/>
            <a:ext cx="10544263" cy="4708321"/>
          </a:xfrm>
          <a:prstGeom prst="rect">
            <a:avLst/>
          </a:prstGeom>
        </p:spPr>
      </p:pic>
    </p:spTree>
    <p:extLst>
      <p:ext uri="{BB962C8B-B14F-4D97-AF65-F5344CB8AC3E}">
        <p14:creationId xmlns:p14="http://schemas.microsoft.com/office/powerpoint/2010/main" val="3335476399"/>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33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2941505981"/>
              </p:ext>
            </p:extLst>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6559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FE3BE2-E73E-E044-8193-36068DFAFF8B}"/>
              </a:ext>
            </a:extLst>
          </p:cNvPr>
          <p:cNvPicPr>
            <a:picLocks noChangeAspect="1"/>
          </p:cNvPicPr>
          <p:nvPr/>
        </p:nvPicPr>
        <p:blipFill>
          <a:blip r:embed="rId3"/>
          <a:stretch>
            <a:fillRect/>
          </a:stretch>
        </p:blipFill>
        <p:spPr>
          <a:xfrm>
            <a:off x="608595" y="1403832"/>
            <a:ext cx="11233164" cy="4072913"/>
          </a:xfrm>
          <a:prstGeom prst="rect">
            <a:avLst/>
          </a:prstGeom>
        </p:spPr>
      </p:pic>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4121725109"/>
              </p:ext>
            </p:extLst>
          </p:nvPr>
        </p:nvGraphicFramePr>
        <p:xfrm>
          <a:off x="596522" y="327719"/>
          <a:ext cx="9428012" cy="933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Rounded Corners 8">
            <a:extLst>
              <a:ext uri="{FF2B5EF4-FFF2-40B4-BE49-F238E27FC236}">
                <a16:creationId xmlns:a16="http://schemas.microsoft.com/office/drawing/2014/main" id="{79907857-D330-5665-5AAF-7B106430CA15}"/>
              </a:ext>
            </a:extLst>
          </p:cNvPr>
          <p:cNvSpPr/>
          <p:nvPr/>
        </p:nvSpPr>
        <p:spPr>
          <a:xfrm>
            <a:off x="1308100" y="2108200"/>
            <a:ext cx="1358900" cy="3048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588DD25-888F-CD40-DAD4-DD5204BA1853}"/>
              </a:ext>
            </a:extLst>
          </p:cNvPr>
          <p:cNvSpPr/>
          <p:nvPr/>
        </p:nvSpPr>
        <p:spPr>
          <a:xfrm>
            <a:off x="8597900" y="5022646"/>
            <a:ext cx="1633402" cy="31135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35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76853C2-AE35-0692-5591-B16826EE0A91}"/>
              </a:ext>
            </a:extLst>
          </p:cNvPr>
          <p:cNvPicPr>
            <a:picLocks noChangeAspect="1"/>
          </p:cNvPicPr>
          <p:nvPr/>
        </p:nvPicPr>
        <p:blipFill>
          <a:blip r:embed="rId8"/>
          <a:stretch>
            <a:fillRect/>
          </a:stretch>
        </p:blipFill>
        <p:spPr>
          <a:xfrm>
            <a:off x="805524" y="1255853"/>
            <a:ext cx="10580952" cy="4771429"/>
          </a:xfrm>
          <a:prstGeom prst="rect">
            <a:avLst/>
          </a:prstGeom>
        </p:spPr>
      </p:pic>
      <p:sp>
        <p:nvSpPr>
          <p:cNvPr id="6" name="Rectangle: Rounded Corners 5">
            <a:extLst>
              <a:ext uri="{FF2B5EF4-FFF2-40B4-BE49-F238E27FC236}">
                <a16:creationId xmlns:a16="http://schemas.microsoft.com/office/drawing/2014/main" id="{724029C1-AB27-C1F3-986C-320B48FD8A94}"/>
              </a:ext>
            </a:extLst>
          </p:cNvPr>
          <p:cNvSpPr/>
          <p:nvPr/>
        </p:nvSpPr>
        <p:spPr>
          <a:xfrm>
            <a:off x="1092200" y="1854200"/>
            <a:ext cx="1295400" cy="2286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2C25B57E-881F-95E6-62A9-525A5CE8C36D}"/>
              </a:ext>
            </a:extLst>
          </p:cNvPr>
          <p:cNvSpPr/>
          <p:nvPr/>
        </p:nvSpPr>
        <p:spPr>
          <a:xfrm>
            <a:off x="8039100" y="5590894"/>
            <a:ext cx="3060700" cy="316054"/>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B78EE39-0142-0CAA-E801-72F9A276CBA0}"/>
              </a:ext>
            </a:extLst>
          </p:cNvPr>
          <p:cNvSpPr/>
          <p:nvPr/>
        </p:nvSpPr>
        <p:spPr>
          <a:xfrm>
            <a:off x="6553200" y="1854200"/>
            <a:ext cx="1295400" cy="3556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845370"/>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9A12725-DB88-B4A8-4D0D-1D3E960768C0}"/>
              </a:ext>
            </a:extLst>
          </p:cNvPr>
          <p:cNvPicPr>
            <a:picLocks noChangeAspect="1"/>
          </p:cNvPicPr>
          <p:nvPr/>
        </p:nvPicPr>
        <p:blipFill>
          <a:blip r:embed="rId8"/>
          <a:stretch>
            <a:fillRect/>
          </a:stretch>
        </p:blipFill>
        <p:spPr>
          <a:xfrm>
            <a:off x="1207480" y="1296721"/>
            <a:ext cx="9777040" cy="4650531"/>
          </a:xfrm>
          <a:prstGeom prst="rect">
            <a:avLst/>
          </a:prstGeom>
        </p:spPr>
      </p:pic>
    </p:spTree>
    <p:extLst>
      <p:ext uri="{BB962C8B-B14F-4D97-AF65-F5344CB8AC3E}">
        <p14:creationId xmlns:p14="http://schemas.microsoft.com/office/powerpoint/2010/main" val="1328350956"/>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09290B95-A84C-B99D-4BFA-48E6C0501DCB}"/>
              </a:ext>
            </a:extLst>
          </p:cNvPr>
          <p:cNvGraphicFramePr/>
          <p:nvPr>
            <p:extLst>
              <p:ext uri="{D42A27DB-BD31-4B8C-83A1-F6EECF244321}">
                <p14:modId xmlns:p14="http://schemas.microsoft.com/office/powerpoint/2010/main" val="4269533525"/>
              </p:ext>
            </p:extLst>
          </p:nvPr>
        </p:nvGraphicFramePr>
        <p:xfrm>
          <a:off x="2650999" y="748673"/>
          <a:ext cx="6997973" cy="67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5A1A3F1-43F7-AECD-C0E7-AD79A0B8258F}"/>
              </a:ext>
            </a:extLst>
          </p:cNvPr>
          <p:cNvPicPr>
            <a:picLocks noChangeAspect="1"/>
          </p:cNvPicPr>
          <p:nvPr/>
        </p:nvPicPr>
        <p:blipFill>
          <a:blip r:embed="rId8"/>
          <a:stretch>
            <a:fillRect/>
          </a:stretch>
        </p:blipFill>
        <p:spPr>
          <a:xfrm>
            <a:off x="350520" y="1574517"/>
            <a:ext cx="11490960" cy="3172248"/>
          </a:xfrm>
          <a:prstGeom prst="rect">
            <a:avLst/>
          </a:prstGeom>
        </p:spPr>
      </p:pic>
    </p:spTree>
    <p:extLst>
      <p:ext uri="{BB962C8B-B14F-4D97-AF65-F5344CB8AC3E}">
        <p14:creationId xmlns:p14="http://schemas.microsoft.com/office/powerpoint/2010/main" val="4272766998"/>
      </p:ext>
    </p:extLst>
  </p:cSld>
  <p:clrMapOvr>
    <a:masterClrMapping/>
  </p:clrMapOvr>
  <mc:AlternateContent xmlns:mc="http://schemas.openxmlformats.org/markup-compatibility/2006" xmlns:p14="http://schemas.microsoft.com/office/powerpoint/2010/main">
    <mc:Choice Requires="p14">
      <p:transition spd="slow" p14:dur="2000" advTm="14458"/>
    </mc:Choice>
    <mc:Fallback xmlns="">
      <p:transition spd="slow" advTm="1445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196D3-C4D4-580E-994C-E189D42CE80E}"/>
              </a:ext>
            </a:extLst>
          </p:cNvPr>
          <p:cNvSpPr>
            <a:spLocks noGrp="1"/>
          </p:cNvSpPr>
          <p:nvPr>
            <p:ph type="sldNum" sz="quarter" idx="12"/>
          </p:nvPr>
        </p:nvSpPr>
        <p:spPr>
          <a:xfrm>
            <a:off x="8812621" y="179054"/>
            <a:ext cx="2743200"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grpSp>
        <p:nvGrpSpPr>
          <p:cNvPr id="13" name="Group 12">
            <a:extLst>
              <a:ext uri="{FF2B5EF4-FFF2-40B4-BE49-F238E27FC236}">
                <a16:creationId xmlns:a16="http://schemas.microsoft.com/office/drawing/2014/main" id="{5050220E-68AA-3F66-9417-9E1CCB153F4F}"/>
              </a:ext>
            </a:extLst>
          </p:cNvPr>
          <p:cNvGrpSpPr/>
          <p:nvPr/>
        </p:nvGrpSpPr>
        <p:grpSpPr>
          <a:xfrm>
            <a:off x="114299" y="1607464"/>
            <a:ext cx="2574214" cy="1405096"/>
            <a:chOff x="0" y="0"/>
            <a:chExt cx="2886075" cy="1405096"/>
          </a:xfrm>
          <a:scene3d>
            <a:camera prst="orthographicFront"/>
            <a:lightRig rig="flat" dir="t"/>
          </a:scene3d>
        </p:grpSpPr>
        <p:sp>
          <p:nvSpPr>
            <p:cNvPr id="14" name="Rectangle: Rounded Corners 13">
              <a:extLst>
                <a:ext uri="{FF2B5EF4-FFF2-40B4-BE49-F238E27FC236}">
                  <a16:creationId xmlns:a16="http://schemas.microsoft.com/office/drawing/2014/main" id="{8546E8E8-D42F-61B9-CE1B-E5504D20AE86}"/>
                </a:ext>
              </a:extLst>
            </p:cNvPr>
            <p:cNvSpPr/>
            <p:nvPr/>
          </p:nvSpPr>
          <p:spPr>
            <a:xfrm>
              <a:off x="0" y="0"/>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4">
              <a:extLst>
                <a:ext uri="{FF2B5EF4-FFF2-40B4-BE49-F238E27FC236}">
                  <a16:creationId xmlns:a16="http://schemas.microsoft.com/office/drawing/2014/main" id="{20959C3B-270F-719D-46DF-AA0E409FDC55}"/>
                </a:ext>
              </a:extLst>
            </p:cNvPr>
            <p:cNvSpPr txBox="1"/>
            <p:nvPr/>
          </p:nvSpPr>
          <p:spPr>
            <a:xfrm>
              <a:off x="68591" y="68591"/>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Drag and drop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files from your desktop or click,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Select files from computer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to upload.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Import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where data is reviewed against input formatting requirements. </a:t>
              </a:r>
            </a:p>
          </p:txBody>
        </p:sp>
      </p:grpSp>
      <p:grpSp>
        <p:nvGrpSpPr>
          <p:cNvPr id="16" name="Group 15">
            <a:extLst>
              <a:ext uri="{FF2B5EF4-FFF2-40B4-BE49-F238E27FC236}">
                <a16:creationId xmlns:a16="http://schemas.microsoft.com/office/drawing/2014/main" id="{B21100F4-1527-5773-AEEA-B32499983CE0}"/>
              </a:ext>
            </a:extLst>
          </p:cNvPr>
          <p:cNvGrpSpPr/>
          <p:nvPr/>
        </p:nvGrpSpPr>
        <p:grpSpPr>
          <a:xfrm>
            <a:off x="114298" y="3459836"/>
            <a:ext cx="2513036" cy="1405096"/>
            <a:chOff x="0" y="1929075"/>
            <a:chExt cx="2886075" cy="1405096"/>
          </a:xfrm>
          <a:scene3d>
            <a:camera prst="orthographicFront"/>
            <a:lightRig rig="flat" dir="t"/>
          </a:scene3d>
        </p:grpSpPr>
        <p:sp>
          <p:nvSpPr>
            <p:cNvPr id="17" name="Rectangle: Rounded Corners 16">
              <a:extLst>
                <a:ext uri="{FF2B5EF4-FFF2-40B4-BE49-F238E27FC236}">
                  <a16:creationId xmlns:a16="http://schemas.microsoft.com/office/drawing/2014/main" id="{19EE3733-43DD-1948-ECBF-98FA1FEB87CC}"/>
                </a:ext>
              </a:extLst>
            </p:cNvPr>
            <p:cNvSpPr/>
            <p:nvPr/>
          </p:nvSpPr>
          <p:spPr>
            <a:xfrm>
              <a:off x="0" y="1929075"/>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Rounded Corners 4">
              <a:extLst>
                <a:ext uri="{FF2B5EF4-FFF2-40B4-BE49-F238E27FC236}">
                  <a16:creationId xmlns:a16="http://schemas.microsoft.com/office/drawing/2014/main" id="{9F1AB42B-CAEA-5CD2-159F-0C7D97156EFC}"/>
                </a:ext>
              </a:extLst>
            </p:cNvPr>
            <p:cNvSpPr txBox="1"/>
            <p:nvPr/>
          </p:nvSpPr>
          <p:spPr>
            <a:xfrm>
              <a:off x="68591" y="1997666"/>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you need the format, 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Download a template.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needed, review the procedure with simple file specifications in the Learning Center.</a:t>
              </a:r>
            </a:p>
          </p:txBody>
        </p:sp>
      </p:grpSp>
      <p:pic>
        <p:nvPicPr>
          <p:cNvPr id="3" name="Picture 2">
            <a:extLst>
              <a:ext uri="{FF2B5EF4-FFF2-40B4-BE49-F238E27FC236}">
                <a16:creationId xmlns:a16="http://schemas.microsoft.com/office/drawing/2014/main" id="{41A22680-BCD8-7B68-7979-69C9D81184EE}"/>
              </a:ext>
            </a:extLst>
          </p:cNvPr>
          <p:cNvPicPr>
            <a:picLocks noChangeAspect="1"/>
          </p:cNvPicPr>
          <p:nvPr/>
        </p:nvPicPr>
        <p:blipFill>
          <a:blip r:embed="rId3"/>
          <a:stretch>
            <a:fillRect/>
          </a:stretch>
        </p:blipFill>
        <p:spPr>
          <a:xfrm>
            <a:off x="2768173" y="1300480"/>
            <a:ext cx="9309528" cy="3992880"/>
          </a:xfrm>
          <a:prstGeom prst="rect">
            <a:avLst/>
          </a:prstGeom>
        </p:spPr>
      </p:pic>
    </p:spTree>
    <p:extLst>
      <p:ext uri="{BB962C8B-B14F-4D97-AF65-F5344CB8AC3E}">
        <p14:creationId xmlns:p14="http://schemas.microsoft.com/office/powerpoint/2010/main" val="3151167847"/>
      </p:ext>
    </p:extLst>
  </p:cSld>
  <p:clrMapOvr>
    <a:masterClrMapping/>
  </p:clrMapOvr>
  <mc:AlternateContent xmlns:mc="http://schemas.openxmlformats.org/markup-compatibility/2006" xmlns:p14="http://schemas.microsoft.com/office/powerpoint/2010/main">
    <mc:Choice Requires="p14">
      <p:transition spd="slow" p14:dur="2000" advTm="35613"/>
    </mc:Choice>
    <mc:Fallback xmlns="">
      <p:transition spd="slow" advTm="3561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2491-C88B-82D8-D558-1C68E4BFD826}"/>
              </a:ext>
            </a:extLst>
          </p:cNvPr>
          <p:cNvSpPr>
            <a:spLocks noGrp="1"/>
          </p:cNvSpPr>
          <p:nvPr>
            <p:ph type="title"/>
          </p:nvPr>
        </p:nvSpPr>
        <p:spPr>
          <a:xfrm>
            <a:off x="793046" y="200011"/>
            <a:ext cx="6972300" cy="1325563"/>
          </a:xfrm>
        </p:spPr>
        <p:txBody>
          <a:bodyPr/>
          <a:lstStyle/>
          <a:p>
            <a:r>
              <a:rPr lang="en-US" dirty="0"/>
              <a:t>File Format Upload</a:t>
            </a:r>
          </a:p>
        </p:txBody>
      </p:sp>
      <p:sp>
        <p:nvSpPr>
          <p:cNvPr id="5" name="Slide Number Placeholder 4">
            <a:extLst>
              <a:ext uri="{FF2B5EF4-FFF2-40B4-BE49-F238E27FC236}">
                <a16:creationId xmlns:a16="http://schemas.microsoft.com/office/drawing/2014/main" id="{28EA15C4-63A7-0A2A-8C0F-C30D67E7EF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F45D7896-E17B-1D41-34AA-1F2617D54E5C}"/>
              </a:ext>
            </a:extLst>
          </p:cNvPr>
          <p:cNvPicPr>
            <a:picLocks noChangeAspect="1"/>
          </p:cNvPicPr>
          <p:nvPr/>
        </p:nvPicPr>
        <p:blipFill>
          <a:blip r:embed="rId3"/>
          <a:stretch>
            <a:fillRect/>
          </a:stretch>
        </p:blipFill>
        <p:spPr>
          <a:xfrm>
            <a:off x="767760" y="1146412"/>
            <a:ext cx="9377343" cy="3031153"/>
          </a:xfrm>
          <a:prstGeom prst="rect">
            <a:avLst/>
          </a:prstGeom>
        </p:spPr>
      </p:pic>
      <p:pic>
        <p:nvPicPr>
          <p:cNvPr id="7" name="Picture 6">
            <a:extLst>
              <a:ext uri="{FF2B5EF4-FFF2-40B4-BE49-F238E27FC236}">
                <a16:creationId xmlns:a16="http://schemas.microsoft.com/office/drawing/2014/main" id="{F87A10A5-93D8-9332-6DCA-8E01557E90A6}"/>
              </a:ext>
            </a:extLst>
          </p:cNvPr>
          <p:cNvPicPr>
            <a:picLocks noChangeAspect="1"/>
          </p:cNvPicPr>
          <p:nvPr/>
        </p:nvPicPr>
        <p:blipFill>
          <a:blip r:embed="rId4"/>
          <a:stretch>
            <a:fillRect/>
          </a:stretch>
        </p:blipFill>
        <p:spPr>
          <a:xfrm>
            <a:off x="767760" y="4277234"/>
            <a:ext cx="10656480" cy="1259880"/>
          </a:xfrm>
          <a:prstGeom prst="rect">
            <a:avLst/>
          </a:prstGeom>
        </p:spPr>
      </p:pic>
      <p:sp>
        <p:nvSpPr>
          <p:cNvPr id="8" name="Speech Bubble: Rectangle with Corners Rounded 7">
            <a:extLst>
              <a:ext uri="{FF2B5EF4-FFF2-40B4-BE49-F238E27FC236}">
                <a16:creationId xmlns:a16="http://schemas.microsoft.com/office/drawing/2014/main" id="{50C66419-EC08-9B9A-7AA9-9C5ED07E614F}"/>
              </a:ext>
            </a:extLst>
          </p:cNvPr>
          <p:cNvSpPr/>
          <p:nvPr/>
        </p:nvSpPr>
        <p:spPr>
          <a:xfrm>
            <a:off x="10503905" y="3254118"/>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41 due to the Termination date NOT being the last day of the following month.</a:t>
            </a:r>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C3D8C7E5-EAEE-DB9D-A718-BDD7F4FB2A5A}"/>
                  </a:ext>
                </a:extLst>
              </p14:cNvPr>
              <p14:cNvContentPartPr/>
              <p14:nvPr/>
            </p14:nvContentPartPr>
            <p14:xfrm>
              <a:off x="8198600" y="3893000"/>
              <a:ext cx="702360" cy="8640"/>
            </p14:xfrm>
          </p:contentPart>
        </mc:Choice>
        <mc:Fallback xmlns="">
          <p:pic>
            <p:nvPicPr>
              <p:cNvPr id="9" name="Ink 8">
                <a:extLst>
                  <a:ext uri="{FF2B5EF4-FFF2-40B4-BE49-F238E27FC236}">
                    <a16:creationId xmlns:a16="http://schemas.microsoft.com/office/drawing/2014/main" id="{C3D8C7E5-EAEE-DB9D-A718-BDD7F4FB2A5A}"/>
                  </a:ext>
                </a:extLst>
              </p:cNvPr>
              <p:cNvPicPr/>
              <p:nvPr/>
            </p:nvPicPr>
            <p:blipFill>
              <a:blip r:embed="rId6"/>
              <a:stretch>
                <a:fillRect/>
              </a:stretch>
            </p:blipFill>
            <p:spPr>
              <a:xfrm>
                <a:off x="8144960" y="3785360"/>
                <a:ext cx="810000" cy="224280"/>
              </a:xfrm>
              <a:prstGeom prst="rect">
                <a:avLst/>
              </a:prstGeom>
            </p:spPr>
          </p:pic>
        </mc:Fallback>
      </mc:AlternateContent>
    </p:spTree>
    <p:extLst>
      <p:ext uri="{BB962C8B-B14F-4D97-AF65-F5344CB8AC3E}">
        <p14:creationId xmlns:p14="http://schemas.microsoft.com/office/powerpoint/2010/main" val="288999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34E9-6048-61C5-3DBC-0B70C64C7336}"/>
              </a:ext>
            </a:extLst>
          </p:cNvPr>
          <p:cNvSpPr>
            <a:spLocks noGrp="1"/>
          </p:cNvSpPr>
          <p:nvPr>
            <p:ph type="title"/>
          </p:nvPr>
        </p:nvSpPr>
        <p:spPr>
          <a:xfrm>
            <a:off x="4965430" y="629268"/>
            <a:ext cx="6586491" cy="1286160"/>
          </a:xfrm>
        </p:spPr>
        <p:txBody>
          <a:bodyPr anchor="b">
            <a:normAutofit/>
          </a:bodyPr>
          <a:lstStyle/>
          <a:p>
            <a:r>
              <a:rPr lang="en-US" dirty="0"/>
              <a:t>Signing into Partner Portal</a:t>
            </a:r>
          </a:p>
        </p:txBody>
      </p:sp>
      <p:sp>
        <p:nvSpPr>
          <p:cNvPr id="3" name="Content Placeholder 2">
            <a:extLst>
              <a:ext uri="{FF2B5EF4-FFF2-40B4-BE49-F238E27FC236}">
                <a16:creationId xmlns:a16="http://schemas.microsoft.com/office/drawing/2014/main" id="{92984BEA-F38D-E784-A8D6-27A60ACE30C3}"/>
              </a:ext>
            </a:extLst>
          </p:cNvPr>
          <p:cNvSpPr>
            <a:spLocks noGrp="1"/>
          </p:cNvSpPr>
          <p:nvPr>
            <p:ph idx="1"/>
          </p:nvPr>
        </p:nvSpPr>
        <p:spPr>
          <a:xfrm>
            <a:off x="4965431" y="2438400"/>
            <a:ext cx="6586489" cy="3785419"/>
          </a:xfrm>
        </p:spPr>
        <p:txBody>
          <a:bodyPr>
            <a:normAutofit/>
          </a:bodyPr>
          <a:lstStyle/>
          <a:p>
            <a:pPr marL="457200" indent="-457200">
              <a:buFont typeface="Arial" panose="020B0604020202020204" pitchFamily="34" charset="0"/>
              <a:buChar char="•"/>
            </a:pPr>
            <a:r>
              <a:rPr lang="en-US" sz="2000" dirty="0"/>
              <a:t>User ID’s will not be assigned. Your User ID is the same as your business email address</a:t>
            </a:r>
          </a:p>
          <a:p>
            <a:pPr marL="457200" indent="-457200">
              <a:buFont typeface="Arial" panose="020B0604020202020204" pitchFamily="34" charset="0"/>
              <a:buChar char="•"/>
            </a:pPr>
            <a:r>
              <a:rPr lang="en-US" sz="2000" dirty="0"/>
              <a:t>If it is your first-time logging in, you need to register for Employer Access</a:t>
            </a:r>
          </a:p>
          <a:p>
            <a:pPr marL="457200" indent="-457200">
              <a:buFont typeface="Arial" panose="020B0604020202020204" pitchFamily="34" charset="0"/>
              <a:buChar char="•"/>
            </a:pPr>
            <a:r>
              <a:rPr lang="en-US" sz="2000" dirty="0"/>
              <a:t>Click the appropriate buttons for help recovering your password or for assistance</a:t>
            </a:r>
          </a:p>
        </p:txBody>
      </p:sp>
      <p:pic>
        <p:nvPicPr>
          <p:cNvPr id="9" name="Picture 8">
            <a:extLst>
              <a:ext uri="{FF2B5EF4-FFF2-40B4-BE49-F238E27FC236}">
                <a16:creationId xmlns:a16="http://schemas.microsoft.com/office/drawing/2014/main" id="{7E57744E-B08A-643C-D48A-1C45A2771A73}"/>
              </a:ext>
            </a:extLst>
          </p:cNvPr>
          <p:cNvPicPr>
            <a:picLocks noChangeAspect="1"/>
          </p:cNvPicPr>
          <p:nvPr/>
        </p:nvPicPr>
        <p:blipFill rotWithShape="1">
          <a:blip r:embed="rId3"/>
          <a:srcRect r="49981"/>
          <a:stretch/>
        </p:blipFill>
        <p:spPr>
          <a:xfrm>
            <a:off x="20" y="10"/>
            <a:ext cx="4635571" cy="6857990"/>
          </a:xfrm>
          <a:prstGeom prst="rect">
            <a:avLst/>
          </a:prstGeom>
          <a:effectLst/>
        </p:spPr>
      </p:pic>
      <p:sp>
        <p:nvSpPr>
          <p:cNvPr id="5" name="Slide Number Placeholder 4">
            <a:extLst>
              <a:ext uri="{FF2B5EF4-FFF2-40B4-BE49-F238E27FC236}">
                <a16:creationId xmlns:a16="http://schemas.microsoft.com/office/drawing/2014/main" id="{184680CB-19DA-192D-30DF-7655470E0598}"/>
              </a:ext>
            </a:extLst>
          </p:cNvPr>
          <p:cNvSpPr>
            <a:spLocks noGrp="1"/>
          </p:cNvSpPr>
          <p:nvPr>
            <p:ph type="sldNum" sz="quarter" idx="12"/>
          </p:nvPr>
        </p:nvSpPr>
        <p:spPr>
          <a:xfrm>
            <a:off x="10662342" y="164298"/>
            <a:ext cx="1186758" cy="365125"/>
          </a:xfrm>
        </p:spPr>
        <p:txBody>
          <a:bodyPr>
            <a:normAutofit/>
          </a:bodyPr>
          <a:lstStyle/>
          <a:p>
            <a:pPr>
              <a:lnSpc>
                <a:spcPct val="90000"/>
              </a:lnSpc>
              <a:spcAft>
                <a:spcPts val="600"/>
              </a:spcAft>
            </a:pPr>
            <a:fld id="{B0C3E88A-0163-48A4-9F34-7D71CA4062C9}" type="slidenum">
              <a:rPr lang="en-US" sz="1900" smtClean="0"/>
              <a:pPr>
                <a:lnSpc>
                  <a:spcPct val="90000"/>
                </a:lnSpc>
                <a:spcAft>
                  <a:spcPts val="600"/>
                </a:spcAft>
              </a:pPr>
              <a:t>4</a:t>
            </a:fld>
            <a:endParaRPr lang="en-US" sz="1900" dirty="0"/>
          </a:p>
        </p:txBody>
      </p:sp>
    </p:spTree>
    <p:extLst>
      <p:ext uri="{BB962C8B-B14F-4D97-AF65-F5344CB8AC3E}">
        <p14:creationId xmlns:p14="http://schemas.microsoft.com/office/powerpoint/2010/main" val="1224530928"/>
      </p:ext>
    </p:extLst>
  </p:cSld>
  <p:clrMapOvr>
    <a:masterClrMapping/>
  </p:clrMapOvr>
  <mc:AlternateContent xmlns:mc="http://schemas.openxmlformats.org/markup-compatibility/2006" xmlns:p14="http://schemas.microsoft.com/office/powerpoint/2010/main">
    <mc:Choice Requires="p14">
      <p:transition spd="slow" p14:dur="2000" advTm="26936"/>
    </mc:Choice>
    <mc:Fallback xmlns="">
      <p:transition spd="slow" advTm="2693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18A33B6-9177-EAAD-4BBF-2099334BEE95}"/>
              </a:ext>
            </a:extLst>
          </p:cNvPr>
          <p:cNvPicPr>
            <a:picLocks noChangeAspect="1"/>
          </p:cNvPicPr>
          <p:nvPr/>
        </p:nvPicPr>
        <p:blipFill>
          <a:blip r:embed="rId8"/>
          <a:stretch>
            <a:fillRect/>
          </a:stretch>
        </p:blipFill>
        <p:spPr>
          <a:xfrm>
            <a:off x="208280" y="1625781"/>
            <a:ext cx="11775440" cy="3606438"/>
          </a:xfrm>
          <a:prstGeom prst="rect">
            <a:avLst/>
          </a:prstGeom>
        </p:spPr>
      </p:pic>
    </p:spTree>
    <p:extLst>
      <p:ext uri="{BB962C8B-B14F-4D97-AF65-F5344CB8AC3E}">
        <p14:creationId xmlns:p14="http://schemas.microsoft.com/office/powerpoint/2010/main" val="1494668750"/>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nvGraphicFramePr>
        <p:xfrm>
          <a:off x="753875" y="501641"/>
          <a:ext cx="10161776" cy="818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2371D01-EEA0-9B00-2571-B9BF6D7518E5}"/>
              </a:ext>
            </a:extLst>
          </p:cNvPr>
          <p:cNvPicPr>
            <a:picLocks noChangeAspect="1"/>
          </p:cNvPicPr>
          <p:nvPr/>
        </p:nvPicPr>
        <p:blipFill>
          <a:blip r:embed="rId8"/>
          <a:stretch>
            <a:fillRect/>
          </a:stretch>
        </p:blipFill>
        <p:spPr>
          <a:xfrm>
            <a:off x="936384" y="1420313"/>
            <a:ext cx="9796758" cy="4514901"/>
          </a:xfrm>
          <a:prstGeom prst="rect">
            <a:avLst/>
          </a:prstGeom>
        </p:spPr>
      </p:pic>
      <p:sp>
        <p:nvSpPr>
          <p:cNvPr id="7" name="Speech Bubble: Rectangle with Corners Rounded 6">
            <a:extLst>
              <a:ext uri="{FF2B5EF4-FFF2-40B4-BE49-F238E27FC236}">
                <a16:creationId xmlns:a16="http://schemas.microsoft.com/office/drawing/2014/main" id="{7D115D5E-8C98-3154-235C-4B829140FA6F}"/>
              </a:ext>
            </a:extLst>
          </p:cNvPr>
          <p:cNvSpPr/>
          <p:nvPr/>
        </p:nvSpPr>
        <p:spPr>
          <a:xfrm>
            <a:off x="2446742" y="318516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8" name="Speech Bubble: Rectangle with Corners Rounded 7">
            <a:extLst>
              <a:ext uri="{FF2B5EF4-FFF2-40B4-BE49-F238E27FC236}">
                <a16:creationId xmlns:a16="http://schemas.microsoft.com/office/drawing/2014/main" id="{F5F93559-A3C2-D397-E229-230487997177}"/>
              </a:ext>
            </a:extLst>
          </p:cNvPr>
          <p:cNvSpPr/>
          <p:nvPr/>
        </p:nvSpPr>
        <p:spPr>
          <a:xfrm>
            <a:off x="5648960"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
        <p:nvSpPr>
          <p:cNvPr id="9" name="Speech Bubble: Rectangle with Corners Rounded 8">
            <a:extLst>
              <a:ext uri="{FF2B5EF4-FFF2-40B4-BE49-F238E27FC236}">
                <a16:creationId xmlns:a16="http://schemas.microsoft.com/office/drawing/2014/main" id="{19E54ECA-1C33-4014-0F7A-CBD32C1A55D0}"/>
              </a:ext>
            </a:extLst>
          </p:cNvPr>
          <p:cNvSpPr/>
          <p:nvPr/>
        </p:nvSpPr>
        <p:spPr>
          <a:xfrm>
            <a:off x="8749839" y="3637280"/>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View Member Data to make any corrections.</a:t>
            </a:r>
          </a:p>
        </p:txBody>
      </p:sp>
    </p:spTree>
    <p:extLst>
      <p:ext uri="{BB962C8B-B14F-4D97-AF65-F5344CB8AC3E}">
        <p14:creationId xmlns:p14="http://schemas.microsoft.com/office/powerpoint/2010/main" val="1779598420"/>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520360458"/>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AED10B2-E09F-9D64-03D1-46F2A7449655}"/>
              </a:ext>
            </a:extLst>
          </p:cNvPr>
          <p:cNvPicPr>
            <a:picLocks noChangeAspect="1"/>
          </p:cNvPicPr>
          <p:nvPr/>
        </p:nvPicPr>
        <p:blipFill>
          <a:blip r:embed="rId8"/>
          <a:stretch>
            <a:fillRect/>
          </a:stretch>
        </p:blipFill>
        <p:spPr>
          <a:xfrm>
            <a:off x="340360" y="1586143"/>
            <a:ext cx="11511280" cy="3382097"/>
          </a:xfrm>
          <a:prstGeom prst="rect">
            <a:avLst/>
          </a:prstGeom>
        </p:spPr>
      </p:pic>
    </p:spTree>
    <p:extLst>
      <p:ext uri="{BB962C8B-B14F-4D97-AF65-F5344CB8AC3E}">
        <p14:creationId xmlns:p14="http://schemas.microsoft.com/office/powerpoint/2010/main" val="1135780894"/>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4394AD6D-81D9-2416-3750-EF98ECE67482}"/>
              </a:ext>
            </a:extLst>
          </p:cNvPr>
          <p:cNvGraphicFramePr/>
          <p:nvPr>
            <p:extLst>
              <p:ext uri="{D42A27DB-BD31-4B8C-83A1-F6EECF244321}">
                <p14:modId xmlns:p14="http://schemas.microsoft.com/office/powerpoint/2010/main" val="2342761199"/>
              </p:ext>
            </p:extLst>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2180EDF1-BD24-9B96-3E5D-F2F517A0A86F}"/>
              </a:ext>
            </a:extLst>
          </p:cNvPr>
          <p:cNvPicPr>
            <a:picLocks noChangeAspect="1"/>
          </p:cNvPicPr>
          <p:nvPr/>
        </p:nvPicPr>
        <p:blipFill>
          <a:blip r:embed="rId8"/>
          <a:stretch>
            <a:fillRect/>
          </a:stretch>
        </p:blipFill>
        <p:spPr>
          <a:xfrm>
            <a:off x="1043940" y="1172992"/>
            <a:ext cx="10104120" cy="4693277"/>
          </a:xfrm>
          <a:prstGeom prst="rect">
            <a:avLst/>
          </a:prstGeom>
        </p:spPr>
      </p:pic>
    </p:spTree>
    <p:extLst>
      <p:ext uri="{BB962C8B-B14F-4D97-AF65-F5344CB8AC3E}">
        <p14:creationId xmlns:p14="http://schemas.microsoft.com/office/powerpoint/2010/main" val="1736011053"/>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CD822-17B7-270E-3921-9055ABAEC9A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692C3DB-34D6-66FD-91BD-D3D3BAF99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a:extLst>
              <a:ext uri="{FF2B5EF4-FFF2-40B4-BE49-F238E27FC236}">
                <a16:creationId xmlns:a16="http://schemas.microsoft.com/office/drawing/2014/main" id="{8997FEB6-AD36-78D7-D43A-BFB587AD5AB5}"/>
              </a:ext>
            </a:extLst>
          </p:cNvPr>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45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69907490-59FA-26F7-6CAB-E66D2AFAC943}"/>
              </a:ext>
            </a:extLst>
          </p:cNvPr>
          <p:cNvGraphicFramePr>
            <a:graphicFrameLocks noGrp="1"/>
          </p:cNvGraphicFramePr>
          <p:nvPr>
            <p:ph idx="1"/>
            <p:extLst>
              <p:ext uri="{D42A27DB-BD31-4B8C-83A1-F6EECF244321}">
                <p14:modId xmlns:p14="http://schemas.microsoft.com/office/powerpoint/2010/main" val="3435643713"/>
              </p:ext>
            </p:extLst>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8428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90409C-260B-56B6-F097-A31B5799F481}"/>
              </a:ext>
            </a:extLst>
          </p:cNvPr>
          <p:cNvSpPr>
            <a:spLocks noGrp="1"/>
          </p:cNvSpPr>
          <p:nvPr>
            <p:ph type="sldNum" sz="quarter" idx="12"/>
          </p:nvPr>
        </p:nvSpPr>
        <p:spPr/>
        <p:txBody>
          <a:bodyPr/>
          <a:lstStyle/>
          <a:p>
            <a:fld id="{B0C3E88A-0163-48A4-9F34-7D71CA4062C9}" type="slidenum">
              <a:rPr lang="en-US" smtClean="0"/>
              <a:pPr/>
              <a:t>46</a:t>
            </a:fld>
            <a:endParaRPr lang="en-US" dirty="0"/>
          </a:p>
        </p:txBody>
      </p:sp>
      <p:sp>
        <p:nvSpPr>
          <p:cNvPr id="6" name="TextBox 5">
            <a:extLst>
              <a:ext uri="{FF2B5EF4-FFF2-40B4-BE49-F238E27FC236}">
                <a16:creationId xmlns:a16="http://schemas.microsoft.com/office/drawing/2014/main" id="{6CF8540F-9BD2-11E9-0512-CD7221AC8C64}"/>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10" name="Picture 9">
            <a:extLst>
              <a:ext uri="{FF2B5EF4-FFF2-40B4-BE49-F238E27FC236}">
                <a16:creationId xmlns:a16="http://schemas.microsoft.com/office/drawing/2014/main" id="{10A19578-428D-D143-432C-4238450A30B9}"/>
              </a:ext>
            </a:extLst>
          </p:cNvPr>
          <p:cNvPicPr>
            <a:picLocks noChangeAspect="1"/>
          </p:cNvPicPr>
          <p:nvPr/>
        </p:nvPicPr>
        <p:blipFill>
          <a:blip r:embed="rId3"/>
          <a:stretch>
            <a:fillRect/>
          </a:stretch>
        </p:blipFill>
        <p:spPr>
          <a:xfrm>
            <a:off x="413769" y="965264"/>
            <a:ext cx="10646580" cy="5939856"/>
          </a:xfrm>
          <a:prstGeom prst="rect">
            <a:avLst/>
          </a:prstGeom>
        </p:spPr>
      </p:pic>
      <p:sp>
        <p:nvSpPr>
          <p:cNvPr id="11" name="Rectangle: Rounded Corners 10">
            <a:extLst>
              <a:ext uri="{FF2B5EF4-FFF2-40B4-BE49-F238E27FC236}">
                <a16:creationId xmlns:a16="http://schemas.microsoft.com/office/drawing/2014/main" id="{DC81FDC8-DBB1-4ED9-AE4D-E0E2B207CF97}"/>
              </a:ext>
            </a:extLst>
          </p:cNvPr>
          <p:cNvSpPr/>
          <p:nvPr/>
        </p:nvSpPr>
        <p:spPr>
          <a:xfrm>
            <a:off x="437745" y="3988340"/>
            <a:ext cx="466927" cy="43774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867F010-C453-6E88-434B-72909D57836E}"/>
              </a:ext>
            </a:extLst>
          </p:cNvPr>
          <p:cNvSpPr/>
          <p:nvPr/>
        </p:nvSpPr>
        <p:spPr>
          <a:xfrm>
            <a:off x="904672" y="4207212"/>
            <a:ext cx="1215958" cy="2188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07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F74CEB2-4DF5-A683-E89A-6E4DACAB0E5E}"/>
              </a:ext>
            </a:extLst>
          </p:cNvPr>
          <p:cNvPicPr>
            <a:picLocks noChangeAspect="1"/>
          </p:cNvPicPr>
          <p:nvPr/>
        </p:nvPicPr>
        <p:blipFill>
          <a:blip r:embed="rId3"/>
          <a:stretch>
            <a:fillRect/>
          </a:stretch>
        </p:blipFill>
        <p:spPr>
          <a:xfrm>
            <a:off x="0" y="1008985"/>
            <a:ext cx="11050621" cy="5849015"/>
          </a:xfrm>
          <a:prstGeom prst="rect">
            <a:avLst/>
          </a:prstGeom>
        </p:spPr>
      </p:pic>
      <p:sp>
        <p:nvSpPr>
          <p:cNvPr id="5" name="Slide Number Placeholder 4">
            <a:extLst>
              <a:ext uri="{FF2B5EF4-FFF2-40B4-BE49-F238E27FC236}">
                <a16:creationId xmlns:a16="http://schemas.microsoft.com/office/drawing/2014/main" id="{0F961AC3-892F-5A5B-3B3E-A4B3969A30A6}"/>
              </a:ext>
            </a:extLst>
          </p:cNvPr>
          <p:cNvSpPr>
            <a:spLocks noGrp="1"/>
          </p:cNvSpPr>
          <p:nvPr>
            <p:ph type="sldNum" sz="quarter" idx="12"/>
          </p:nvPr>
        </p:nvSpPr>
        <p:spPr/>
        <p:txBody>
          <a:bodyPr/>
          <a:lstStyle/>
          <a:p>
            <a:fld id="{B0C3E88A-0163-48A4-9F34-7D71CA4062C9}" type="slidenum">
              <a:rPr lang="en-US" smtClean="0"/>
              <a:pPr/>
              <a:t>47</a:t>
            </a:fld>
            <a:endParaRPr lang="en-US" dirty="0"/>
          </a:p>
        </p:txBody>
      </p:sp>
      <p:sp>
        <p:nvSpPr>
          <p:cNvPr id="6" name="TextBox 5">
            <a:extLst>
              <a:ext uri="{FF2B5EF4-FFF2-40B4-BE49-F238E27FC236}">
                <a16:creationId xmlns:a16="http://schemas.microsoft.com/office/drawing/2014/main" id="{A5BFCA61-5586-29E7-3E93-67A68D0AC732}"/>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sp>
        <p:nvSpPr>
          <p:cNvPr id="10" name="Rectangle: Rounded Corners 9">
            <a:extLst>
              <a:ext uri="{FF2B5EF4-FFF2-40B4-BE49-F238E27FC236}">
                <a16:creationId xmlns:a16="http://schemas.microsoft.com/office/drawing/2014/main" id="{87E3859E-CB65-B670-F598-C56DDB949946}"/>
              </a:ext>
            </a:extLst>
          </p:cNvPr>
          <p:cNvSpPr/>
          <p:nvPr/>
        </p:nvSpPr>
        <p:spPr>
          <a:xfrm>
            <a:off x="2042809" y="2389020"/>
            <a:ext cx="661481" cy="2529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B26AF96-EB6B-518E-C708-078D87924F98}"/>
              </a:ext>
            </a:extLst>
          </p:cNvPr>
          <p:cNvSpPr/>
          <p:nvPr/>
        </p:nvSpPr>
        <p:spPr>
          <a:xfrm>
            <a:off x="2237362" y="2811294"/>
            <a:ext cx="1507787" cy="2529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062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42AFD9-17E2-4E1B-943D-DC35DAF84227}"/>
              </a:ext>
            </a:extLst>
          </p:cNvPr>
          <p:cNvSpPr>
            <a:spLocks noGrp="1"/>
          </p:cNvSpPr>
          <p:nvPr>
            <p:ph type="sldNum" sz="quarter" idx="12"/>
          </p:nvPr>
        </p:nvSpPr>
        <p:spPr/>
        <p:txBody>
          <a:bodyPr/>
          <a:lstStyle/>
          <a:p>
            <a:fld id="{B0C3E88A-0163-48A4-9F34-7D71CA4062C9}" type="slidenum">
              <a:rPr lang="en-US" smtClean="0"/>
              <a:pPr/>
              <a:t>48</a:t>
            </a:fld>
            <a:endParaRPr lang="en-US" dirty="0"/>
          </a:p>
        </p:txBody>
      </p:sp>
      <p:sp>
        <p:nvSpPr>
          <p:cNvPr id="6" name="TextBox 5">
            <a:extLst>
              <a:ext uri="{FF2B5EF4-FFF2-40B4-BE49-F238E27FC236}">
                <a16:creationId xmlns:a16="http://schemas.microsoft.com/office/drawing/2014/main" id="{48B25D33-99DB-0284-5694-20331016A3E0}"/>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8" name="Picture 7">
            <a:extLst>
              <a:ext uri="{FF2B5EF4-FFF2-40B4-BE49-F238E27FC236}">
                <a16:creationId xmlns:a16="http://schemas.microsoft.com/office/drawing/2014/main" id="{5CF0451A-A6EA-15D7-AA23-3C918219EF23}"/>
              </a:ext>
            </a:extLst>
          </p:cNvPr>
          <p:cNvPicPr>
            <a:picLocks noChangeAspect="1"/>
          </p:cNvPicPr>
          <p:nvPr/>
        </p:nvPicPr>
        <p:blipFill>
          <a:blip r:embed="rId3"/>
          <a:stretch>
            <a:fillRect/>
          </a:stretch>
        </p:blipFill>
        <p:spPr>
          <a:xfrm>
            <a:off x="0" y="1260624"/>
            <a:ext cx="12192000" cy="4336752"/>
          </a:xfrm>
          <a:prstGeom prst="rect">
            <a:avLst/>
          </a:prstGeom>
        </p:spPr>
      </p:pic>
      <p:sp>
        <p:nvSpPr>
          <p:cNvPr id="9" name="Rectangle: Rounded Corners 8">
            <a:extLst>
              <a:ext uri="{FF2B5EF4-FFF2-40B4-BE49-F238E27FC236}">
                <a16:creationId xmlns:a16="http://schemas.microsoft.com/office/drawing/2014/main" id="{D35D547E-70E1-2C89-D464-1E306636FB02}"/>
              </a:ext>
            </a:extLst>
          </p:cNvPr>
          <p:cNvSpPr/>
          <p:nvPr/>
        </p:nvSpPr>
        <p:spPr>
          <a:xfrm>
            <a:off x="8356060" y="3618688"/>
            <a:ext cx="3589506" cy="35992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5132A3-D3AE-2031-0A0F-E3C61BD1A3CE}"/>
              </a:ext>
            </a:extLst>
          </p:cNvPr>
          <p:cNvPicPr>
            <a:picLocks noChangeAspect="1"/>
          </p:cNvPicPr>
          <p:nvPr/>
        </p:nvPicPr>
        <p:blipFill>
          <a:blip r:embed="rId3"/>
          <a:stretch>
            <a:fillRect/>
          </a:stretch>
        </p:blipFill>
        <p:spPr>
          <a:xfrm>
            <a:off x="0" y="1260624"/>
            <a:ext cx="12192000" cy="4336752"/>
          </a:xfrm>
          <a:prstGeom prst="rect">
            <a:avLst/>
          </a:prstGeom>
        </p:spPr>
      </p:pic>
      <p:pic>
        <p:nvPicPr>
          <p:cNvPr id="13" name="Picture 12">
            <a:extLst>
              <a:ext uri="{FF2B5EF4-FFF2-40B4-BE49-F238E27FC236}">
                <a16:creationId xmlns:a16="http://schemas.microsoft.com/office/drawing/2014/main" id="{C38EBA5B-8DE5-BA58-2BB4-6A2A5BB9D697}"/>
              </a:ext>
            </a:extLst>
          </p:cNvPr>
          <p:cNvPicPr>
            <a:picLocks noChangeAspect="1"/>
          </p:cNvPicPr>
          <p:nvPr/>
        </p:nvPicPr>
        <p:blipFill>
          <a:blip r:embed="rId3"/>
          <a:stretch>
            <a:fillRect/>
          </a:stretch>
        </p:blipFill>
        <p:spPr>
          <a:xfrm>
            <a:off x="0" y="1260624"/>
            <a:ext cx="12192000" cy="4336752"/>
          </a:xfrm>
          <a:prstGeom prst="rect">
            <a:avLst/>
          </a:prstGeom>
        </p:spPr>
      </p:pic>
    </p:spTree>
    <p:extLst>
      <p:ext uri="{BB962C8B-B14F-4D97-AF65-F5344CB8AC3E}">
        <p14:creationId xmlns:p14="http://schemas.microsoft.com/office/powerpoint/2010/main" val="1864229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E27BD4-C274-9053-E545-D4180D24FF6F}"/>
              </a:ext>
            </a:extLst>
          </p:cNvPr>
          <p:cNvSpPr>
            <a:spLocks noGrp="1"/>
          </p:cNvSpPr>
          <p:nvPr>
            <p:ph type="sldNum" sz="quarter" idx="12"/>
          </p:nvPr>
        </p:nvSpPr>
        <p:spPr/>
        <p:txBody>
          <a:bodyPr/>
          <a:lstStyle/>
          <a:p>
            <a:fld id="{B0C3E88A-0163-48A4-9F34-7D71CA4062C9}" type="slidenum">
              <a:rPr lang="en-US" smtClean="0"/>
              <a:pPr/>
              <a:t>49</a:t>
            </a:fld>
            <a:endParaRPr lang="en-US" dirty="0"/>
          </a:p>
        </p:txBody>
      </p:sp>
      <p:sp>
        <p:nvSpPr>
          <p:cNvPr id="7" name="TextBox 6">
            <a:extLst>
              <a:ext uri="{FF2B5EF4-FFF2-40B4-BE49-F238E27FC236}">
                <a16:creationId xmlns:a16="http://schemas.microsoft.com/office/drawing/2014/main" id="{97BC6E15-AB9D-4E95-4BE9-161F6E8B3ABB}"/>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9" name="Picture 8">
            <a:extLst>
              <a:ext uri="{FF2B5EF4-FFF2-40B4-BE49-F238E27FC236}">
                <a16:creationId xmlns:a16="http://schemas.microsoft.com/office/drawing/2014/main" id="{00CA0ABF-A5F2-0218-EC94-555246072DAB}"/>
              </a:ext>
            </a:extLst>
          </p:cNvPr>
          <p:cNvPicPr>
            <a:picLocks noChangeAspect="1"/>
          </p:cNvPicPr>
          <p:nvPr/>
        </p:nvPicPr>
        <p:blipFill>
          <a:blip r:embed="rId3"/>
          <a:stretch>
            <a:fillRect/>
          </a:stretch>
        </p:blipFill>
        <p:spPr>
          <a:xfrm>
            <a:off x="0" y="1081271"/>
            <a:ext cx="12192000" cy="4695458"/>
          </a:xfrm>
          <a:prstGeom prst="rect">
            <a:avLst/>
          </a:prstGeom>
        </p:spPr>
      </p:pic>
      <p:sp>
        <p:nvSpPr>
          <p:cNvPr id="10" name="Rectangle: Rounded Corners 9">
            <a:extLst>
              <a:ext uri="{FF2B5EF4-FFF2-40B4-BE49-F238E27FC236}">
                <a16:creationId xmlns:a16="http://schemas.microsoft.com/office/drawing/2014/main" id="{2DBA1A4F-5B26-1D60-E94E-6E4D3F28A72D}"/>
              </a:ext>
            </a:extLst>
          </p:cNvPr>
          <p:cNvSpPr/>
          <p:nvPr/>
        </p:nvSpPr>
        <p:spPr>
          <a:xfrm>
            <a:off x="2840476" y="4435813"/>
            <a:ext cx="2237361" cy="17509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A72D341-9FDF-6DC6-1147-8AB85A7E7C64}"/>
              </a:ext>
            </a:extLst>
          </p:cNvPr>
          <p:cNvSpPr/>
          <p:nvPr/>
        </p:nvSpPr>
        <p:spPr>
          <a:xfrm>
            <a:off x="8287966" y="3336587"/>
            <a:ext cx="3589506" cy="35019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B31416-4159-ABAA-44D7-CDB6E35061B4}"/>
              </a:ext>
            </a:extLst>
          </p:cNvPr>
          <p:cNvSpPr/>
          <p:nvPr/>
        </p:nvSpPr>
        <p:spPr>
          <a:xfrm>
            <a:off x="4893013" y="3978613"/>
            <a:ext cx="184824" cy="27237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28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E3101-C23F-9E7D-E736-404F4264E145}"/>
              </a:ext>
            </a:extLst>
          </p:cNvPr>
          <p:cNvPicPr>
            <a:picLocks noChangeAspect="1"/>
          </p:cNvPicPr>
          <p:nvPr/>
        </p:nvPicPr>
        <p:blipFill>
          <a:blip r:embed="rId3"/>
          <a:stretch>
            <a:fillRect/>
          </a:stretch>
        </p:blipFill>
        <p:spPr>
          <a:xfrm>
            <a:off x="69575" y="136879"/>
            <a:ext cx="10456305" cy="5829299"/>
          </a:xfrm>
          <a:prstGeom prst="rect">
            <a:avLst/>
          </a:prstGeom>
        </p:spPr>
      </p:pic>
      <p:sp>
        <p:nvSpPr>
          <p:cNvPr id="5" name="Slide Number Placeholder 4">
            <a:extLst>
              <a:ext uri="{FF2B5EF4-FFF2-40B4-BE49-F238E27FC236}">
                <a16:creationId xmlns:a16="http://schemas.microsoft.com/office/drawing/2014/main" id="{29BCB966-2024-1A57-9B55-426DC190EFF3}"/>
              </a:ext>
            </a:extLst>
          </p:cNvPr>
          <p:cNvSpPr>
            <a:spLocks noGrp="1"/>
          </p:cNvSpPr>
          <p:nvPr>
            <p:ph type="sldNum" sz="quarter" idx="12"/>
          </p:nvPr>
        </p:nvSpPr>
        <p:spPr/>
        <p:txBody>
          <a:bodyPr/>
          <a:lstStyle/>
          <a:p>
            <a:fld id="{B0C3E88A-0163-48A4-9F34-7D71CA4062C9}" type="slidenum">
              <a:rPr lang="en-US" smtClean="0"/>
              <a:pPr/>
              <a:t>5</a:t>
            </a:fld>
            <a:endParaRPr lang="en-US" dirty="0"/>
          </a:p>
        </p:txBody>
      </p:sp>
      <p:sp>
        <p:nvSpPr>
          <p:cNvPr id="7" name="Rectangle 6">
            <a:extLst>
              <a:ext uri="{FF2B5EF4-FFF2-40B4-BE49-F238E27FC236}">
                <a16:creationId xmlns:a16="http://schemas.microsoft.com/office/drawing/2014/main" id="{DF7C7CD4-3D2D-95CC-5D41-BB93D98630D8}"/>
              </a:ext>
            </a:extLst>
          </p:cNvPr>
          <p:cNvSpPr/>
          <p:nvPr/>
        </p:nvSpPr>
        <p:spPr>
          <a:xfrm>
            <a:off x="69575" y="114301"/>
            <a:ext cx="387626" cy="582929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2CE4FF-309C-F9AA-9355-431CAAE7224E}"/>
              </a:ext>
            </a:extLst>
          </p:cNvPr>
          <p:cNvSpPr/>
          <p:nvPr/>
        </p:nvSpPr>
        <p:spPr>
          <a:xfrm>
            <a:off x="9147683" y="200011"/>
            <a:ext cx="1378197" cy="38113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250369"/>
      </p:ext>
    </p:extLst>
  </p:cSld>
  <p:clrMapOvr>
    <a:masterClrMapping/>
  </p:clrMapOvr>
  <mc:AlternateContent xmlns:mc="http://schemas.openxmlformats.org/markup-compatibility/2006" xmlns:p14="http://schemas.microsoft.com/office/powerpoint/2010/main">
    <mc:Choice Requires="p14">
      <p:transition spd="slow" p14:dur="2000" advTm="24640"/>
    </mc:Choice>
    <mc:Fallback xmlns="">
      <p:transition spd="slow" advTm="2464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30AD3F-D2FB-E261-95C0-0A2AE4BE3551}"/>
              </a:ext>
            </a:extLst>
          </p:cNvPr>
          <p:cNvSpPr>
            <a:spLocks noGrp="1"/>
          </p:cNvSpPr>
          <p:nvPr>
            <p:ph type="sldNum" sz="quarter" idx="12"/>
          </p:nvPr>
        </p:nvSpPr>
        <p:spPr/>
        <p:txBody>
          <a:bodyPr/>
          <a:lstStyle/>
          <a:p>
            <a:fld id="{B0C3E88A-0163-48A4-9F34-7D71CA4062C9}" type="slidenum">
              <a:rPr lang="en-US" smtClean="0"/>
              <a:pPr/>
              <a:t>50</a:t>
            </a:fld>
            <a:endParaRPr lang="en-US" dirty="0"/>
          </a:p>
        </p:txBody>
      </p:sp>
      <p:sp>
        <p:nvSpPr>
          <p:cNvPr id="6" name="TextBox 5">
            <a:extLst>
              <a:ext uri="{FF2B5EF4-FFF2-40B4-BE49-F238E27FC236}">
                <a16:creationId xmlns:a16="http://schemas.microsoft.com/office/drawing/2014/main" id="{C40A5E60-46F1-4F88-8F6F-3B61A5BCA2BF}"/>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10" name="Picture 9">
            <a:extLst>
              <a:ext uri="{FF2B5EF4-FFF2-40B4-BE49-F238E27FC236}">
                <a16:creationId xmlns:a16="http://schemas.microsoft.com/office/drawing/2014/main" id="{7FADABCA-5421-629F-F056-9AF5AB36096F}"/>
              </a:ext>
            </a:extLst>
          </p:cNvPr>
          <p:cNvPicPr>
            <a:picLocks noChangeAspect="1"/>
          </p:cNvPicPr>
          <p:nvPr/>
        </p:nvPicPr>
        <p:blipFill>
          <a:blip r:embed="rId3"/>
          <a:stretch>
            <a:fillRect/>
          </a:stretch>
        </p:blipFill>
        <p:spPr>
          <a:xfrm>
            <a:off x="0" y="1086713"/>
            <a:ext cx="11050621" cy="5771287"/>
          </a:xfrm>
          <a:prstGeom prst="rect">
            <a:avLst/>
          </a:prstGeom>
        </p:spPr>
      </p:pic>
      <p:sp>
        <p:nvSpPr>
          <p:cNvPr id="11" name="Rectangle: Rounded Corners 10">
            <a:extLst>
              <a:ext uri="{FF2B5EF4-FFF2-40B4-BE49-F238E27FC236}">
                <a16:creationId xmlns:a16="http://schemas.microsoft.com/office/drawing/2014/main" id="{5E5C78B9-9369-A820-D57A-EFC9EC1173C2}"/>
              </a:ext>
            </a:extLst>
          </p:cNvPr>
          <p:cNvSpPr/>
          <p:nvPr/>
        </p:nvSpPr>
        <p:spPr>
          <a:xfrm>
            <a:off x="2558374" y="4659549"/>
            <a:ext cx="2033081"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88C4E4F-D202-B417-4F36-3A6D5691D6E9}"/>
              </a:ext>
            </a:extLst>
          </p:cNvPr>
          <p:cNvSpPr/>
          <p:nvPr/>
        </p:nvSpPr>
        <p:spPr>
          <a:xfrm>
            <a:off x="2558374" y="5508640"/>
            <a:ext cx="2033081"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87EDD2D-5D6F-2522-ECB6-4659830FCA25}"/>
              </a:ext>
            </a:extLst>
          </p:cNvPr>
          <p:cNvSpPr/>
          <p:nvPr/>
        </p:nvSpPr>
        <p:spPr>
          <a:xfrm>
            <a:off x="7519481" y="3249038"/>
            <a:ext cx="3210128" cy="27237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483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7D31B0-375B-8D86-CD79-2551D16FD22A}"/>
              </a:ext>
            </a:extLst>
          </p:cNvPr>
          <p:cNvPicPr>
            <a:picLocks noChangeAspect="1"/>
          </p:cNvPicPr>
          <p:nvPr/>
        </p:nvPicPr>
        <p:blipFill>
          <a:blip r:embed="rId3"/>
          <a:stretch>
            <a:fillRect/>
          </a:stretch>
        </p:blipFill>
        <p:spPr>
          <a:xfrm>
            <a:off x="0" y="963038"/>
            <a:ext cx="11070077" cy="5894962"/>
          </a:xfrm>
          <a:prstGeom prst="rect">
            <a:avLst/>
          </a:prstGeom>
        </p:spPr>
      </p:pic>
      <p:sp>
        <p:nvSpPr>
          <p:cNvPr id="5" name="Slide Number Placeholder 4">
            <a:extLst>
              <a:ext uri="{FF2B5EF4-FFF2-40B4-BE49-F238E27FC236}">
                <a16:creationId xmlns:a16="http://schemas.microsoft.com/office/drawing/2014/main" id="{6BBB943F-14ED-ABDA-C9D0-85858AA68BD0}"/>
              </a:ext>
            </a:extLst>
          </p:cNvPr>
          <p:cNvSpPr>
            <a:spLocks noGrp="1"/>
          </p:cNvSpPr>
          <p:nvPr>
            <p:ph type="sldNum" sz="quarter" idx="12"/>
          </p:nvPr>
        </p:nvSpPr>
        <p:spPr/>
        <p:txBody>
          <a:bodyPr/>
          <a:lstStyle/>
          <a:p>
            <a:fld id="{B0C3E88A-0163-48A4-9F34-7D71CA4062C9}" type="slidenum">
              <a:rPr lang="en-US" smtClean="0"/>
              <a:pPr/>
              <a:t>51</a:t>
            </a:fld>
            <a:endParaRPr lang="en-US" dirty="0"/>
          </a:p>
        </p:txBody>
      </p:sp>
      <p:sp>
        <p:nvSpPr>
          <p:cNvPr id="7" name="TextBox 6">
            <a:extLst>
              <a:ext uri="{FF2B5EF4-FFF2-40B4-BE49-F238E27FC236}">
                <a16:creationId xmlns:a16="http://schemas.microsoft.com/office/drawing/2014/main" id="{2901D672-0437-6FB8-9EB8-3E399508B96C}"/>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sp>
        <p:nvSpPr>
          <p:cNvPr id="10" name="Rectangle: Rounded Corners 9">
            <a:extLst>
              <a:ext uri="{FF2B5EF4-FFF2-40B4-BE49-F238E27FC236}">
                <a16:creationId xmlns:a16="http://schemas.microsoft.com/office/drawing/2014/main" id="{AE5A9024-F874-9E9D-19B2-AE4EF62F72B0}"/>
              </a:ext>
            </a:extLst>
          </p:cNvPr>
          <p:cNvSpPr/>
          <p:nvPr/>
        </p:nvSpPr>
        <p:spPr>
          <a:xfrm>
            <a:off x="0" y="2169267"/>
            <a:ext cx="515566" cy="4236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1D3A593-BB0C-B69E-F1F0-D4ABB48EED8B}"/>
              </a:ext>
            </a:extLst>
          </p:cNvPr>
          <p:cNvSpPr/>
          <p:nvPr/>
        </p:nvSpPr>
        <p:spPr>
          <a:xfrm>
            <a:off x="515566" y="2412460"/>
            <a:ext cx="1293779" cy="26044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B5C1468-EA0D-2584-4877-3BF1CEB47FAF}"/>
              </a:ext>
            </a:extLst>
          </p:cNvPr>
          <p:cNvSpPr/>
          <p:nvPr/>
        </p:nvSpPr>
        <p:spPr>
          <a:xfrm>
            <a:off x="7636213" y="3073940"/>
            <a:ext cx="1478604" cy="35506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E5D4269-59DE-0756-3C15-C0A4D5A74DC7}"/>
              </a:ext>
            </a:extLst>
          </p:cNvPr>
          <p:cNvSpPr/>
          <p:nvPr/>
        </p:nvSpPr>
        <p:spPr>
          <a:xfrm>
            <a:off x="10087583" y="4766553"/>
            <a:ext cx="622570"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779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689EC7-A915-E545-8831-964CE7DFC2A5}"/>
              </a:ext>
            </a:extLst>
          </p:cNvPr>
          <p:cNvSpPr>
            <a:spLocks noGrp="1"/>
          </p:cNvSpPr>
          <p:nvPr>
            <p:ph type="sldNum" sz="quarter" idx="12"/>
          </p:nvPr>
        </p:nvSpPr>
        <p:spPr/>
        <p:txBody>
          <a:bodyPr/>
          <a:lstStyle/>
          <a:p>
            <a:fld id="{B0C3E88A-0163-48A4-9F34-7D71CA4062C9}" type="slidenum">
              <a:rPr lang="en-US" smtClean="0"/>
              <a:pPr/>
              <a:t>52</a:t>
            </a:fld>
            <a:endParaRPr lang="en-US" dirty="0"/>
          </a:p>
        </p:txBody>
      </p:sp>
      <p:sp>
        <p:nvSpPr>
          <p:cNvPr id="6" name="TextBox 5">
            <a:extLst>
              <a:ext uri="{FF2B5EF4-FFF2-40B4-BE49-F238E27FC236}">
                <a16:creationId xmlns:a16="http://schemas.microsoft.com/office/drawing/2014/main" id="{DC188777-010F-3D1F-B206-F97CE45B73ED}"/>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pic>
        <p:nvPicPr>
          <p:cNvPr id="8" name="Picture 7">
            <a:extLst>
              <a:ext uri="{FF2B5EF4-FFF2-40B4-BE49-F238E27FC236}">
                <a16:creationId xmlns:a16="http://schemas.microsoft.com/office/drawing/2014/main" id="{E54C96BD-F726-934E-2961-1DBCB55C54B2}"/>
              </a:ext>
            </a:extLst>
          </p:cNvPr>
          <p:cNvPicPr>
            <a:picLocks noChangeAspect="1"/>
          </p:cNvPicPr>
          <p:nvPr/>
        </p:nvPicPr>
        <p:blipFill>
          <a:blip r:embed="rId3"/>
          <a:stretch>
            <a:fillRect/>
          </a:stretch>
        </p:blipFill>
        <p:spPr>
          <a:xfrm>
            <a:off x="0" y="871693"/>
            <a:ext cx="12192000" cy="5114613"/>
          </a:xfrm>
          <a:prstGeom prst="rect">
            <a:avLst/>
          </a:prstGeom>
        </p:spPr>
      </p:pic>
      <p:sp>
        <p:nvSpPr>
          <p:cNvPr id="9" name="Rectangle: Rounded Corners 8">
            <a:extLst>
              <a:ext uri="{FF2B5EF4-FFF2-40B4-BE49-F238E27FC236}">
                <a16:creationId xmlns:a16="http://schemas.microsoft.com/office/drawing/2014/main" id="{BE19DAE7-0033-92C9-E6B6-C61B9C071DE4}"/>
              </a:ext>
            </a:extLst>
          </p:cNvPr>
          <p:cNvSpPr/>
          <p:nvPr/>
        </p:nvSpPr>
        <p:spPr>
          <a:xfrm>
            <a:off x="2762655" y="2402732"/>
            <a:ext cx="612843"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2B5B610-B97C-D355-1DBD-722A4E5E3E83}"/>
              </a:ext>
            </a:extLst>
          </p:cNvPr>
          <p:cNvSpPr/>
          <p:nvPr/>
        </p:nvSpPr>
        <p:spPr>
          <a:xfrm>
            <a:off x="826851" y="2821020"/>
            <a:ext cx="1196502" cy="4961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3249FD8-4C64-C148-7560-418BC2FA682B}"/>
              </a:ext>
            </a:extLst>
          </p:cNvPr>
          <p:cNvSpPr/>
          <p:nvPr/>
        </p:nvSpPr>
        <p:spPr>
          <a:xfrm>
            <a:off x="2130357" y="2801565"/>
            <a:ext cx="1410511" cy="51556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465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41F9E-ACFD-90D7-C785-448F89B88C2F}"/>
              </a:ext>
            </a:extLst>
          </p:cNvPr>
          <p:cNvSpPr>
            <a:spLocks noGrp="1"/>
          </p:cNvSpPr>
          <p:nvPr>
            <p:ph type="sldNum" sz="quarter" idx="12"/>
          </p:nvPr>
        </p:nvSpPr>
        <p:spPr>
          <a:xfrm>
            <a:off x="8823058" y="182562"/>
            <a:ext cx="2743200"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53</a:t>
            </a:fld>
            <a:endParaRPr lang="en-US" dirty="0">
              <a:cs typeface="+mn-cs"/>
            </a:endParaRPr>
          </a:p>
        </p:txBody>
      </p:sp>
      <p:sp>
        <p:nvSpPr>
          <p:cNvPr id="12" name="Title 11">
            <a:extLst>
              <a:ext uri="{FF2B5EF4-FFF2-40B4-BE49-F238E27FC236}">
                <a16:creationId xmlns:a16="http://schemas.microsoft.com/office/drawing/2014/main" id="{09599102-0D8C-7FEB-9B04-240F921BBAC7}"/>
              </a:ext>
            </a:extLst>
          </p:cNvPr>
          <p:cNvSpPr>
            <a:spLocks noGrp="1"/>
          </p:cNvSpPr>
          <p:nvPr>
            <p:ph type="title"/>
          </p:nvPr>
        </p:nvSpPr>
        <p:spPr/>
        <p:txBody>
          <a:bodyPr vert="horz" lIns="91440" tIns="45720" rIns="91440" bIns="45720" rtlCol="0" anchor="ctr">
            <a:normAutofit/>
          </a:bodyPr>
          <a:lstStyle/>
          <a:p>
            <a:r>
              <a:rPr lang="en-US" sz="4200" kern="1200" dirty="0">
                <a:latin typeface="+mj-lt"/>
                <a:ea typeface="+mj-ea"/>
                <a:cs typeface="+mj-cs"/>
              </a:rPr>
              <a:t>Access Management</a:t>
            </a:r>
          </a:p>
        </p:txBody>
      </p:sp>
      <p:graphicFrame>
        <p:nvGraphicFramePr>
          <p:cNvPr id="14" name="Content Placeholder 10">
            <a:extLst>
              <a:ext uri="{FF2B5EF4-FFF2-40B4-BE49-F238E27FC236}">
                <a16:creationId xmlns:a16="http://schemas.microsoft.com/office/drawing/2014/main" id="{967C7550-327F-54A4-E617-DAFA783FD5E7}"/>
              </a:ext>
            </a:extLst>
          </p:cNvPr>
          <p:cNvGraphicFramePr>
            <a:graphicFrameLocks noGrp="1"/>
          </p:cNvGraphicFramePr>
          <p:nvPr>
            <p:ph idx="1"/>
            <p:extLst>
              <p:ext uri="{D42A27DB-BD31-4B8C-83A1-F6EECF244321}">
                <p14:modId xmlns:p14="http://schemas.microsoft.com/office/powerpoint/2010/main" val="21617306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98076"/>
      </p:ext>
    </p:extLst>
  </p:cSld>
  <p:clrMapOvr>
    <a:masterClrMapping/>
  </p:clrMapOvr>
  <mc:AlternateContent xmlns:mc="http://schemas.openxmlformats.org/markup-compatibility/2006" xmlns:p14="http://schemas.microsoft.com/office/powerpoint/2010/main">
    <mc:Choice Requires="p14">
      <p:transition spd="slow" p14:dur="2000" advTm="32845"/>
    </mc:Choice>
    <mc:Fallback xmlns="">
      <p:transition spd="slow" advTm="3284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715C897-C25C-9245-796A-9652A3F98D3B}"/>
              </a:ext>
            </a:extLst>
          </p:cNvPr>
          <p:cNvSpPr txBox="1"/>
          <p:nvPr/>
        </p:nvSpPr>
        <p:spPr>
          <a:xfrm>
            <a:off x="1100590" y="1089900"/>
            <a:ext cx="3810076" cy="3898118"/>
          </a:xfrm>
          <a:prstGeom prst="rect">
            <a:avLst/>
          </a:prstGeom>
          <a:solidFill>
            <a:srgbClr val="E5EAEC"/>
          </a:solidFill>
          <a:ln>
            <a:noFill/>
          </a:ln>
        </p:spPr>
        <p:txBody>
          <a:bodyPr vert="horz" lIns="91440" tIns="45720" rIns="91440" bIns="45720" rtlCol="0" anchor="ctr">
            <a:normAutofit/>
          </a:bodyPr>
          <a:lstStyle/>
          <a:p>
            <a:pPr marL="0" marR="0">
              <a:lnSpc>
                <a:spcPct val="90000"/>
              </a:lnSpc>
              <a:spcBef>
                <a:spcPct val="0"/>
              </a:spcBef>
              <a:spcAft>
                <a:spcPts val="600"/>
              </a:spcAft>
            </a:pPr>
            <a:r>
              <a:rPr lang="en-US" sz="4000" b="1" kern="1200" dirty="0">
                <a:solidFill>
                  <a:srgbClr val="183D5E"/>
                </a:solidFill>
                <a:latin typeface="+mj-lt"/>
                <a:ea typeface="+mj-ea"/>
                <a:cs typeface="+mj-cs"/>
              </a:rPr>
              <a:t>There are 3 different user roles for IMRF Partners. </a:t>
            </a:r>
          </a:p>
        </p:txBody>
      </p:sp>
      <p:graphicFrame>
        <p:nvGraphicFramePr>
          <p:cNvPr id="6" name="Diagram 5">
            <a:extLst>
              <a:ext uri="{FF2B5EF4-FFF2-40B4-BE49-F238E27FC236}">
                <a16:creationId xmlns:a16="http://schemas.microsoft.com/office/drawing/2014/main" id="{0B91530F-F24A-CC90-376B-3C79B9E637A4}"/>
              </a:ext>
            </a:extLst>
          </p:cNvPr>
          <p:cNvGraphicFramePr/>
          <p:nvPr>
            <p:extLst>
              <p:ext uri="{D42A27DB-BD31-4B8C-83A1-F6EECF244321}">
                <p14:modId xmlns:p14="http://schemas.microsoft.com/office/powerpoint/2010/main" val="727178483"/>
              </p:ext>
            </p:extLst>
          </p:nvPr>
        </p:nvGraphicFramePr>
        <p:xfrm>
          <a:off x="6331226" y="461328"/>
          <a:ext cx="5701857" cy="5313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7377C41-30D6-3D66-12F2-DA285796AA62}"/>
              </a:ext>
            </a:extLst>
          </p:cNvPr>
          <p:cNvSpPr>
            <a:spLocks noGrp="1"/>
          </p:cNvSpPr>
          <p:nvPr>
            <p:ph type="sldNum" sz="quarter" idx="12"/>
          </p:nvPr>
        </p:nvSpPr>
        <p:spPr>
          <a:xfrm>
            <a:off x="10690555" y="225409"/>
            <a:ext cx="842394"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54</a:t>
            </a:fld>
            <a:endParaRPr lang="en-US" dirty="0">
              <a:cs typeface="+mn-cs"/>
            </a:endParaRPr>
          </a:p>
        </p:txBody>
      </p:sp>
    </p:spTree>
    <p:extLst>
      <p:ext uri="{BB962C8B-B14F-4D97-AF65-F5344CB8AC3E}">
        <p14:creationId xmlns:p14="http://schemas.microsoft.com/office/powerpoint/2010/main" val="1508162104"/>
      </p:ext>
    </p:extLst>
  </p:cSld>
  <p:clrMapOvr>
    <a:masterClrMapping/>
  </p:clrMapOvr>
  <mc:AlternateContent xmlns:mc="http://schemas.openxmlformats.org/markup-compatibility/2006" xmlns:p14="http://schemas.microsoft.com/office/powerpoint/2010/main">
    <mc:Choice Requires="p14">
      <p:transition spd="slow" p14:dur="2000" advTm="27876"/>
    </mc:Choice>
    <mc:Fallback xmlns="">
      <p:transition spd="slow" advTm="2787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0D08-4A9B-EC2B-47F7-F70C0613B178}"/>
              </a:ext>
            </a:extLst>
          </p:cNvPr>
          <p:cNvSpPr>
            <a:spLocks noGrp="1"/>
          </p:cNvSpPr>
          <p:nvPr>
            <p:ph type="title"/>
          </p:nvPr>
        </p:nvSpPr>
        <p:spPr>
          <a:xfrm>
            <a:off x="463279" y="98636"/>
            <a:ext cx="6904839" cy="1272963"/>
          </a:xfrm>
        </p:spPr>
        <p:txBody>
          <a:bodyPr/>
          <a:lstStyle/>
          <a:p>
            <a:pPr algn="ctr"/>
            <a:r>
              <a:rPr lang="en-US" dirty="0"/>
              <a:t>My Team</a:t>
            </a:r>
          </a:p>
        </p:txBody>
      </p:sp>
      <p:sp>
        <p:nvSpPr>
          <p:cNvPr id="3" name="Content Placeholder 2">
            <a:extLst>
              <a:ext uri="{FF2B5EF4-FFF2-40B4-BE49-F238E27FC236}">
                <a16:creationId xmlns:a16="http://schemas.microsoft.com/office/drawing/2014/main" id="{2BEE0140-A1F5-8842-1212-A64A9F0AE139}"/>
              </a:ext>
            </a:extLst>
          </p:cNvPr>
          <p:cNvSpPr>
            <a:spLocks noGrp="1"/>
          </p:cNvSpPr>
          <p:nvPr>
            <p:ph idx="1"/>
          </p:nvPr>
        </p:nvSpPr>
        <p:spPr>
          <a:xfrm>
            <a:off x="925468" y="1371599"/>
            <a:ext cx="6365789" cy="4305384"/>
          </a:xfrm>
        </p:spPr>
        <p:txBody>
          <a:bodyPr>
            <a:normAutofit/>
          </a:bodyPr>
          <a:lstStyle/>
          <a:p>
            <a:pPr marL="457200" indent="-457200">
              <a:buFont typeface="Arial" panose="020B0604020202020204" pitchFamily="34" charset="0"/>
              <a:buChar char="•"/>
            </a:pPr>
            <a:r>
              <a:rPr lang="en-US" sz="2400" dirty="0"/>
              <a:t>Partner Roles: 1 Admin per partner, can have multiple All Access and View Only </a:t>
            </a:r>
          </a:p>
          <a:p>
            <a:endParaRPr lang="en-US" sz="2400" dirty="0"/>
          </a:p>
          <a:p>
            <a:pPr marL="457200" indent="-457200">
              <a:buFont typeface="Arial" panose="020B0604020202020204" pitchFamily="34" charset="0"/>
              <a:buChar char="•"/>
            </a:pPr>
            <a:r>
              <a:rPr lang="en-US" sz="2400" dirty="0"/>
              <a:t>Each role provides different levels of access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If you are an Admin and want to add access, click the Add Team Member… action button</a:t>
            </a:r>
          </a:p>
        </p:txBody>
      </p:sp>
      <p:sp>
        <p:nvSpPr>
          <p:cNvPr id="5" name="Slide Number Placeholder 4">
            <a:extLst>
              <a:ext uri="{FF2B5EF4-FFF2-40B4-BE49-F238E27FC236}">
                <a16:creationId xmlns:a16="http://schemas.microsoft.com/office/drawing/2014/main" id="{45E78B33-3289-4071-B18A-F941698132D4}"/>
              </a:ext>
            </a:extLst>
          </p:cNvPr>
          <p:cNvSpPr>
            <a:spLocks noGrp="1"/>
          </p:cNvSpPr>
          <p:nvPr>
            <p:ph type="sldNum" sz="quarter" idx="12"/>
          </p:nvPr>
        </p:nvSpPr>
        <p:spPr/>
        <p:txBody>
          <a:bodyPr/>
          <a:lstStyle/>
          <a:p>
            <a:fld id="{B0C3E88A-0163-48A4-9F34-7D71CA4062C9}" type="slidenum">
              <a:rPr lang="en-US" smtClean="0"/>
              <a:pPr/>
              <a:t>55</a:t>
            </a:fld>
            <a:endParaRPr lang="en-US" dirty="0"/>
          </a:p>
        </p:txBody>
      </p:sp>
      <p:pic>
        <p:nvPicPr>
          <p:cNvPr id="10" name="Picture 9">
            <a:extLst>
              <a:ext uri="{FF2B5EF4-FFF2-40B4-BE49-F238E27FC236}">
                <a16:creationId xmlns:a16="http://schemas.microsoft.com/office/drawing/2014/main" id="{2DC4F8F6-C8B0-9B00-7C5C-8B7A6B8C70B8}"/>
              </a:ext>
            </a:extLst>
          </p:cNvPr>
          <p:cNvPicPr>
            <a:picLocks noChangeAspect="1"/>
          </p:cNvPicPr>
          <p:nvPr/>
        </p:nvPicPr>
        <p:blipFill>
          <a:blip r:embed="rId3"/>
          <a:stretch>
            <a:fillRect/>
          </a:stretch>
        </p:blipFill>
        <p:spPr>
          <a:xfrm>
            <a:off x="8789062" y="1080557"/>
            <a:ext cx="2304762" cy="590476"/>
          </a:xfrm>
          <a:prstGeom prst="rect">
            <a:avLst/>
          </a:prstGeom>
        </p:spPr>
      </p:pic>
      <p:pic>
        <p:nvPicPr>
          <p:cNvPr id="6" name="Picture 5">
            <a:extLst>
              <a:ext uri="{FF2B5EF4-FFF2-40B4-BE49-F238E27FC236}">
                <a16:creationId xmlns:a16="http://schemas.microsoft.com/office/drawing/2014/main" id="{184A82B4-D1E0-51F6-3E2A-DFDA90C19E03}"/>
              </a:ext>
            </a:extLst>
          </p:cNvPr>
          <p:cNvPicPr>
            <a:picLocks noChangeAspect="1"/>
          </p:cNvPicPr>
          <p:nvPr/>
        </p:nvPicPr>
        <p:blipFill>
          <a:blip r:embed="rId4"/>
          <a:stretch>
            <a:fillRect/>
          </a:stretch>
        </p:blipFill>
        <p:spPr>
          <a:xfrm>
            <a:off x="8395041" y="1919452"/>
            <a:ext cx="3384709" cy="3312948"/>
          </a:xfrm>
          <a:prstGeom prst="rect">
            <a:avLst/>
          </a:prstGeom>
        </p:spPr>
      </p:pic>
      <p:sp>
        <p:nvSpPr>
          <p:cNvPr id="7" name="Rectangle: Rounded Corners 6">
            <a:extLst>
              <a:ext uri="{FF2B5EF4-FFF2-40B4-BE49-F238E27FC236}">
                <a16:creationId xmlns:a16="http://schemas.microsoft.com/office/drawing/2014/main" id="{33F3BE85-E89A-46C4-3651-5987CC9B227E}"/>
              </a:ext>
            </a:extLst>
          </p:cNvPr>
          <p:cNvSpPr/>
          <p:nvPr/>
        </p:nvSpPr>
        <p:spPr>
          <a:xfrm>
            <a:off x="10846965" y="4953000"/>
            <a:ext cx="842394" cy="279400"/>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E81661-A1B8-987B-2996-7DB4C5FE51E5}"/>
              </a:ext>
            </a:extLst>
          </p:cNvPr>
          <p:cNvSpPr/>
          <p:nvPr/>
        </p:nvSpPr>
        <p:spPr>
          <a:xfrm>
            <a:off x="8547100" y="4895081"/>
            <a:ext cx="1600200" cy="33731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467219"/>
      </p:ext>
    </p:extLst>
  </p:cSld>
  <p:clrMapOvr>
    <a:masterClrMapping/>
  </p:clrMapOvr>
  <mc:AlternateContent xmlns:mc="http://schemas.openxmlformats.org/markup-compatibility/2006" xmlns:p14="http://schemas.microsoft.com/office/powerpoint/2010/main">
    <mc:Choice Requires="p14">
      <p:transition spd="slow" p14:dur="2000" advTm="29332"/>
    </mc:Choice>
    <mc:Fallback xmlns="">
      <p:transition spd="slow" advTm="2933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A180-F28A-4B45-1540-53D86C399A9A}"/>
              </a:ext>
            </a:extLst>
          </p:cNvPr>
          <p:cNvSpPr>
            <a:spLocks noGrp="1"/>
          </p:cNvSpPr>
          <p:nvPr>
            <p:ph type="title"/>
          </p:nvPr>
        </p:nvSpPr>
        <p:spPr>
          <a:xfrm>
            <a:off x="440636" y="295551"/>
            <a:ext cx="6972300" cy="650875"/>
          </a:xfrm>
        </p:spPr>
        <p:txBody>
          <a:bodyPr/>
          <a:lstStyle/>
          <a:p>
            <a:pPr algn="ctr"/>
            <a:r>
              <a:rPr lang="en-US" dirty="0"/>
              <a:t>My IMRF Team</a:t>
            </a:r>
          </a:p>
        </p:txBody>
      </p:sp>
      <p:sp>
        <p:nvSpPr>
          <p:cNvPr id="3" name="Content Placeholder 2">
            <a:extLst>
              <a:ext uri="{FF2B5EF4-FFF2-40B4-BE49-F238E27FC236}">
                <a16:creationId xmlns:a16="http://schemas.microsoft.com/office/drawing/2014/main" id="{23352CAC-81C2-C54C-5E27-42C123B03FF8}"/>
              </a:ext>
            </a:extLst>
          </p:cNvPr>
          <p:cNvSpPr>
            <a:spLocks noGrp="1"/>
          </p:cNvSpPr>
          <p:nvPr>
            <p:ph idx="1"/>
          </p:nvPr>
        </p:nvSpPr>
        <p:spPr>
          <a:xfrm>
            <a:off x="721294" y="1495818"/>
            <a:ext cx="6972301" cy="4015946"/>
          </a:xfrm>
        </p:spPr>
        <p:txBody>
          <a:bodyPr>
            <a:normAutofit/>
          </a:bodyPr>
          <a:lstStyle/>
          <a:p>
            <a:pPr marL="457200" indent="-457200">
              <a:buFont typeface="Arial" panose="020B0604020202020204" pitchFamily="34" charset="0"/>
              <a:buChar char="•"/>
            </a:pPr>
            <a:r>
              <a:rPr lang="en-US" sz="2400" dirty="0"/>
              <a:t>Find your IMRF Employer Representative in this widget</a:t>
            </a:r>
          </a:p>
          <a:p>
            <a:endParaRPr lang="en-US" sz="2400" dirty="0"/>
          </a:p>
          <a:p>
            <a:pPr marL="457200" indent="-457200">
              <a:buFont typeface="Arial" panose="020B0604020202020204" pitchFamily="34" charset="0"/>
              <a:buChar char="•"/>
            </a:pPr>
            <a:r>
              <a:rPr lang="en-US" sz="2400" dirty="0"/>
              <a:t>Basic IMRF contact information will also be provided: employer-only phone number (1-800-728-7971) and our business address.</a:t>
            </a:r>
          </a:p>
        </p:txBody>
      </p:sp>
      <p:sp>
        <p:nvSpPr>
          <p:cNvPr id="5" name="Slide Number Placeholder 4">
            <a:extLst>
              <a:ext uri="{FF2B5EF4-FFF2-40B4-BE49-F238E27FC236}">
                <a16:creationId xmlns:a16="http://schemas.microsoft.com/office/drawing/2014/main" id="{D46B3CED-6DA0-942A-AF5A-BF9DF4007CBE}"/>
              </a:ext>
            </a:extLst>
          </p:cNvPr>
          <p:cNvSpPr>
            <a:spLocks noGrp="1"/>
          </p:cNvSpPr>
          <p:nvPr>
            <p:ph type="sldNum" sz="quarter" idx="12"/>
          </p:nvPr>
        </p:nvSpPr>
        <p:spPr/>
        <p:txBody>
          <a:bodyPr/>
          <a:lstStyle/>
          <a:p>
            <a:fld id="{B0C3E88A-0163-48A4-9F34-7D71CA4062C9}" type="slidenum">
              <a:rPr lang="en-US" smtClean="0"/>
              <a:pPr/>
              <a:t>56</a:t>
            </a:fld>
            <a:endParaRPr lang="en-US" dirty="0"/>
          </a:p>
        </p:txBody>
      </p:sp>
      <p:pic>
        <p:nvPicPr>
          <p:cNvPr id="7" name="Picture 6">
            <a:extLst>
              <a:ext uri="{FF2B5EF4-FFF2-40B4-BE49-F238E27FC236}">
                <a16:creationId xmlns:a16="http://schemas.microsoft.com/office/drawing/2014/main" id="{9FC4C196-3D0A-1B56-651C-2CB165C36E88}"/>
              </a:ext>
            </a:extLst>
          </p:cNvPr>
          <p:cNvPicPr>
            <a:picLocks noChangeAspect="1"/>
          </p:cNvPicPr>
          <p:nvPr/>
        </p:nvPicPr>
        <p:blipFill>
          <a:blip r:embed="rId3"/>
          <a:stretch>
            <a:fillRect/>
          </a:stretch>
        </p:blipFill>
        <p:spPr>
          <a:xfrm>
            <a:off x="8178291" y="1495818"/>
            <a:ext cx="3745978" cy="3861437"/>
          </a:xfrm>
          <a:prstGeom prst="rect">
            <a:avLst/>
          </a:prstGeom>
          <a:ln>
            <a:solidFill>
              <a:schemeClr val="tx1"/>
            </a:solidFill>
          </a:ln>
        </p:spPr>
      </p:pic>
    </p:spTree>
    <p:extLst>
      <p:ext uri="{BB962C8B-B14F-4D97-AF65-F5344CB8AC3E}">
        <p14:creationId xmlns:p14="http://schemas.microsoft.com/office/powerpoint/2010/main" val="2952872304"/>
      </p:ext>
    </p:extLst>
  </p:cSld>
  <p:clrMapOvr>
    <a:masterClrMapping/>
  </p:clrMapOvr>
  <mc:AlternateContent xmlns:mc="http://schemas.openxmlformats.org/markup-compatibility/2006" xmlns:p14="http://schemas.microsoft.com/office/powerpoint/2010/main">
    <mc:Choice Requires="p14">
      <p:transition spd="slow" p14:dur="2000" advTm="10386"/>
    </mc:Choice>
    <mc:Fallback xmlns="">
      <p:transition spd="slow" advTm="10386"/>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BFF-C01F-247C-E752-D5EB5BDFDF06}"/>
              </a:ext>
            </a:extLst>
          </p:cNvPr>
          <p:cNvSpPr>
            <a:spLocks noGrp="1"/>
          </p:cNvSpPr>
          <p:nvPr>
            <p:ph type="title"/>
          </p:nvPr>
        </p:nvSpPr>
        <p:spPr/>
        <p:txBody>
          <a:bodyPr/>
          <a:lstStyle/>
          <a:p>
            <a:pPr algn="ctr"/>
            <a:r>
              <a:rPr lang="en-US"/>
              <a:t>Header and Footer</a:t>
            </a:r>
            <a:endParaRPr lang="en-US" dirty="0"/>
          </a:p>
        </p:txBody>
      </p:sp>
      <p:sp>
        <p:nvSpPr>
          <p:cNvPr id="6" name="Content Placeholder 5">
            <a:extLst>
              <a:ext uri="{FF2B5EF4-FFF2-40B4-BE49-F238E27FC236}">
                <a16:creationId xmlns:a16="http://schemas.microsoft.com/office/drawing/2014/main" id="{70E97C5E-B4AE-2672-745F-BB6362DA5C1D}"/>
              </a:ext>
            </a:extLst>
          </p:cNvPr>
          <p:cNvSpPr>
            <a:spLocks noGrp="1"/>
          </p:cNvSpPr>
          <p:nvPr>
            <p:ph idx="1"/>
          </p:nvPr>
        </p:nvSpPr>
        <p:spPr>
          <a:xfrm>
            <a:off x="838200" y="1516867"/>
            <a:ext cx="6972301" cy="4351338"/>
          </a:xfrm>
        </p:spPr>
        <p:txBody>
          <a:bodyPr/>
          <a:lstStyle/>
          <a:p>
            <a:r>
              <a:rPr lang="en-US" dirty="0"/>
              <a:t>From the Header:</a:t>
            </a:r>
          </a:p>
          <a:p>
            <a:pPr marL="514350" indent="-514350">
              <a:buFont typeface="+mj-lt"/>
              <a:buAutoNum type="arabicPeriod"/>
            </a:pPr>
            <a:r>
              <a:rPr lang="en-US" sz="2000" dirty="0"/>
              <a:t>Visit the IMRF website</a:t>
            </a:r>
          </a:p>
          <a:p>
            <a:pPr marL="514350" indent="-514350">
              <a:buFont typeface="+mj-lt"/>
              <a:buAutoNum type="arabicPeriod"/>
            </a:pPr>
            <a:r>
              <a:rPr lang="en-US" sz="2000" dirty="0"/>
              <a:t>Click the person icon to manage your weekly update preferences</a:t>
            </a:r>
          </a:p>
          <a:p>
            <a:pPr marL="514350" indent="-514350">
              <a:buFont typeface="+mj-lt"/>
              <a:buAutoNum type="arabicPeriod"/>
            </a:pPr>
            <a:r>
              <a:rPr lang="en-US" sz="2000" dirty="0"/>
              <a:t>Click the lock icon to change password/update security questions</a:t>
            </a:r>
          </a:p>
          <a:p>
            <a:r>
              <a:rPr lang="en-US" dirty="0"/>
              <a:t>From the Footer:</a:t>
            </a:r>
          </a:p>
          <a:p>
            <a:pPr marL="457200" indent="-457200">
              <a:buFont typeface="+mj-lt"/>
              <a:buAutoNum type="arabicPeriod"/>
            </a:pPr>
            <a:r>
              <a:rPr lang="en-US" sz="2000" dirty="0"/>
              <a:t>Read about the site, terms of use, contact us, and legal information</a:t>
            </a:r>
          </a:p>
          <a:p>
            <a:pPr marL="457200" indent="-457200">
              <a:buFont typeface="+mj-lt"/>
              <a:buAutoNum type="arabicPeriod"/>
            </a:pPr>
            <a:r>
              <a:rPr lang="en-US" sz="2000" dirty="0"/>
              <a:t>Visit us on social media platforms to learn more about the information we share with the public</a:t>
            </a:r>
          </a:p>
        </p:txBody>
      </p:sp>
      <p:sp>
        <p:nvSpPr>
          <p:cNvPr id="5" name="Slide Number Placeholder 4">
            <a:extLst>
              <a:ext uri="{FF2B5EF4-FFF2-40B4-BE49-F238E27FC236}">
                <a16:creationId xmlns:a16="http://schemas.microsoft.com/office/drawing/2014/main" id="{DB4535DD-3769-5AF6-AE84-5AEF54C02E11}"/>
              </a:ext>
            </a:extLst>
          </p:cNvPr>
          <p:cNvSpPr>
            <a:spLocks noGrp="1"/>
          </p:cNvSpPr>
          <p:nvPr>
            <p:ph type="sldNum" sz="quarter" idx="12"/>
          </p:nvPr>
        </p:nvSpPr>
        <p:spPr/>
        <p:txBody>
          <a:bodyPr/>
          <a:lstStyle/>
          <a:p>
            <a:fld id="{B0C3E88A-0163-48A4-9F34-7D71CA4062C9}" type="slidenum">
              <a:rPr lang="en-US" smtClean="0"/>
              <a:pPr/>
              <a:t>57</a:t>
            </a:fld>
            <a:endParaRPr lang="en-US" dirty="0"/>
          </a:p>
        </p:txBody>
      </p:sp>
      <p:pic>
        <p:nvPicPr>
          <p:cNvPr id="15" name="Picture 14">
            <a:extLst>
              <a:ext uri="{FF2B5EF4-FFF2-40B4-BE49-F238E27FC236}">
                <a16:creationId xmlns:a16="http://schemas.microsoft.com/office/drawing/2014/main" id="{3F79C59E-3BD5-919D-9BAE-C175D9FE9F30}"/>
              </a:ext>
            </a:extLst>
          </p:cNvPr>
          <p:cNvPicPr>
            <a:picLocks noChangeAspect="1"/>
          </p:cNvPicPr>
          <p:nvPr/>
        </p:nvPicPr>
        <p:blipFill>
          <a:blip r:embed="rId3"/>
          <a:stretch>
            <a:fillRect/>
          </a:stretch>
        </p:blipFill>
        <p:spPr>
          <a:xfrm>
            <a:off x="8514073" y="1690688"/>
            <a:ext cx="3095599" cy="961979"/>
          </a:xfrm>
          <a:prstGeom prst="rect">
            <a:avLst/>
          </a:prstGeom>
          <a:ln>
            <a:solidFill>
              <a:schemeClr val="tx1"/>
            </a:solidFill>
          </a:ln>
        </p:spPr>
      </p:pic>
      <p:pic>
        <p:nvPicPr>
          <p:cNvPr id="17" name="Picture 16">
            <a:extLst>
              <a:ext uri="{FF2B5EF4-FFF2-40B4-BE49-F238E27FC236}">
                <a16:creationId xmlns:a16="http://schemas.microsoft.com/office/drawing/2014/main" id="{073AF0CA-EFE1-9C52-0B1B-2CDE49CE210E}"/>
              </a:ext>
            </a:extLst>
          </p:cNvPr>
          <p:cNvPicPr>
            <a:picLocks noChangeAspect="1"/>
          </p:cNvPicPr>
          <p:nvPr/>
        </p:nvPicPr>
        <p:blipFill>
          <a:blip r:embed="rId4"/>
          <a:stretch>
            <a:fillRect/>
          </a:stretch>
        </p:blipFill>
        <p:spPr>
          <a:xfrm>
            <a:off x="8202194" y="4001294"/>
            <a:ext cx="3892353" cy="852299"/>
          </a:xfrm>
          <a:prstGeom prst="rect">
            <a:avLst/>
          </a:prstGeom>
          <a:ln>
            <a:solidFill>
              <a:schemeClr val="tx1"/>
            </a:solidFill>
          </a:ln>
        </p:spPr>
      </p:pic>
    </p:spTree>
    <p:extLst>
      <p:ext uri="{BB962C8B-B14F-4D97-AF65-F5344CB8AC3E}">
        <p14:creationId xmlns:p14="http://schemas.microsoft.com/office/powerpoint/2010/main" val="1411356619"/>
      </p:ext>
    </p:extLst>
  </p:cSld>
  <p:clrMapOvr>
    <a:masterClrMapping/>
  </p:clrMapOvr>
  <mc:AlternateContent xmlns:mc="http://schemas.openxmlformats.org/markup-compatibility/2006" xmlns:p14="http://schemas.microsoft.com/office/powerpoint/2010/main">
    <mc:Choice Requires="p14">
      <p:transition spd="slow" p14:dur="2000" advTm="48021"/>
    </mc:Choice>
    <mc:Fallback xmlns="">
      <p:transition spd="slow" advTm="4802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1D8F-CB8A-DFF9-08FC-191B29E0BD0F}"/>
              </a:ext>
            </a:extLst>
          </p:cNvPr>
          <p:cNvSpPr>
            <a:spLocks noGrp="1"/>
          </p:cNvSpPr>
          <p:nvPr>
            <p:ph type="title"/>
          </p:nvPr>
        </p:nvSpPr>
        <p:spPr>
          <a:xfrm>
            <a:off x="437322" y="149088"/>
            <a:ext cx="6370983" cy="1053547"/>
          </a:xfrm>
        </p:spPr>
        <p:txBody>
          <a:bodyPr/>
          <a:lstStyle/>
          <a:p>
            <a:pPr algn="ctr"/>
            <a:r>
              <a:rPr lang="en-US" dirty="0"/>
              <a:t>Resources</a:t>
            </a:r>
          </a:p>
        </p:txBody>
      </p:sp>
      <p:sp>
        <p:nvSpPr>
          <p:cNvPr id="3" name="Content Placeholder 2">
            <a:extLst>
              <a:ext uri="{FF2B5EF4-FFF2-40B4-BE49-F238E27FC236}">
                <a16:creationId xmlns:a16="http://schemas.microsoft.com/office/drawing/2014/main" id="{00DAF080-9B15-7EAE-09A9-755694DFAFD8}"/>
              </a:ext>
            </a:extLst>
          </p:cNvPr>
          <p:cNvSpPr>
            <a:spLocks noGrp="1"/>
          </p:cNvSpPr>
          <p:nvPr>
            <p:ph idx="1"/>
          </p:nvPr>
        </p:nvSpPr>
        <p:spPr/>
        <p:txBody>
          <a:bodyPr/>
          <a:lstStyle/>
          <a:p>
            <a:r>
              <a:rPr lang="en-US" sz="2400" dirty="0"/>
              <a:t>For additional information, refer to the question mark icon in the left-hand toolbar.</a:t>
            </a:r>
          </a:p>
          <a:p>
            <a:endParaRPr lang="en-US" dirty="0"/>
          </a:p>
          <a:p>
            <a:endParaRPr lang="en-US" dirty="0"/>
          </a:p>
        </p:txBody>
      </p:sp>
      <p:sp>
        <p:nvSpPr>
          <p:cNvPr id="5" name="Slide Number Placeholder 4">
            <a:extLst>
              <a:ext uri="{FF2B5EF4-FFF2-40B4-BE49-F238E27FC236}">
                <a16:creationId xmlns:a16="http://schemas.microsoft.com/office/drawing/2014/main" id="{93EC52B2-0D11-9936-88BA-5883A91A690F}"/>
              </a:ext>
            </a:extLst>
          </p:cNvPr>
          <p:cNvSpPr>
            <a:spLocks noGrp="1"/>
          </p:cNvSpPr>
          <p:nvPr>
            <p:ph type="sldNum" sz="quarter" idx="12"/>
          </p:nvPr>
        </p:nvSpPr>
        <p:spPr/>
        <p:txBody>
          <a:bodyPr/>
          <a:lstStyle/>
          <a:p>
            <a:fld id="{B0C3E88A-0163-48A4-9F34-7D71CA4062C9}" type="slidenum">
              <a:rPr lang="en-US" smtClean="0"/>
              <a:pPr/>
              <a:t>58</a:t>
            </a:fld>
            <a:endParaRPr lang="en-US" dirty="0"/>
          </a:p>
        </p:txBody>
      </p:sp>
      <p:sp>
        <p:nvSpPr>
          <p:cNvPr id="18" name="TextBox 17">
            <a:extLst>
              <a:ext uri="{FF2B5EF4-FFF2-40B4-BE49-F238E27FC236}">
                <a16:creationId xmlns:a16="http://schemas.microsoft.com/office/drawing/2014/main" id="{72DB0460-0BCD-3381-FF1B-683FF622B886}"/>
              </a:ext>
            </a:extLst>
          </p:cNvPr>
          <p:cNvSpPr txBox="1"/>
          <p:nvPr/>
        </p:nvSpPr>
        <p:spPr>
          <a:xfrm>
            <a:off x="859870" y="2872629"/>
            <a:ext cx="6829940" cy="1569660"/>
          </a:xfrm>
          <a:prstGeom prst="rect">
            <a:avLst/>
          </a:prstGeom>
          <a:noFill/>
        </p:spPr>
        <p:txBody>
          <a:bodyPr wrap="square" rtlCol="0">
            <a:spAutoFit/>
          </a:bodyPr>
          <a:lstStyle/>
          <a:p>
            <a:r>
              <a:rPr lang="en-US" sz="2400" b="1" dirty="0">
                <a:solidFill>
                  <a:srgbClr val="003B5C"/>
                </a:solidFill>
              </a:rPr>
              <a:t>To view procedures for all IMRF Partner tasks and an archive of pre-recorded on-demand PowerPoint presentations or to sign up for a webinar, click Learning Center.</a:t>
            </a:r>
          </a:p>
        </p:txBody>
      </p:sp>
      <p:pic>
        <p:nvPicPr>
          <p:cNvPr id="7" name="Picture 6">
            <a:extLst>
              <a:ext uri="{FF2B5EF4-FFF2-40B4-BE49-F238E27FC236}">
                <a16:creationId xmlns:a16="http://schemas.microsoft.com/office/drawing/2014/main" id="{20B0021A-7E44-EBA4-8A0F-CE89090D9083}"/>
              </a:ext>
            </a:extLst>
          </p:cNvPr>
          <p:cNvPicPr>
            <a:picLocks noChangeAspect="1"/>
          </p:cNvPicPr>
          <p:nvPr/>
        </p:nvPicPr>
        <p:blipFill>
          <a:blip r:embed="rId2"/>
          <a:stretch>
            <a:fillRect/>
          </a:stretch>
        </p:blipFill>
        <p:spPr>
          <a:xfrm>
            <a:off x="8828103" y="1019419"/>
            <a:ext cx="1842443" cy="4417554"/>
          </a:xfrm>
          <a:prstGeom prst="rect">
            <a:avLst/>
          </a:prstGeom>
        </p:spPr>
      </p:pic>
      <p:sp>
        <p:nvSpPr>
          <p:cNvPr id="8" name="Rectangle 7">
            <a:extLst>
              <a:ext uri="{FF2B5EF4-FFF2-40B4-BE49-F238E27FC236}">
                <a16:creationId xmlns:a16="http://schemas.microsoft.com/office/drawing/2014/main" id="{76A51601-3D87-03F3-13B4-D7369A3EB181}"/>
              </a:ext>
            </a:extLst>
          </p:cNvPr>
          <p:cNvSpPr/>
          <p:nvPr/>
        </p:nvSpPr>
        <p:spPr>
          <a:xfrm>
            <a:off x="8847438" y="4238368"/>
            <a:ext cx="1519881" cy="4819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677001"/>
      </p:ext>
    </p:extLst>
  </p:cSld>
  <p:clrMapOvr>
    <a:masterClrMapping/>
  </p:clrMapOvr>
  <mc:AlternateContent xmlns:mc="http://schemas.openxmlformats.org/markup-compatibility/2006" xmlns:p14="http://schemas.microsoft.com/office/powerpoint/2010/main">
    <mc:Choice Requires="p14">
      <p:transition spd="slow" p14:dur="2000" advTm="18313"/>
    </mc:Choice>
    <mc:Fallback xmlns="">
      <p:transition spd="slow" advTm="1831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3"/>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59</a:t>
            </a:fld>
            <a:endParaRPr lang="en-US" dirty="0">
              <a:cs typeface="+mn-cs"/>
            </a:endParaRPr>
          </a:p>
        </p:txBody>
      </p:sp>
    </p:spTree>
    <p:extLst>
      <p:ext uri="{BB962C8B-B14F-4D97-AF65-F5344CB8AC3E}">
        <p14:creationId xmlns:p14="http://schemas.microsoft.com/office/powerpoint/2010/main" val="2808999962"/>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7906-3CEC-2690-1A9C-C6AEA125834D}"/>
              </a:ext>
            </a:extLst>
          </p:cNvPr>
          <p:cNvSpPr>
            <a:spLocks noGrp="1"/>
          </p:cNvSpPr>
          <p:nvPr>
            <p:ph type="title"/>
          </p:nvPr>
        </p:nvSpPr>
        <p:spPr/>
        <p:txBody>
          <a:bodyPr/>
          <a:lstStyle/>
          <a:p>
            <a:pPr algn="ctr"/>
            <a:r>
              <a:rPr lang="en-US" dirty="0"/>
              <a:t>Widget Basics</a:t>
            </a:r>
          </a:p>
        </p:txBody>
      </p:sp>
      <p:sp>
        <p:nvSpPr>
          <p:cNvPr id="3" name="Content Placeholder 2">
            <a:extLst>
              <a:ext uri="{FF2B5EF4-FFF2-40B4-BE49-F238E27FC236}">
                <a16:creationId xmlns:a16="http://schemas.microsoft.com/office/drawing/2014/main" id="{8DC44191-9C96-5878-4D16-B81E90ADA5B3}"/>
              </a:ext>
            </a:extLst>
          </p:cNvPr>
          <p:cNvSpPr>
            <a:spLocks noGrp="1"/>
          </p:cNvSpPr>
          <p:nvPr>
            <p:ph idx="1"/>
          </p:nvPr>
        </p:nvSpPr>
        <p:spPr/>
        <p:txBody>
          <a:bodyPr/>
          <a:lstStyle/>
          <a:p>
            <a:pPr marL="457200" indent="-457200">
              <a:buFont typeface="Arial" panose="020B0604020202020204" pitchFamily="34" charset="0"/>
              <a:buChar char="•"/>
            </a:pPr>
            <a:r>
              <a:rPr lang="en-US" dirty="0"/>
              <a:t>Most of the widgets on the landing page share 3 elements:</a:t>
            </a:r>
          </a:p>
          <a:p>
            <a:pPr marL="1143000" lvl="1" indent="-457200">
              <a:buFont typeface="Arial" panose="020B0604020202020204" pitchFamily="34" charset="0"/>
              <a:buChar char="•"/>
            </a:pPr>
            <a:r>
              <a:rPr lang="en-US" dirty="0">
                <a:solidFill>
                  <a:schemeClr val="accent4">
                    <a:lumMod val="75000"/>
                  </a:schemeClr>
                </a:solidFill>
              </a:rPr>
              <a:t>Title Section</a:t>
            </a:r>
          </a:p>
          <a:p>
            <a:pPr marL="1143000" lvl="1" indent="-457200">
              <a:buFont typeface="Arial" panose="020B0604020202020204" pitchFamily="34" charset="0"/>
              <a:buChar char="•"/>
            </a:pPr>
            <a:r>
              <a:rPr lang="en-US" dirty="0">
                <a:solidFill>
                  <a:schemeClr val="accent4">
                    <a:lumMod val="75000"/>
                  </a:schemeClr>
                </a:solidFill>
              </a:rPr>
              <a:t>Data Table</a:t>
            </a:r>
          </a:p>
          <a:p>
            <a:pPr marL="1143000" lvl="1" indent="-457200">
              <a:buFont typeface="Arial" panose="020B0604020202020204" pitchFamily="34" charset="0"/>
              <a:buChar char="•"/>
            </a:pPr>
            <a:r>
              <a:rPr lang="en-US" dirty="0">
                <a:solidFill>
                  <a:schemeClr val="accent4">
                    <a:lumMod val="75000"/>
                  </a:schemeClr>
                </a:solidFill>
              </a:rPr>
              <a:t>Action Area</a:t>
            </a:r>
          </a:p>
          <a:p>
            <a:pPr marL="457200" indent="-457200">
              <a:buFont typeface="Arial" panose="020B0604020202020204" pitchFamily="34" charset="0"/>
              <a:buChar char="•"/>
            </a:pPr>
            <a:r>
              <a:rPr lang="en-US" dirty="0"/>
              <a:t>Widgets are dynamic. They can be moved around the landing page and expanded as needed.</a:t>
            </a:r>
          </a:p>
        </p:txBody>
      </p:sp>
      <p:sp>
        <p:nvSpPr>
          <p:cNvPr id="5" name="Slide Number Placeholder 4">
            <a:extLst>
              <a:ext uri="{FF2B5EF4-FFF2-40B4-BE49-F238E27FC236}">
                <a16:creationId xmlns:a16="http://schemas.microsoft.com/office/drawing/2014/main" id="{1EDA61FF-0CC5-0F57-F9A4-8763B0C1ACAD}"/>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10" name="Right Brace 9">
            <a:extLst>
              <a:ext uri="{FF2B5EF4-FFF2-40B4-BE49-F238E27FC236}">
                <a16:creationId xmlns:a16="http://schemas.microsoft.com/office/drawing/2014/main" id="{07D4430F-15BF-1874-532F-24C9FDBC0A98}"/>
              </a:ext>
            </a:extLst>
          </p:cNvPr>
          <p:cNvSpPr/>
          <p:nvPr/>
        </p:nvSpPr>
        <p:spPr>
          <a:xfrm>
            <a:off x="10512404" y="1277485"/>
            <a:ext cx="131340" cy="548140"/>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AD55B886-0C57-F783-9CDA-0FAE86093667}"/>
              </a:ext>
            </a:extLst>
          </p:cNvPr>
          <p:cNvSpPr/>
          <p:nvPr/>
        </p:nvSpPr>
        <p:spPr>
          <a:xfrm>
            <a:off x="10512404" y="1870074"/>
            <a:ext cx="131340" cy="2873376"/>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8BA7F9B6-31D5-4EB4-7A66-06E5FBE38CD1}"/>
              </a:ext>
            </a:extLst>
          </p:cNvPr>
          <p:cNvSpPr/>
          <p:nvPr/>
        </p:nvSpPr>
        <p:spPr>
          <a:xfrm>
            <a:off x="10512404" y="4787899"/>
            <a:ext cx="131340" cy="469901"/>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E12ECF9-33AF-5B28-1FE0-9AADF1E595DA}"/>
              </a:ext>
            </a:extLst>
          </p:cNvPr>
          <p:cNvSpPr txBox="1"/>
          <p:nvPr/>
        </p:nvSpPr>
        <p:spPr>
          <a:xfrm>
            <a:off x="10652264" y="1009989"/>
            <a:ext cx="1443481" cy="1015663"/>
          </a:xfrm>
          <a:prstGeom prst="rect">
            <a:avLst/>
          </a:prstGeom>
          <a:noFill/>
        </p:spPr>
        <p:txBody>
          <a:bodyPr wrap="square" rtlCol="0">
            <a:spAutoFit/>
          </a:bodyPr>
          <a:lstStyle/>
          <a:p>
            <a:r>
              <a:rPr lang="en-US" b="1" dirty="0">
                <a:solidFill>
                  <a:srgbClr val="083B5D"/>
                </a:solidFill>
              </a:rPr>
              <a:t>Title Section, </a:t>
            </a:r>
            <a:r>
              <a:rPr lang="en-US" sz="1400" dirty="0">
                <a:solidFill>
                  <a:srgbClr val="083B5D"/>
                </a:solidFill>
              </a:rPr>
              <a:t>including buttons to move and resize widget</a:t>
            </a:r>
          </a:p>
        </p:txBody>
      </p:sp>
      <p:sp>
        <p:nvSpPr>
          <p:cNvPr id="14" name="TextBox 13">
            <a:extLst>
              <a:ext uri="{FF2B5EF4-FFF2-40B4-BE49-F238E27FC236}">
                <a16:creationId xmlns:a16="http://schemas.microsoft.com/office/drawing/2014/main" id="{84726018-1CC0-4DD9-1AE5-2873DF2DE2D4}"/>
              </a:ext>
            </a:extLst>
          </p:cNvPr>
          <p:cNvSpPr txBox="1"/>
          <p:nvPr/>
        </p:nvSpPr>
        <p:spPr>
          <a:xfrm>
            <a:off x="10632059" y="3122096"/>
            <a:ext cx="1359915" cy="369332"/>
          </a:xfrm>
          <a:prstGeom prst="rect">
            <a:avLst/>
          </a:prstGeom>
          <a:noFill/>
        </p:spPr>
        <p:txBody>
          <a:bodyPr wrap="square" rtlCol="0">
            <a:spAutoFit/>
          </a:bodyPr>
          <a:lstStyle/>
          <a:p>
            <a:r>
              <a:rPr lang="en-US" b="1" dirty="0">
                <a:solidFill>
                  <a:srgbClr val="083B5D"/>
                </a:solidFill>
              </a:rPr>
              <a:t>Data Table</a:t>
            </a:r>
          </a:p>
        </p:txBody>
      </p:sp>
      <p:sp>
        <p:nvSpPr>
          <p:cNvPr id="15" name="TextBox 14">
            <a:extLst>
              <a:ext uri="{FF2B5EF4-FFF2-40B4-BE49-F238E27FC236}">
                <a16:creationId xmlns:a16="http://schemas.microsoft.com/office/drawing/2014/main" id="{E1A9E3B3-F6CA-65BC-6D3E-AB677CBC792C}"/>
              </a:ext>
            </a:extLst>
          </p:cNvPr>
          <p:cNvSpPr txBox="1"/>
          <p:nvPr/>
        </p:nvSpPr>
        <p:spPr>
          <a:xfrm>
            <a:off x="10643744" y="4832348"/>
            <a:ext cx="1431796" cy="369332"/>
          </a:xfrm>
          <a:prstGeom prst="rect">
            <a:avLst/>
          </a:prstGeom>
          <a:noFill/>
        </p:spPr>
        <p:txBody>
          <a:bodyPr wrap="square" rtlCol="0">
            <a:spAutoFit/>
          </a:bodyPr>
          <a:lstStyle/>
          <a:p>
            <a:r>
              <a:rPr lang="en-US" b="1" dirty="0">
                <a:solidFill>
                  <a:srgbClr val="083B5D"/>
                </a:solidFill>
              </a:rPr>
              <a:t>Action Area</a:t>
            </a:r>
          </a:p>
        </p:txBody>
      </p:sp>
      <p:pic>
        <p:nvPicPr>
          <p:cNvPr id="8" name="Picture 7">
            <a:extLst>
              <a:ext uri="{FF2B5EF4-FFF2-40B4-BE49-F238E27FC236}">
                <a16:creationId xmlns:a16="http://schemas.microsoft.com/office/drawing/2014/main" id="{5E6E040D-8FA0-A1A0-72E5-9784477D25DC}"/>
              </a:ext>
            </a:extLst>
          </p:cNvPr>
          <p:cNvPicPr>
            <a:picLocks noChangeAspect="1"/>
          </p:cNvPicPr>
          <p:nvPr/>
        </p:nvPicPr>
        <p:blipFill>
          <a:blip r:embed="rId3"/>
          <a:stretch>
            <a:fillRect/>
          </a:stretch>
        </p:blipFill>
        <p:spPr>
          <a:xfrm>
            <a:off x="6372806" y="1250840"/>
            <a:ext cx="4106351" cy="4106351"/>
          </a:xfrm>
          <a:prstGeom prst="rect">
            <a:avLst/>
          </a:prstGeom>
        </p:spPr>
      </p:pic>
      <p:sp>
        <p:nvSpPr>
          <p:cNvPr id="4" name="Rectangle: Rounded Corners 3">
            <a:extLst>
              <a:ext uri="{FF2B5EF4-FFF2-40B4-BE49-F238E27FC236}">
                <a16:creationId xmlns:a16="http://schemas.microsoft.com/office/drawing/2014/main" id="{BE7E6691-A5DC-2482-B2CA-05FBBEEE7D6B}"/>
              </a:ext>
            </a:extLst>
          </p:cNvPr>
          <p:cNvSpPr/>
          <p:nvPr/>
        </p:nvSpPr>
        <p:spPr>
          <a:xfrm>
            <a:off x="9798756" y="1399822"/>
            <a:ext cx="541866" cy="29086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115636"/>
      </p:ext>
    </p:extLst>
  </p:cSld>
  <p:clrMapOvr>
    <a:masterClrMapping/>
  </p:clrMapOvr>
  <mc:AlternateContent xmlns:mc="http://schemas.openxmlformats.org/markup-compatibility/2006" xmlns:p14="http://schemas.microsoft.com/office/powerpoint/2010/main">
    <mc:Choice Requires="p14">
      <p:transition spd="slow" p14:dur="2000" advTm="31965"/>
    </mc:Choice>
    <mc:Fallback xmlns="">
      <p:transition spd="slow" advTm="3196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1B09-C87B-C975-1D69-4A05F4EAC4C3}"/>
              </a:ext>
            </a:extLst>
          </p:cNvPr>
          <p:cNvSpPr>
            <a:spLocks noGrp="1"/>
          </p:cNvSpPr>
          <p:nvPr>
            <p:ph type="title"/>
          </p:nvPr>
        </p:nvSpPr>
        <p:spPr>
          <a:xfrm>
            <a:off x="335745" y="253150"/>
            <a:ext cx="6938433" cy="634999"/>
          </a:xfrm>
        </p:spPr>
        <p:txBody>
          <a:bodyPr>
            <a:normAutofit/>
          </a:bodyPr>
          <a:lstStyle/>
          <a:p>
            <a:pPr algn="ctr"/>
            <a:r>
              <a:rPr lang="en-US" dirty="0"/>
              <a:t>Secure Messages</a:t>
            </a:r>
          </a:p>
        </p:txBody>
      </p:sp>
      <p:sp>
        <p:nvSpPr>
          <p:cNvPr id="3" name="Content Placeholder 2">
            <a:extLst>
              <a:ext uri="{FF2B5EF4-FFF2-40B4-BE49-F238E27FC236}">
                <a16:creationId xmlns:a16="http://schemas.microsoft.com/office/drawing/2014/main" id="{7AF0BCF1-7993-9C0A-8BD7-2379683A2B16}"/>
              </a:ext>
            </a:extLst>
          </p:cNvPr>
          <p:cNvSpPr>
            <a:spLocks noGrp="1"/>
          </p:cNvSpPr>
          <p:nvPr>
            <p:ph idx="1"/>
          </p:nvPr>
        </p:nvSpPr>
        <p:spPr>
          <a:xfrm>
            <a:off x="919438" y="1225964"/>
            <a:ext cx="6192795" cy="4807552"/>
          </a:xfrm>
        </p:spPr>
        <p:txBody>
          <a:bodyPr>
            <a:normAutofit/>
          </a:bodyPr>
          <a:lstStyle/>
          <a:p>
            <a:pPr marL="457200" indent="-457200">
              <a:buFont typeface="Arial" panose="020B0604020202020204" pitchFamily="34" charset="0"/>
              <a:buChar char="•"/>
            </a:pPr>
            <a:r>
              <a:rPr lang="en-US" sz="2400" dirty="0"/>
              <a:t>Communicate with us electronically via the Secure Message Center!</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Receive a response within 48 hours</a:t>
            </a:r>
          </a:p>
          <a:p>
            <a:endParaRPr lang="en-US" sz="800" dirty="0"/>
          </a:p>
          <a:p>
            <a:pPr marL="457200" indent="-457200">
              <a:buFont typeface="Arial" panose="020B0604020202020204" pitchFamily="34" charset="0"/>
              <a:buChar char="•"/>
            </a:pPr>
            <a:r>
              <a:rPr lang="en-US" sz="2400" dirty="0"/>
              <a:t>Once a message is opened, it will no longer be new and the number in the gold badge will decrease</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After you reply to a message, it is archived automatically</a:t>
            </a:r>
          </a:p>
        </p:txBody>
      </p:sp>
      <p:sp>
        <p:nvSpPr>
          <p:cNvPr id="5" name="Slide Number Placeholder 4">
            <a:extLst>
              <a:ext uri="{FF2B5EF4-FFF2-40B4-BE49-F238E27FC236}">
                <a16:creationId xmlns:a16="http://schemas.microsoft.com/office/drawing/2014/main" id="{8A9C93B1-B71B-BFE3-9409-4FED275D337B}"/>
              </a:ext>
            </a:extLst>
          </p:cNvPr>
          <p:cNvSpPr>
            <a:spLocks noGrp="1"/>
          </p:cNvSpPr>
          <p:nvPr>
            <p:ph type="sldNum" sz="quarter" idx="12"/>
          </p:nvPr>
        </p:nvSpPr>
        <p:spPr/>
        <p:txBody>
          <a:bodyPr/>
          <a:lstStyle/>
          <a:p>
            <a:fld id="{B0C3E88A-0163-48A4-9F34-7D71CA4062C9}" type="slidenum">
              <a:rPr lang="en-US" smtClean="0"/>
              <a:pPr/>
              <a:t>7</a:t>
            </a:fld>
            <a:endParaRPr lang="en-US" dirty="0"/>
          </a:p>
        </p:txBody>
      </p:sp>
      <p:pic>
        <p:nvPicPr>
          <p:cNvPr id="7" name="Picture 6">
            <a:extLst>
              <a:ext uri="{FF2B5EF4-FFF2-40B4-BE49-F238E27FC236}">
                <a16:creationId xmlns:a16="http://schemas.microsoft.com/office/drawing/2014/main" id="{5830A4B7-DC1E-2EB8-0F8F-2F478A921A4F}"/>
              </a:ext>
            </a:extLst>
          </p:cNvPr>
          <p:cNvPicPr>
            <a:picLocks noChangeAspect="1"/>
          </p:cNvPicPr>
          <p:nvPr/>
        </p:nvPicPr>
        <p:blipFill>
          <a:blip r:embed="rId3"/>
          <a:stretch>
            <a:fillRect/>
          </a:stretch>
        </p:blipFill>
        <p:spPr>
          <a:xfrm>
            <a:off x="8264702" y="888149"/>
            <a:ext cx="3697449" cy="3686606"/>
          </a:xfrm>
          <a:prstGeom prst="rect">
            <a:avLst/>
          </a:prstGeom>
          <a:ln>
            <a:solidFill>
              <a:schemeClr val="tx1"/>
            </a:solidFill>
          </a:ln>
        </p:spPr>
      </p:pic>
      <p:pic>
        <p:nvPicPr>
          <p:cNvPr id="9" name="Picture 8">
            <a:extLst>
              <a:ext uri="{FF2B5EF4-FFF2-40B4-BE49-F238E27FC236}">
                <a16:creationId xmlns:a16="http://schemas.microsoft.com/office/drawing/2014/main" id="{8B3E43E9-2AF9-04F0-6880-E0C92C2C2D3C}"/>
              </a:ext>
            </a:extLst>
          </p:cNvPr>
          <p:cNvPicPr>
            <a:picLocks noChangeAspect="1"/>
          </p:cNvPicPr>
          <p:nvPr/>
        </p:nvPicPr>
        <p:blipFill>
          <a:blip r:embed="rId4"/>
          <a:stretch>
            <a:fillRect/>
          </a:stretch>
        </p:blipFill>
        <p:spPr>
          <a:xfrm>
            <a:off x="8264701" y="4852612"/>
            <a:ext cx="3697449" cy="774833"/>
          </a:xfrm>
          <a:prstGeom prst="rect">
            <a:avLst/>
          </a:prstGeom>
          <a:ln>
            <a:solidFill>
              <a:schemeClr val="tx1"/>
            </a:solidFill>
          </a:ln>
        </p:spPr>
      </p:pic>
    </p:spTree>
    <p:extLst>
      <p:ext uri="{BB962C8B-B14F-4D97-AF65-F5344CB8AC3E}">
        <p14:creationId xmlns:p14="http://schemas.microsoft.com/office/powerpoint/2010/main" val="3993613638"/>
      </p:ext>
    </p:extLst>
  </p:cSld>
  <p:clrMapOvr>
    <a:masterClrMapping/>
  </p:clrMapOvr>
  <mc:AlternateContent xmlns:mc="http://schemas.openxmlformats.org/markup-compatibility/2006" xmlns:p14="http://schemas.microsoft.com/office/powerpoint/2010/main">
    <mc:Choice Requires="p14">
      <p:transition spd="slow" p14:dur="2000" advTm="46080"/>
    </mc:Choice>
    <mc:Fallback xmlns="">
      <p:transition spd="slow" advTm="460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E7D3-879E-DC34-2D10-ECDA2F00D0FD}"/>
              </a:ext>
            </a:extLst>
          </p:cNvPr>
          <p:cNvSpPr>
            <a:spLocks noGrp="1"/>
          </p:cNvSpPr>
          <p:nvPr>
            <p:ph type="title"/>
          </p:nvPr>
        </p:nvSpPr>
        <p:spPr>
          <a:xfrm>
            <a:off x="324878" y="365125"/>
            <a:ext cx="6904839" cy="650875"/>
          </a:xfrm>
        </p:spPr>
        <p:txBody>
          <a:bodyPr>
            <a:normAutofit fontScale="90000"/>
          </a:bodyPr>
          <a:lstStyle/>
          <a:p>
            <a:pPr algn="ctr"/>
            <a:r>
              <a:rPr lang="en-US" dirty="0"/>
              <a:t>My Documents and Reports</a:t>
            </a:r>
          </a:p>
        </p:txBody>
      </p:sp>
      <p:sp>
        <p:nvSpPr>
          <p:cNvPr id="3" name="Content Placeholder 2">
            <a:extLst>
              <a:ext uri="{FF2B5EF4-FFF2-40B4-BE49-F238E27FC236}">
                <a16:creationId xmlns:a16="http://schemas.microsoft.com/office/drawing/2014/main" id="{BE379956-72ED-F38C-F20C-B1CB8D52F448}"/>
              </a:ext>
            </a:extLst>
          </p:cNvPr>
          <p:cNvSpPr>
            <a:spLocks noGrp="1"/>
          </p:cNvSpPr>
          <p:nvPr>
            <p:ph idx="1"/>
          </p:nvPr>
        </p:nvSpPr>
        <p:spPr>
          <a:xfrm>
            <a:off x="621891" y="1133171"/>
            <a:ext cx="7016575" cy="4591657"/>
          </a:xfrm>
        </p:spPr>
        <p:txBody>
          <a:bodyPr>
            <a:normAutofit/>
          </a:bodyPr>
          <a:lstStyle/>
          <a:p>
            <a:pPr marL="457200" indent="-457200">
              <a:buFont typeface="Arial" panose="020B0604020202020204" pitchFamily="34" charset="0"/>
              <a:buChar char="•"/>
            </a:pPr>
            <a:r>
              <a:rPr lang="en-US" sz="2400" dirty="0"/>
              <a:t>Default widget view will display Documents first, followed by Reports </a:t>
            </a:r>
          </a:p>
          <a:p>
            <a:pPr marL="1143000" lvl="1" indent="-457200">
              <a:buFont typeface="Arial" panose="020B0604020202020204" pitchFamily="34" charset="0"/>
              <a:buChar char="•"/>
            </a:pPr>
            <a:r>
              <a:rPr lang="en-US" sz="1800" dirty="0">
                <a:solidFill>
                  <a:srgbClr val="002060"/>
                </a:solidFill>
              </a:rPr>
              <a:t>no documents will show for Doyle Rowe Ltd.</a:t>
            </a:r>
          </a:p>
          <a:p>
            <a:pPr marL="457200" indent="-457200">
              <a:buFont typeface="Arial" panose="020B0604020202020204" pitchFamily="34" charset="0"/>
              <a:buChar char="•"/>
            </a:pPr>
            <a:endParaRPr lang="en-US" sz="700" dirty="0"/>
          </a:p>
          <a:p>
            <a:pPr marL="457200" indent="-457200">
              <a:buFont typeface="Arial" panose="020B0604020202020204" pitchFamily="34" charset="0"/>
              <a:buChar char="•"/>
            </a:pPr>
            <a:r>
              <a:rPr lang="en-US" sz="2400" dirty="0"/>
              <a:t>Reports is where you find the updated </a:t>
            </a:r>
          </a:p>
          <a:p>
            <a:pPr marL="1143000" lvl="1" indent="-457200">
              <a:buFont typeface="Arial" panose="020B0604020202020204" pitchFamily="34" charset="0"/>
              <a:buChar char="•"/>
            </a:pPr>
            <a:r>
              <a:rPr lang="en-US" sz="2000" dirty="0">
                <a:solidFill>
                  <a:srgbClr val="002060"/>
                </a:solidFill>
              </a:rPr>
              <a:t>Monthly Deduction Summary by Vendor report </a:t>
            </a:r>
          </a:p>
          <a:p>
            <a:pPr marL="1143000" lvl="1" indent="-457200">
              <a:buFont typeface="Arial" panose="020B0604020202020204" pitchFamily="34" charset="0"/>
              <a:buChar char="•"/>
            </a:pPr>
            <a:r>
              <a:rPr lang="en-US" sz="2000" dirty="0">
                <a:solidFill>
                  <a:srgbClr val="002060"/>
                </a:solidFill>
              </a:rPr>
              <a:t>Newly Suspended or Deceased Pensioners report</a:t>
            </a:r>
          </a:p>
          <a:p>
            <a:pPr marL="1143000" lvl="1" indent="-457200">
              <a:buFont typeface="Arial" panose="020B0604020202020204" pitchFamily="34" charset="0"/>
              <a:buChar char="•"/>
            </a:pPr>
            <a:endParaRPr lang="en-US" sz="700" dirty="0">
              <a:solidFill>
                <a:srgbClr val="002060"/>
              </a:solidFill>
            </a:endParaRPr>
          </a:p>
          <a:p>
            <a:pPr marL="457200" indent="-457200">
              <a:buFont typeface="Arial" panose="020B0604020202020204" pitchFamily="34" charset="0"/>
              <a:buChar char="•"/>
            </a:pPr>
            <a:r>
              <a:rPr lang="en-US" sz="2400" dirty="0"/>
              <a:t>Click View All or Reports to select the report</a:t>
            </a:r>
          </a:p>
          <a:p>
            <a:pPr marL="457200" indent="-457200">
              <a:buFont typeface="Arial" panose="020B0604020202020204" pitchFamily="34" charset="0"/>
              <a:buChar char="•"/>
            </a:pPr>
            <a:endParaRPr lang="en-US" sz="700" dirty="0"/>
          </a:p>
          <a:p>
            <a:pPr marL="457200" indent="-457200">
              <a:buFont typeface="Arial" panose="020B0604020202020204" pitchFamily="34" charset="0"/>
              <a:buChar char="•"/>
            </a:pPr>
            <a:r>
              <a:rPr lang="en-US" sz="2400" dirty="0"/>
              <a:t>You may navigate via the tool bar by clicking on the folder and selecting Report Generator</a:t>
            </a:r>
          </a:p>
        </p:txBody>
      </p:sp>
      <p:sp>
        <p:nvSpPr>
          <p:cNvPr id="5" name="Slide Number Placeholder 4">
            <a:extLst>
              <a:ext uri="{FF2B5EF4-FFF2-40B4-BE49-F238E27FC236}">
                <a16:creationId xmlns:a16="http://schemas.microsoft.com/office/drawing/2014/main" id="{1BDD7605-EA9E-A242-BF32-C92B4FC35CC6}"/>
              </a:ext>
            </a:extLst>
          </p:cNvPr>
          <p:cNvSpPr>
            <a:spLocks noGrp="1"/>
          </p:cNvSpPr>
          <p:nvPr>
            <p:ph type="sldNum" sz="quarter" idx="12"/>
          </p:nvPr>
        </p:nvSpPr>
        <p:spPr/>
        <p:txBody>
          <a:bodyPr/>
          <a:lstStyle/>
          <a:p>
            <a:fld id="{B0C3E88A-0163-48A4-9F34-7D71CA4062C9}" type="slidenum">
              <a:rPr lang="en-US" smtClean="0"/>
              <a:pPr/>
              <a:t>8</a:t>
            </a:fld>
            <a:endParaRPr lang="en-US" dirty="0"/>
          </a:p>
        </p:txBody>
      </p:sp>
      <p:pic>
        <p:nvPicPr>
          <p:cNvPr id="7" name="Picture 6">
            <a:extLst>
              <a:ext uri="{FF2B5EF4-FFF2-40B4-BE49-F238E27FC236}">
                <a16:creationId xmlns:a16="http://schemas.microsoft.com/office/drawing/2014/main" id="{006E910A-5999-D19C-79BD-3E66967D5D2F}"/>
              </a:ext>
            </a:extLst>
          </p:cNvPr>
          <p:cNvPicPr>
            <a:picLocks noChangeAspect="1"/>
          </p:cNvPicPr>
          <p:nvPr/>
        </p:nvPicPr>
        <p:blipFill>
          <a:blip r:embed="rId3"/>
          <a:stretch>
            <a:fillRect/>
          </a:stretch>
        </p:blipFill>
        <p:spPr>
          <a:xfrm>
            <a:off x="9049201" y="4662366"/>
            <a:ext cx="2520908" cy="705855"/>
          </a:xfrm>
          <a:prstGeom prst="rect">
            <a:avLst/>
          </a:prstGeom>
        </p:spPr>
      </p:pic>
      <p:pic>
        <p:nvPicPr>
          <p:cNvPr id="8" name="Picture 7">
            <a:extLst>
              <a:ext uri="{FF2B5EF4-FFF2-40B4-BE49-F238E27FC236}">
                <a16:creationId xmlns:a16="http://schemas.microsoft.com/office/drawing/2014/main" id="{353C8D06-0783-446B-D65B-C0C741DB2353}"/>
              </a:ext>
            </a:extLst>
          </p:cNvPr>
          <p:cNvPicPr>
            <a:picLocks noChangeAspect="1"/>
          </p:cNvPicPr>
          <p:nvPr/>
        </p:nvPicPr>
        <p:blipFill>
          <a:blip r:embed="rId4"/>
          <a:stretch>
            <a:fillRect/>
          </a:stretch>
        </p:blipFill>
        <p:spPr>
          <a:xfrm>
            <a:off x="8510857" y="1016000"/>
            <a:ext cx="3356265" cy="3364089"/>
          </a:xfrm>
          <a:prstGeom prst="rect">
            <a:avLst/>
          </a:prstGeom>
        </p:spPr>
      </p:pic>
      <p:sp>
        <p:nvSpPr>
          <p:cNvPr id="9" name="Rectangle: Rounded Corners 8">
            <a:extLst>
              <a:ext uri="{FF2B5EF4-FFF2-40B4-BE49-F238E27FC236}">
                <a16:creationId xmlns:a16="http://schemas.microsoft.com/office/drawing/2014/main" id="{05587599-1FB7-FB59-CDD5-D1B4A6664B35}"/>
              </a:ext>
            </a:extLst>
          </p:cNvPr>
          <p:cNvSpPr/>
          <p:nvPr/>
        </p:nvSpPr>
        <p:spPr>
          <a:xfrm>
            <a:off x="8597899" y="2004132"/>
            <a:ext cx="790071" cy="25580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8502910-B8C5-B112-6681-A538E4C13B88}"/>
              </a:ext>
            </a:extLst>
          </p:cNvPr>
          <p:cNvSpPr/>
          <p:nvPr/>
        </p:nvSpPr>
        <p:spPr>
          <a:xfrm>
            <a:off x="10899287" y="2004132"/>
            <a:ext cx="790072" cy="3439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360262"/>
      </p:ext>
    </p:extLst>
  </p:cSld>
  <p:clrMapOvr>
    <a:masterClrMapping/>
  </p:clrMapOvr>
  <mc:AlternateContent xmlns:mc="http://schemas.openxmlformats.org/markup-compatibility/2006" xmlns:p14="http://schemas.microsoft.com/office/powerpoint/2010/main">
    <mc:Choice Requires="p14">
      <p:transition spd="slow" p14:dur="2000" advTm="46551"/>
    </mc:Choice>
    <mc:Fallback xmlns="">
      <p:transition spd="slow" advTm="4655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CA0CE7-C2C9-A0D0-06C3-7077A601989F}"/>
              </a:ext>
            </a:extLst>
          </p:cNvPr>
          <p:cNvPicPr>
            <a:picLocks noChangeAspect="1"/>
          </p:cNvPicPr>
          <p:nvPr/>
        </p:nvPicPr>
        <p:blipFill>
          <a:blip r:embed="rId3"/>
          <a:stretch>
            <a:fillRect/>
          </a:stretch>
        </p:blipFill>
        <p:spPr>
          <a:xfrm>
            <a:off x="0" y="1534632"/>
            <a:ext cx="12192000" cy="5292180"/>
          </a:xfrm>
          <a:prstGeom prst="rect">
            <a:avLst/>
          </a:prstGeom>
        </p:spPr>
      </p:pic>
      <p:sp>
        <p:nvSpPr>
          <p:cNvPr id="5" name="Slide Number Placeholder 4">
            <a:extLst>
              <a:ext uri="{FF2B5EF4-FFF2-40B4-BE49-F238E27FC236}">
                <a16:creationId xmlns:a16="http://schemas.microsoft.com/office/drawing/2014/main" id="{B547BFF3-8CCA-5A78-29B3-873FC1B2BF4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13F25564-6B47-00A2-2913-BCD80B2C0443}"/>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784EAF9-1AD4-D090-2285-EEB1109BDDC1}"/>
              </a:ext>
            </a:extLst>
          </p:cNvPr>
          <p:cNvSpPr txBox="1"/>
          <p:nvPr/>
        </p:nvSpPr>
        <p:spPr>
          <a:xfrm>
            <a:off x="1282826" y="888301"/>
            <a:ext cx="7593233" cy="67710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a:t>
            </a:r>
            <a:r>
              <a:rPr lang="en-US" sz="2000" b="1" dirty="0">
                <a:solidFill>
                  <a:srgbClr val="002060"/>
                </a:solidFill>
                <a:latin typeface="Calibri" panose="020F0502020204030204"/>
              </a:rPr>
              <a:t>Monthly Deduction Summary By Vendor report</a:t>
            </a: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CE33E43D-47D2-6808-985B-011DB8D2E7E7}"/>
              </a:ext>
            </a:extLst>
          </p:cNvPr>
          <p:cNvCxnSpPr>
            <a:cxnSpLocks/>
          </p:cNvCxnSpPr>
          <p:nvPr/>
        </p:nvCxnSpPr>
        <p:spPr>
          <a:xfrm flipV="1">
            <a:off x="151981" y="5984288"/>
            <a:ext cx="806245" cy="46211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194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453fc07a-1fd4-48db-afca-f064d4049e22"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FE204A3D6E75468B680FAB304652BB" ma:contentTypeVersion="9" ma:contentTypeDescription="Create a new document." ma:contentTypeScope="" ma:versionID="013c8901d5788fefe6ab2663a293cec5">
  <xsd:schema xmlns:xsd="http://www.w3.org/2001/XMLSchema" xmlns:xs="http://www.w3.org/2001/XMLSchema" xmlns:p="http://schemas.microsoft.com/office/2006/metadata/properties" xmlns:ns1="http://schemas.microsoft.com/sharepoint/v3" xmlns:ns3="d06b3208-7f7b-4406-89ca-423809ef3658" xmlns:ns4="453fc07a-1fd4-48db-afca-f064d4049e22" targetNamespace="http://schemas.microsoft.com/office/2006/metadata/properties" ma:root="true" ma:fieldsID="aa1449cb1dd8d467f51ad75ebf800d17" ns1:_="" ns3:_="" ns4:_="">
    <xsd:import namespace="http://schemas.microsoft.com/sharepoint/v3"/>
    <xsd:import namespace="d06b3208-7f7b-4406-89ca-423809ef3658"/>
    <xsd:import namespace="453fc07a-1fd4-48db-afca-f064d4049e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b3208-7f7b-4406-89ca-423809ef36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fc07a-1fd4-48db-afca-f064d4049e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C530EC-500D-408A-A362-64B87F782BD0}">
  <ds:schemaRefs>
    <ds:schemaRef ds:uri="http://schemas.microsoft.com/sharepoint/v3/contenttype/forms"/>
  </ds:schemaRefs>
</ds:datastoreItem>
</file>

<file path=customXml/itemProps2.xml><?xml version="1.0" encoding="utf-8"?>
<ds:datastoreItem xmlns:ds="http://schemas.openxmlformats.org/officeDocument/2006/customXml" ds:itemID="{E4DE81BC-E29C-4E1F-ABBF-B9A3CA99F5AB}">
  <ds:schemaRefs>
    <ds:schemaRef ds:uri="http://purl.org/dc/dcmitype/"/>
    <ds:schemaRef ds:uri="http://schemas.microsoft.com/sharepoint/v3"/>
    <ds:schemaRef ds:uri="http://schemas.microsoft.com/office/infopath/2007/PartnerControls"/>
    <ds:schemaRef ds:uri="http://schemas.microsoft.com/office/2006/documentManagement/types"/>
    <ds:schemaRef ds:uri="http://purl.org/dc/terms/"/>
    <ds:schemaRef ds:uri="http://schemas.microsoft.com/office/2006/metadata/properties"/>
    <ds:schemaRef ds:uri="453fc07a-1fd4-48db-afca-f064d4049e22"/>
    <ds:schemaRef ds:uri="http://www.w3.org/XML/1998/namespace"/>
    <ds:schemaRef ds:uri="http://schemas.openxmlformats.org/package/2006/metadata/core-properties"/>
    <ds:schemaRef ds:uri="d06b3208-7f7b-4406-89ca-423809ef3658"/>
    <ds:schemaRef ds:uri="http://purl.org/dc/elements/1.1/"/>
  </ds:schemaRefs>
</ds:datastoreItem>
</file>

<file path=customXml/itemProps3.xml><?xml version="1.0" encoding="utf-8"?>
<ds:datastoreItem xmlns:ds="http://schemas.openxmlformats.org/officeDocument/2006/customXml" ds:itemID="{B88ED8AE-D9C8-43DD-8EB5-F7053DD99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6b3208-7f7b-4406-89ca-423809ef3658"/>
    <ds:schemaRef ds:uri="453fc07a-1fd4-48db-afca-f064d4049e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External - Partner Portal (RECIP) overview</Template>
  <TotalTime>1325</TotalTime>
  <Words>5795</Words>
  <Application>Microsoft Office PowerPoint</Application>
  <PresentationFormat>Widescreen</PresentationFormat>
  <Paragraphs>482</Paragraphs>
  <Slides>59</Slides>
  <Notes>58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Calibri</vt:lpstr>
      <vt:lpstr>Calibri Light</vt:lpstr>
      <vt:lpstr>Verdana</vt:lpstr>
      <vt:lpstr>Wingdings</vt:lpstr>
      <vt:lpstr>Office Theme</vt:lpstr>
      <vt:lpstr>1_Office Theme</vt:lpstr>
      <vt:lpstr>Partner Portal Overview</vt:lpstr>
      <vt:lpstr>Agenda</vt:lpstr>
      <vt:lpstr>Compatible Browsers</vt:lpstr>
      <vt:lpstr>Signing into Partner Portal</vt:lpstr>
      <vt:lpstr>PowerPoint Presentation</vt:lpstr>
      <vt:lpstr>Widget Basics</vt:lpstr>
      <vt:lpstr>Secure Messages</vt:lpstr>
      <vt:lpstr>My Documents and Reports</vt:lpstr>
      <vt:lpstr>PowerPoint Presentation</vt:lpstr>
      <vt:lpstr>Report Generator</vt:lpstr>
      <vt:lpstr>Report Generator</vt:lpstr>
      <vt:lpstr>Monthly Deduction by Vendor Report</vt:lpstr>
      <vt:lpstr>PowerPoint Presentation</vt:lpstr>
      <vt:lpstr>Report Generator</vt:lpstr>
      <vt:lpstr>Report Generator</vt:lpstr>
      <vt:lpstr>PowerPoint Presentation</vt:lpstr>
      <vt:lpstr>PowerPoint Presentation</vt:lpstr>
      <vt:lpstr>Find a Member</vt:lpstr>
      <vt:lpstr>Requests For Information (RFIs)</vt:lpstr>
      <vt:lpstr>My Data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File Format Upload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Management</vt:lpstr>
      <vt:lpstr>PowerPoint Presentation</vt:lpstr>
      <vt:lpstr>My Team</vt:lpstr>
      <vt:lpstr>My IMRF Team</vt:lpstr>
      <vt:lpstr>Header and Footer</vt:lpstr>
      <vt:lpstr>Resources</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Portal Overview</dc:title>
  <dc:creator>Nicole Groveau</dc:creator>
  <cp:lastModifiedBy>Kyle Schutz</cp:lastModifiedBy>
  <cp:revision>32</cp:revision>
  <cp:lastPrinted>2020-01-15T20:53:00Z</cp:lastPrinted>
  <dcterms:created xsi:type="dcterms:W3CDTF">2022-10-03T16:26:46Z</dcterms:created>
  <dcterms:modified xsi:type="dcterms:W3CDTF">2024-02-07T15:20:17Z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0x01010088FE204A3D6E75468B680FAB304652BB</vt:lpwstr>
  </property>
</Properties>
</file>