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360" r:id="rId2"/>
    <p:sldId id="441" r:id="rId3"/>
    <p:sldId id="526" r:id="rId4"/>
    <p:sldId id="500" r:id="rId5"/>
    <p:sldId id="533" r:id="rId6"/>
    <p:sldId id="547" r:id="rId7"/>
    <p:sldId id="542" r:id="rId8"/>
    <p:sldId id="543" r:id="rId9"/>
    <p:sldId id="541" r:id="rId10"/>
    <p:sldId id="546" r:id="rId11"/>
    <p:sldId id="535" r:id="rId12"/>
    <p:sldId id="536" r:id="rId13"/>
    <p:sldId id="565"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629"/>
    <a:srgbClr val="183D5E"/>
    <a:srgbClr val="003399"/>
    <a:srgbClr val="FFFFCC"/>
    <a:srgbClr val="002570"/>
    <a:srgbClr val="0033CC"/>
    <a:srgbClr val="3333CC"/>
    <a:srgbClr val="1D5C86"/>
    <a:srgbClr val="003B5D"/>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0" autoAdjust="0"/>
    <p:restoredTop sz="92213" autoAdjust="0"/>
  </p:normalViewPr>
  <p:slideViewPr>
    <p:cSldViewPr snapToGrid="0">
      <p:cViewPr varScale="1">
        <p:scale>
          <a:sx n="99" d="100"/>
          <a:sy n="99" d="100"/>
        </p:scale>
        <p:origin x="858"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p:cViewPr varScale="1">
        <p:scale>
          <a:sx n="83" d="100"/>
          <a:sy n="83" d="100"/>
        </p:scale>
        <p:origin x="317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AA808E5E-9525-43BC-B512-20F4C30A47DC}">
      <dgm:prSet/>
      <dgm:spPr/>
      <dgm:t>
        <a:bodyPr/>
        <a:lstStyle/>
        <a:p>
          <a:r>
            <a:rPr lang="en-US" b="1" dirty="0">
              <a:solidFill>
                <a:schemeClr val="tx1"/>
              </a:solidFill>
            </a:rPr>
            <a:t>Pensioner Return to Work </a:t>
          </a:r>
          <a:endParaRPr lang="en-US" dirty="0">
            <a:solidFill>
              <a:schemeClr val="tx1"/>
            </a:solidFill>
          </a:endParaRP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dgm:spPr/>
      <dgm:t>
        <a:bodyPr/>
        <a:lstStyle/>
        <a:p>
          <a:r>
            <a:rPr lang="en-US" b="1" dirty="0"/>
            <a:t>Data Collection Overview</a:t>
          </a:r>
          <a:endParaRPr lang="en-US"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dgm:spPr/>
      <dgm:t>
        <a:bodyPr/>
        <a:lstStyle/>
        <a:p>
          <a:r>
            <a:rPr lang="en-US" b="1" dirty="0"/>
            <a:t>Data Collection Creation</a:t>
          </a:r>
          <a:endParaRPr lang="en-US"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dgm:spPr/>
      <dgm:t>
        <a:bodyPr/>
        <a:lstStyle/>
        <a:p>
          <a:r>
            <a:rPr lang="en-US" b="1"/>
            <a:t>Add Member Data </a:t>
          </a:r>
          <a:endParaRPr lang="en-US"/>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dgm:spPr/>
      <dgm:t>
        <a:bodyPr/>
        <a:lstStyle/>
        <a:p>
          <a:r>
            <a:rPr lang="en-US" b="1"/>
            <a:t>Validation Process</a:t>
          </a:r>
          <a:endParaRPr lang="en-US"/>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dgm:spPr/>
      <dgm:t>
        <a:bodyPr/>
        <a:lstStyle/>
        <a:p>
          <a:r>
            <a:rPr lang="en-US" b="1"/>
            <a:t>Review and Submit</a:t>
          </a:r>
          <a:endParaRPr lang="en-US"/>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LinFactNeighborX="10553">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0E7105-CFB1-4879-AFDA-CF25F2BDD431}"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56EF5C22-55F6-466B-82AF-785BC7C844F8}">
      <dgm:prSet custT="1"/>
      <dgm:spPr/>
      <dgm:t>
        <a:bodyPr/>
        <a:lstStyle/>
        <a:p>
          <a:r>
            <a:rPr lang="en-US" sz="1600" dirty="0"/>
            <a:t>Once you have all Pensioner Return to Work data entered, they will display on the screen. Make sure that the view is set to All to see them listed. Click </a:t>
          </a:r>
          <a:r>
            <a:rPr lang="en-US" sz="1600" b="1" dirty="0"/>
            <a:t>Validate</a:t>
          </a:r>
          <a:r>
            <a:rPr lang="en-US" sz="1600" dirty="0"/>
            <a:t> and this step will validate the information entered against formatting and business requirements to show any errors or warnings, if applicable. </a:t>
          </a:r>
        </a:p>
      </dgm:t>
    </dgm:pt>
    <dgm:pt modelId="{2588CDFF-8A25-4E0B-8687-0951F04FB997}" type="parTrans" cxnId="{2D09CE9C-758E-458A-8A87-629757FBD540}">
      <dgm:prSet/>
      <dgm:spPr/>
      <dgm:t>
        <a:bodyPr/>
        <a:lstStyle/>
        <a:p>
          <a:endParaRPr lang="en-US"/>
        </a:p>
      </dgm:t>
    </dgm:pt>
    <dgm:pt modelId="{D9153875-E2A5-42CC-BE49-E0F0BB3C5117}" type="sibTrans" cxnId="{2D09CE9C-758E-458A-8A87-629757FBD540}">
      <dgm:prSet/>
      <dgm:spPr/>
      <dgm:t>
        <a:bodyPr/>
        <a:lstStyle/>
        <a:p>
          <a:endParaRPr lang="en-US"/>
        </a:p>
      </dgm:t>
    </dgm:pt>
    <dgm:pt modelId="{6F0BC453-D7B2-4155-8640-3A9441C5B309}" type="pres">
      <dgm:prSet presAssocID="{F90E7105-CFB1-4879-AFDA-CF25F2BDD431}" presName="linear" presStyleCnt="0">
        <dgm:presLayoutVars>
          <dgm:animLvl val="lvl"/>
          <dgm:resizeHandles val="exact"/>
        </dgm:presLayoutVars>
      </dgm:prSet>
      <dgm:spPr/>
    </dgm:pt>
    <dgm:pt modelId="{7A98A433-AD3D-4350-9CAD-3B6CBE57D810}" type="pres">
      <dgm:prSet presAssocID="{56EF5C22-55F6-466B-82AF-785BC7C844F8}" presName="parentText" presStyleLbl="node1" presStyleIdx="0" presStyleCnt="1">
        <dgm:presLayoutVars>
          <dgm:chMax val="0"/>
          <dgm:bulletEnabled val="1"/>
        </dgm:presLayoutVars>
      </dgm:prSet>
      <dgm:spPr/>
    </dgm:pt>
  </dgm:ptLst>
  <dgm:cxnLst>
    <dgm:cxn modelId="{25883624-0E86-4E63-9649-43744D0B195C}" type="presOf" srcId="{F90E7105-CFB1-4879-AFDA-CF25F2BDD431}" destId="{6F0BC453-D7B2-4155-8640-3A9441C5B309}" srcOrd="0" destOrd="0" presId="urn:microsoft.com/office/officeart/2005/8/layout/vList2"/>
    <dgm:cxn modelId="{7145DF2C-10E0-4F3E-80C3-67930C17527E}" type="presOf" srcId="{56EF5C22-55F6-466B-82AF-785BC7C844F8}" destId="{7A98A433-AD3D-4350-9CAD-3B6CBE57D810}" srcOrd="0" destOrd="0" presId="urn:microsoft.com/office/officeart/2005/8/layout/vList2"/>
    <dgm:cxn modelId="{2D09CE9C-758E-458A-8A87-629757FBD540}" srcId="{F90E7105-CFB1-4879-AFDA-CF25F2BDD431}" destId="{56EF5C22-55F6-466B-82AF-785BC7C844F8}" srcOrd="0" destOrd="0" parTransId="{2588CDFF-8A25-4E0B-8687-0951F04FB997}" sibTransId="{D9153875-E2A5-42CC-BE49-E0F0BB3C5117}"/>
    <dgm:cxn modelId="{29AEA70A-8D25-489A-A084-92B8EC340B81}" type="presParOf" srcId="{6F0BC453-D7B2-4155-8640-3A9441C5B309}" destId="{7A98A433-AD3D-4350-9CAD-3B6CBE57D810}"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6D06FE8-F0B4-4A8B-9DFA-9AB4A1822913}"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D9170B5-19A1-403A-9B98-CDD022998038}">
      <dgm:prSet custT="1"/>
      <dgm:spPr/>
      <dgm:t>
        <a:bodyPr/>
        <a:lstStyle/>
        <a:p>
          <a:r>
            <a:rPr lang="en-US" sz="1800" b="0" i="0" baseline="0" dirty="0"/>
            <a:t>Resolve any errors or warnings that appear</a:t>
          </a:r>
          <a:r>
            <a:rPr lang="en-US" sz="1800" dirty="0"/>
            <a:t>, if applicable. Once resolved or if you had no issues, you would see, No Results Found. Click </a:t>
          </a:r>
          <a:r>
            <a:rPr lang="en-US" sz="1800" b="1" dirty="0"/>
            <a:t>Continue</a:t>
          </a:r>
          <a:r>
            <a:rPr lang="en-US" sz="1800" dirty="0"/>
            <a:t> to Step 4. Review and Submit.</a:t>
          </a:r>
        </a:p>
      </dgm:t>
    </dgm:pt>
    <dgm:pt modelId="{A9285797-9686-404F-A7AE-7945F53A2A71}" type="parTrans" cxnId="{600F3B37-B307-4CF2-97C2-E83447DBC1CC}">
      <dgm:prSet/>
      <dgm:spPr/>
      <dgm:t>
        <a:bodyPr/>
        <a:lstStyle/>
        <a:p>
          <a:endParaRPr lang="en-US"/>
        </a:p>
      </dgm:t>
    </dgm:pt>
    <dgm:pt modelId="{935A1F2F-8DE7-4523-9FCE-8ED331187ECC}" type="sibTrans" cxnId="{600F3B37-B307-4CF2-97C2-E83447DBC1CC}">
      <dgm:prSet/>
      <dgm:spPr/>
      <dgm:t>
        <a:bodyPr/>
        <a:lstStyle/>
        <a:p>
          <a:endParaRPr lang="en-US"/>
        </a:p>
      </dgm:t>
    </dgm:pt>
    <dgm:pt modelId="{732C12C9-765F-4AF7-B9BA-AB04585474D6}" type="pres">
      <dgm:prSet presAssocID="{C6D06FE8-F0B4-4A8B-9DFA-9AB4A1822913}" presName="linear" presStyleCnt="0">
        <dgm:presLayoutVars>
          <dgm:animLvl val="lvl"/>
          <dgm:resizeHandles val="exact"/>
        </dgm:presLayoutVars>
      </dgm:prSet>
      <dgm:spPr/>
    </dgm:pt>
    <dgm:pt modelId="{B2BC3987-6F4C-4032-B76A-F67673BCB741}" type="pres">
      <dgm:prSet presAssocID="{1D9170B5-19A1-403A-9B98-CDD022998038}" presName="parentText" presStyleLbl="node1" presStyleIdx="0" presStyleCnt="1">
        <dgm:presLayoutVars>
          <dgm:chMax val="0"/>
          <dgm:bulletEnabled val="1"/>
        </dgm:presLayoutVars>
      </dgm:prSet>
      <dgm:spPr/>
    </dgm:pt>
  </dgm:ptLst>
  <dgm:cxnLst>
    <dgm:cxn modelId="{600F3B37-B307-4CF2-97C2-E83447DBC1CC}" srcId="{C6D06FE8-F0B4-4A8B-9DFA-9AB4A1822913}" destId="{1D9170B5-19A1-403A-9B98-CDD022998038}" srcOrd="0" destOrd="0" parTransId="{A9285797-9686-404F-A7AE-7945F53A2A71}" sibTransId="{935A1F2F-8DE7-4523-9FCE-8ED331187ECC}"/>
    <dgm:cxn modelId="{23D89AA2-9EF4-4473-841A-A67FA3871D11}" type="presOf" srcId="{1D9170B5-19A1-403A-9B98-CDD022998038}" destId="{B2BC3987-6F4C-4032-B76A-F67673BCB741}" srcOrd="0" destOrd="0" presId="urn:microsoft.com/office/officeart/2005/8/layout/vList2"/>
    <dgm:cxn modelId="{2F0DB7B0-2EAD-41A0-B5F2-F16E6BFCCACD}" type="presOf" srcId="{C6D06FE8-F0B4-4A8B-9DFA-9AB4A1822913}" destId="{732C12C9-765F-4AF7-B9BA-AB04585474D6}" srcOrd="0" destOrd="0" presId="urn:microsoft.com/office/officeart/2005/8/layout/vList2"/>
    <dgm:cxn modelId="{8BF80B27-58F0-4CDC-801C-F8D74DA7F2F9}" type="presParOf" srcId="{732C12C9-765F-4AF7-B9BA-AB04585474D6}" destId="{B2BC3987-6F4C-4032-B76A-F67673BCB741}"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39B41CD-96C3-46E7-B9D2-2BE1DC16008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0040E50E-7AA1-461D-893E-E3D5C12648B2}">
      <dgm:prSet/>
      <dgm:spPr/>
      <dgm:t>
        <a:bodyPr/>
        <a:lstStyle/>
        <a:p>
          <a:r>
            <a:rPr lang="en-US" b="0" i="0" baseline="0" dirty="0"/>
            <a:t>Review the listed Data Collection and Data Entry Summary and Reports.  Once review is complete, click </a:t>
          </a:r>
          <a:r>
            <a:rPr lang="en-US" b="1" i="0" baseline="0" dirty="0"/>
            <a:t>Submit</a:t>
          </a:r>
          <a:r>
            <a:rPr lang="en-US" b="0" i="0" baseline="0" dirty="0"/>
            <a:t>. A pop-up box will appear to confirm. Click C</a:t>
          </a:r>
          <a:r>
            <a:rPr lang="en-US" b="1" i="0" baseline="0" dirty="0"/>
            <a:t>onfirm</a:t>
          </a:r>
          <a:r>
            <a:rPr lang="en-US" b="0" i="0" baseline="0" dirty="0"/>
            <a:t> and that will complete your Pensioner Return to Work Data Collection. </a:t>
          </a:r>
          <a:endParaRPr lang="en-US" dirty="0"/>
        </a:p>
      </dgm:t>
    </dgm:pt>
    <dgm:pt modelId="{8DA5766B-E0CB-4FE9-9A37-94D960C0AAB1}" type="parTrans" cxnId="{57BE3936-528D-4783-B76E-7803920FF771}">
      <dgm:prSet/>
      <dgm:spPr/>
      <dgm:t>
        <a:bodyPr/>
        <a:lstStyle/>
        <a:p>
          <a:endParaRPr lang="en-US"/>
        </a:p>
      </dgm:t>
    </dgm:pt>
    <dgm:pt modelId="{C1FABFF9-4465-4DDA-AA6E-135725A6D184}" type="sibTrans" cxnId="{57BE3936-528D-4783-B76E-7803920FF771}">
      <dgm:prSet/>
      <dgm:spPr/>
      <dgm:t>
        <a:bodyPr/>
        <a:lstStyle/>
        <a:p>
          <a:endParaRPr lang="en-US"/>
        </a:p>
      </dgm:t>
    </dgm:pt>
    <dgm:pt modelId="{C3B68AB6-075E-4027-BE4F-69C9BD2B0300}" type="pres">
      <dgm:prSet presAssocID="{339B41CD-96C3-46E7-B9D2-2BE1DC160088}" presName="linear" presStyleCnt="0">
        <dgm:presLayoutVars>
          <dgm:animLvl val="lvl"/>
          <dgm:resizeHandles val="exact"/>
        </dgm:presLayoutVars>
      </dgm:prSet>
      <dgm:spPr/>
    </dgm:pt>
    <dgm:pt modelId="{85E6ABE6-1E77-439A-A7F1-98F743BB5D75}" type="pres">
      <dgm:prSet presAssocID="{0040E50E-7AA1-461D-893E-E3D5C12648B2}" presName="parentText" presStyleLbl="node1" presStyleIdx="0" presStyleCnt="1">
        <dgm:presLayoutVars>
          <dgm:chMax val="0"/>
          <dgm:bulletEnabled val="1"/>
        </dgm:presLayoutVars>
      </dgm:prSet>
      <dgm:spPr/>
    </dgm:pt>
  </dgm:ptLst>
  <dgm:cxnLst>
    <dgm:cxn modelId="{57BE3936-528D-4783-B76E-7803920FF771}" srcId="{339B41CD-96C3-46E7-B9D2-2BE1DC160088}" destId="{0040E50E-7AA1-461D-893E-E3D5C12648B2}" srcOrd="0" destOrd="0" parTransId="{8DA5766B-E0CB-4FE9-9A37-94D960C0AAB1}" sibTransId="{C1FABFF9-4465-4DDA-AA6E-135725A6D184}"/>
    <dgm:cxn modelId="{D32CDC47-69A0-4C4C-AE40-589C14ECD8F4}" type="presOf" srcId="{339B41CD-96C3-46E7-B9D2-2BE1DC160088}" destId="{C3B68AB6-075E-4027-BE4F-69C9BD2B0300}" srcOrd="0" destOrd="0" presId="urn:microsoft.com/office/officeart/2005/8/layout/vList2"/>
    <dgm:cxn modelId="{429F64D9-ED54-4BFA-8123-AB6FD642F14E}" type="presOf" srcId="{0040E50E-7AA1-461D-893E-E3D5C12648B2}" destId="{85E6ABE6-1E77-439A-A7F1-98F743BB5D75}" srcOrd="0" destOrd="0" presId="urn:microsoft.com/office/officeart/2005/8/layout/vList2"/>
    <dgm:cxn modelId="{8D884F5D-0821-4B16-8594-DDA4B5560D37}" type="presParOf" srcId="{C3B68AB6-075E-4027-BE4F-69C9BD2B0300}" destId="{85E6ABE6-1E77-439A-A7F1-98F743BB5D7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dgm:spPr/>
      <dgm:t>
        <a:bodyPr/>
        <a:lstStyle/>
        <a:p>
          <a:pPr>
            <a:lnSpc>
              <a:spcPct val="100000"/>
            </a:lnSpc>
          </a:pPr>
          <a:r>
            <a:rPr lang="en-US" b="1" dirty="0"/>
            <a:t>Information is sent in via Employer Access as a Data Collection using a new file format, Comma-separated Value or .CSV.  </a:t>
          </a:r>
          <a:endParaRPr lang="en-US"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smaller employers the Add Record Manual Entry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IMRF is asking for the information you supplied to us before and some new information. This allows the employer more control over the entire life cycle of their members from enrollment through retirement.</a:t>
          </a:r>
          <a:endParaRPr lang="en-US" dirty="0"/>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D392B2-B1EE-44F9-AFD9-29F38C2C565E}"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82357745-BC07-48C1-9CB9-03FB7901F88A}">
      <dgm:prSet/>
      <dgm:spPr/>
      <dgm:t>
        <a:bodyPr/>
        <a:lstStyle/>
        <a:p>
          <a:pPr algn="ctr"/>
          <a:r>
            <a:rPr lang="en-US" b="1" dirty="0"/>
            <a:t>Pensioner Return to Work Overview </a:t>
          </a:r>
          <a:endParaRPr lang="en-US" dirty="0"/>
        </a:p>
      </dgm:t>
    </dgm:pt>
    <dgm:pt modelId="{05D0A91C-DF0A-459C-8315-2A1376C4F646}" type="parTrans" cxnId="{B5D5850C-1E52-45AB-B4EF-9A6CA21F1F5A}">
      <dgm:prSet/>
      <dgm:spPr/>
      <dgm:t>
        <a:bodyPr/>
        <a:lstStyle/>
        <a:p>
          <a:pPr algn="ctr"/>
          <a:endParaRPr lang="en-US"/>
        </a:p>
      </dgm:t>
    </dgm:pt>
    <dgm:pt modelId="{D7963F8B-E305-4B4C-8BC5-7DD6A96663AC}" type="sibTrans" cxnId="{B5D5850C-1E52-45AB-B4EF-9A6CA21F1F5A}">
      <dgm:prSet/>
      <dgm:spPr/>
      <dgm:t>
        <a:bodyPr/>
        <a:lstStyle/>
        <a:p>
          <a:pPr algn="ctr"/>
          <a:endParaRPr lang="en-US"/>
        </a:p>
      </dgm:t>
    </dgm:pt>
    <dgm:pt modelId="{3A3048E4-A067-428C-91FA-7F4AC09C8AA0}" type="pres">
      <dgm:prSet presAssocID="{DBD392B2-B1EE-44F9-AFD9-29F38C2C565E}" presName="linear" presStyleCnt="0">
        <dgm:presLayoutVars>
          <dgm:animLvl val="lvl"/>
          <dgm:resizeHandles val="exact"/>
        </dgm:presLayoutVars>
      </dgm:prSet>
      <dgm:spPr/>
    </dgm:pt>
    <dgm:pt modelId="{C2CAC3D8-8941-465B-B6F1-9487B559EC3A}" type="pres">
      <dgm:prSet presAssocID="{82357745-BC07-48C1-9CB9-03FB7901F88A}" presName="parentText" presStyleLbl="node1" presStyleIdx="0" presStyleCnt="1">
        <dgm:presLayoutVars>
          <dgm:chMax val="0"/>
          <dgm:bulletEnabled val="1"/>
        </dgm:presLayoutVars>
      </dgm:prSet>
      <dgm:spPr/>
    </dgm:pt>
  </dgm:ptLst>
  <dgm:cxnLst>
    <dgm:cxn modelId="{B5D5850C-1E52-45AB-B4EF-9A6CA21F1F5A}" srcId="{DBD392B2-B1EE-44F9-AFD9-29F38C2C565E}" destId="{82357745-BC07-48C1-9CB9-03FB7901F88A}" srcOrd="0" destOrd="0" parTransId="{05D0A91C-DF0A-459C-8315-2A1376C4F646}" sibTransId="{D7963F8B-E305-4B4C-8BC5-7DD6A96663AC}"/>
    <dgm:cxn modelId="{BABBE68A-2064-401A-A66A-CA0CA16D899C}" type="presOf" srcId="{82357745-BC07-48C1-9CB9-03FB7901F88A}" destId="{C2CAC3D8-8941-465B-B6F1-9487B559EC3A}" srcOrd="0" destOrd="0" presId="urn:microsoft.com/office/officeart/2005/8/layout/vList2"/>
    <dgm:cxn modelId="{EDCC8EDE-77CC-43A0-AA05-D821E33F1E65}" type="presOf" srcId="{DBD392B2-B1EE-44F9-AFD9-29F38C2C565E}" destId="{3A3048E4-A067-428C-91FA-7F4AC09C8AA0}" srcOrd="0" destOrd="0" presId="urn:microsoft.com/office/officeart/2005/8/layout/vList2"/>
    <dgm:cxn modelId="{08083B7B-D754-4E2B-B4F8-DC5203D3B086}" type="presParOf" srcId="{3A3048E4-A067-428C-91FA-7F4AC09C8AA0}" destId="{C2CAC3D8-8941-465B-B6F1-9487B559EC3A}"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365054-9FFB-47CC-9F0F-4700565F38D1}"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9D9F5369-AB1C-4A13-8BEC-A63AAC6930A3}">
      <dgm:prSet custT="1"/>
      <dgm:spPr/>
      <dgm:t>
        <a:bodyPr/>
        <a:lstStyle/>
        <a:p>
          <a:r>
            <a:rPr lang="en-US" sz="1800" b="0" dirty="0"/>
            <a:t>To begin the process of entering a Pensioner Return to Work, a new Data Collection must be started. </a:t>
          </a:r>
          <a:endParaRPr lang="en-US" sz="1800" dirty="0"/>
        </a:p>
      </dgm:t>
    </dgm:pt>
    <dgm:pt modelId="{A561C27E-6096-4204-BFE7-4FFAB8E578FD}" type="parTrans" cxnId="{EE0A61B2-312B-475E-B354-29FA66B61242}">
      <dgm:prSet/>
      <dgm:spPr/>
      <dgm:t>
        <a:bodyPr/>
        <a:lstStyle/>
        <a:p>
          <a:endParaRPr lang="en-US"/>
        </a:p>
      </dgm:t>
    </dgm:pt>
    <dgm:pt modelId="{9E9C3C5F-A146-4FF2-BC41-6FE9D20BAF4E}" type="sibTrans" cxnId="{EE0A61B2-312B-475E-B354-29FA66B61242}">
      <dgm:prSet/>
      <dgm:spPr/>
      <dgm:t>
        <a:bodyPr/>
        <a:lstStyle/>
        <a:p>
          <a:endParaRPr lang="en-US"/>
        </a:p>
      </dgm:t>
    </dgm:pt>
    <dgm:pt modelId="{201A5E12-E81D-40DE-A9BE-1ACBD76043DB}" type="pres">
      <dgm:prSet presAssocID="{CB365054-9FFB-47CC-9F0F-4700565F38D1}" presName="linear" presStyleCnt="0">
        <dgm:presLayoutVars>
          <dgm:animLvl val="lvl"/>
          <dgm:resizeHandles val="exact"/>
        </dgm:presLayoutVars>
      </dgm:prSet>
      <dgm:spPr/>
    </dgm:pt>
    <dgm:pt modelId="{A0DACCA6-E2EB-4A6D-9BBC-CF0C30B7C48C}" type="pres">
      <dgm:prSet presAssocID="{9D9F5369-AB1C-4A13-8BEC-A63AAC6930A3}" presName="parentText" presStyleLbl="node1" presStyleIdx="0" presStyleCnt="1" custLinFactNeighborY="9685">
        <dgm:presLayoutVars>
          <dgm:chMax val="0"/>
          <dgm:bulletEnabled val="1"/>
        </dgm:presLayoutVars>
      </dgm:prSet>
      <dgm:spPr/>
    </dgm:pt>
  </dgm:ptLst>
  <dgm:cxnLst>
    <dgm:cxn modelId="{AE162B05-9823-488C-9BE9-26C37B34EA86}" type="presOf" srcId="{9D9F5369-AB1C-4A13-8BEC-A63AAC6930A3}" destId="{A0DACCA6-E2EB-4A6D-9BBC-CF0C30B7C48C}" srcOrd="0" destOrd="0" presId="urn:microsoft.com/office/officeart/2005/8/layout/vList2"/>
    <dgm:cxn modelId="{5AB5460D-2D21-48A6-8AC9-FC5DC6D55C09}" type="presOf" srcId="{CB365054-9FFB-47CC-9F0F-4700565F38D1}" destId="{201A5E12-E81D-40DE-A9BE-1ACBD76043DB}" srcOrd="0" destOrd="0" presId="urn:microsoft.com/office/officeart/2005/8/layout/vList2"/>
    <dgm:cxn modelId="{EE0A61B2-312B-475E-B354-29FA66B61242}" srcId="{CB365054-9FFB-47CC-9F0F-4700565F38D1}" destId="{9D9F5369-AB1C-4A13-8BEC-A63AAC6930A3}" srcOrd="0" destOrd="0" parTransId="{A561C27E-6096-4204-BFE7-4FFAB8E578FD}" sibTransId="{9E9C3C5F-A146-4FF2-BC41-6FE9D20BAF4E}"/>
    <dgm:cxn modelId="{7B52F7E7-7F81-43B9-89B6-5325A1901DE7}" type="presParOf" srcId="{201A5E12-E81D-40DE-A9BE-1ACBD76043DB}" destId="{A0DACCA6-E2EB-4A6D-9BBC-CF0C30B7C48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custT="1"/>
      <dgm:spPr>
        <a:solidFill>
          <a:schemeClr val="accent1">
            <a:lumMod val="60000"/>
            <a:lumOff val="40000"/>
          </a:schemeClr>
        </a:solidFill>
        <a:ln>
          <a:solidFill>
            <a:schemeClr val="tx1"/>
          </a:solidFill>
        </a:ln>
      </dgm:spPr>
      <dgm:t>
        <a:bodyPr/>
        <a:lstStyle/>
        <a:p>
          <a:r>
            <a:rPr lang="en-US" sz="1800" b="0" i="0" baseline="0" dirty="0">
              <a:solidFill>
                <a:schemeClr val="tx1"/>
              </a:solidFill>
            </a:rPr>
            <a:t>Click</a:t>
          </a:r>
          <a:r>
            <a:rPr lang="en-US" sz="1800" b="1" i="0" baseline="0" dirty="0">
              <a:solidFill>
                <a:schemeClr val="tx1"/>
              </a:solidFill>
            </a:rPr>
            <a:t> </a:t>
          </a:r>
          <a:r>
            <a:rPr lang="en-US" sz="1800" b="0" i="0" baseline="0" dirty="0">
              <a:solidFill>
                <a:schemeClr val="tx1"/>
              </a:solidFill>
            </a:rPr>
            <a:t>on </a:t>
          </a:r>
          <a:r>
            <a:rPr lang="en-US" sz="1800" b="1" i="0" baseline="0" dirty="0">
              <a:solidFill>
                <a:schemeClr val="tx1"/>
              </a:solidFill>
            </a:rPr>
            <a:t>Create Data Collection </a:t>
          </a:r>
          <a:r>
            <a:rPr lang="en-US" sz="1800" b="0" i="0" baseline="0" dirty="0">
              <a:solidFill>
                <a:schemeClr val="tx1"/>
              </a:solidFill>
            </a:rPr>
            <a:t>to proceed.</a:t>
          </a:r>
          <a:endParaRPr lang="en-US" sz="1800"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0E335D40-07FD-402E-AA2F-21ACC6F1B111}">
      <dgm:prSet custT="1"/>
      <dgm:spPr>
        <a:solidFill>
          <a:schemeClr val="accent1">
            <a:lumMod val="60000"/>
            <a:lumOff val="40000"/>
          </a:schemeClr>
        </a:solidFill>
        <a:ln>
          <a:solidFill>
            <a:schemeClr val="tx1"/>
          </a:solidFill>
        </a:ln>
      </dgm:spPr>
      <dgm:t>
        <a:bodyPr/>
        <a:lstStyle/>
        <a:p>
          <a:r>
            <a:rPr lang="en-US" sz="1800" b="0" i="0" baseline="0" dirty="0">
              <a:solidFill>
                <a:schemeClr val="tx1"/>
              </a:solidFill>
            </a:rPr>
            <a:t>Data Collections previously created will be listed below with their status</a:t>
          </a:r>
          <a:r>
            <a:rPr lang="en-US" sz="1800" dirty="0">
              <a:solidFill>
                <a:schemeClr val="tx1"/>
              </a:solidFill>
            </a:rPr>
            <a:t>. </a:t>
          </a:r>
        </a:p>
      </dgm:t>
    </dgm:pt>
    <dgm:pt modelId="{AB5CDF3A-1E69-4197-8CD6-E1C906242E15}" type="parTrans" cxnId="{AC0DDEEE-B568-429C-A9C2-6209B312E9A2}">
      <dgm:prSet/>
      <dgm:spPr/>
      <dgm:t>
        <a:bodyPr/>
        <a:lstStyle/>
        <a:p>
          <a:endParaRPr lang="en-US"/>
        </a:p>
      </dgm:t>
    </dgm:pt>
    <dgm:pt modelId="{1DF404F2-D75F-449F-AF86-68E46DB09ABF}" type="sibTrans" cxnId="{AC0DDEEE-B568-429C-A9C2-6209B312E9A2}">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2">
        <dgm:presLayoutVars>
          <dgm:chMax val="0"/>
          <dgm:bulletEnabled val="1"/>
        </dgm:presLayoutVars>
      </dgm:prSet>
      <dgm:spPr/>
    </dgm:pt>
    <dgm:pt modelId="{709E85EB-A45A-4B8A-9B02-805EA3B93474}" type="pres">
      <dgm:prSet presAssocID="{39920C99-E361-4C1A-865A-34DDEEBC49AD}" presName="spacer" presStyleCnt="0"/>
      <dgm:spPr/>
    </dgm:pt>
    <dgm:pt modelId="{7E0D0BF5-F1A4-4CE4-9924-C20169FB59AE}" type="pres">
      <dgm:prSet presAssocID="{0E335D40-07FD-402E-AA2F-21ACC6F1B111}" presName="parentText" presStyleLbl="node1" presStyleIdx="1" presStyleCnt="2">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946E31C9-7494-4266-B71E-1C1AFD00CFCB}" type="presOf" srcId="{0E335D40-07FD-402E-AA2F-21ACC6F1B111}" destId="{7E0D0BF5-F1A4-4CE4-9924-C20169FB59AE}" srcOrd="0" destOrd="0" presId="urn:microsoft.com/office/officeart/2005/8/layout/vList2"/>
    <dgm:cxn modelId="{AC0DDEEE-B568-429C-A9C2-6209B312E9A2}" srcId="{7908BB3C-FA7B-437A-9412-45B83E119E29}" destId="{0E335D40-07FD-402E-AA2F-21ACC6F1B111}" srcOrd="1" destOrd="0" parTransId="{AB5CDF3A-1E69-4197-8CD6-E1C906242E15}" sibTransId="{1DF404F2-D75F-449F-AF86-68E46DB09ABF}"/>
    <dgm:cxn modelId="{2444E2EB-59F9-4D0C-9692-6C3E6B4ECE55}" type="presParOf" srcId="{6639CEF2-5D5B-4B8D-8152-6F57AD8CF1F7}" destId="{0612CBE4-572A-4A37-A685-93E8C1B9D302}" srcOrd="0" destOrd="0" presId="urn:microsoft.com/office/officeart/2005/8/layout/vList2"/>
    <dgm:cxn modelId="{43EF4E40-6071-4038-8AF3-3481837FF10B}" type="presParOf" srcId="{6639CEF2-5D5B-4B8D-8152-6F57AD8CF1F7}" destId="{709E85EB-A45A-4B8A-9B02-805EA3B93474}" srcOrd="1" destOrd="0" presId="urn:microsoft.com/office/officeart/2005/8/layout/vList2"/>
    <dgm:cxn modelId="{3811B769-63A9-419C-9F0B-E9734D887E3E}" type="presParOf" srcId="{6639CEF2-5D5B-4B8D-8152-6F57AD8CF1F7}" destId="{7E0D0BF5-F1A4-4CE4-9924-C20169FB59AE}"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CA3F52-EF50-408B-9B74-4D33DC0D17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3CEE6F1-2D44-4687-9384-DE78F8B0E6DF}">
      <dgm:prSet custT="1"/>
      <dgm:spPr>
        <a:solidFill>
          <a:schemeClr val="accent1">
            <a:lumMod val="60000"/>
            <a:lumOff val="40000"/>
          </a:schemeClr>
        </a:solidFill>
        <a:ln>
          <a:solidFill>
            <a:schemeClr val="tx1"/>
          </a:solidFill>
        </a:ln>
      </dgm:spPr>
      <dgm:t>
        <a:bodyPr/>
        <a:lstStyle/>
        <a:p>
          <a:r>
            <a:rPr lang="en-US" sz="1600" b="0" i="0" baseline="0" dirty="0">
              <a:solidFill>
                <a:schemeClr val="tx1"/>
              </a:solidFill>
            </a:rPr>
            <a:t>Select </a:t>
          </a:r>
          <a:r>
            <a:rPr lang="en-US" sz="1600" b="1" i="0" baseline="0" dirty="0">
              <a:solidFill>
                <a:schemeClr val="tx1"/>
              </a:solidFill>
            </a:rPr>
            <a:t>Pensioner Return to Work </a:t>
          </a:r>
          <a:r>
            <a:rPr lang="en-US" sz="1600" b="0" i="0" baseline="0" dirty="0">
              <a:solidFill>
                <a:schemeClr val="tx1"/>
              </a:solidFill>
            </a:rPr>
            <a:t>as the Data Type from the drop-down menu and complete all mandatory fields. Click </a:t>
          </a:r>
          <a:r>
            <a:rPr lang="en-US" sz="1600" b="1" i="0" baseline="0" dirty="0">
              <a:solidFill>
                <a:schemeClr val="tx1"/>
              </a:solidFill>
            </a:rPr>
            <a:t>Save and Continue </a:t>
          </a:r>
          <a:r>
            <a:rPr lang="en-US" sz="1600" b="0" i="0" baseline="0" dirty="0">
              <a:solidFill>
                <a:schemeClr val="tx1"/>
              </a:solidFill>
            </a:rPr>
            <a:t>to move to the next step in the process</a:t>
          </a:r>
          <a:r>
            <a:rPr lang="en-US" sz="1600" dirty="0">
              <a:solidFill>
                <a:schemeClr val="tx1"/>
              </a:solidFill>
            </a:rPr>
            <a:t>.</a:t>
          </a:r>
        </a:p>
      </dgm:t>
    </dgm:pt>
    <dgm:pt modelId="{9B24109B-6E4C-4877-9107-48629FDAEC1A}" type="parTrans" cxnId="{4F9162E2-CE8D-4D79-B80F-5F5FB9B23610}">
      <dgm:prSet/>
      <dgm:spPr/>
      <dgm:t>
        <a:bodyPr/>
        <a:lstStyle/>
        <a:p>
          <a:endParaRPr lang="en-US"/>
        </a:p>
      </dgm:t>
    </dgm:pt>
    <dgm:pt modelId="{2B06660D-F92D-4989-9E8C-8EFB10C425C3}" type="sibTrans" cxnId="{4F9162E2-CE8D-4D79-B80F-5F5FB9B23610}">
      <dgm:prSet/>
      <dgm:spPr/>
      <dgm:t>
        <a:bodyPr/>
        <a:lstStyle/>
        <a:p>
          <a:endParaRPr lang="en-US"/>
        </a:p>
      </dgm:t>
    </dgm:pt>
    <dgm:pt modelId="{DFC8E820-41D2-4FA7-9B41-25D670176A99}" type="pres">
      <dgm:prSet presAssocID="{3CCA3F52-EF50-408B-9B74-4D33DC0D17D7}" presName="linear" presStyleCnt="0">
        <dgm:presLayoutVars>
          <dgm:animLvl val="lvl"/>
          <dgm:resizeHandles val="exact"/>
        </dgm:presLayoutVars>
      </dgm:prSet>
      <dgm:spPr/>
    </dgm:pt>
    <dgm:pt modelId="{2C0B6755-039A-4D1B-85E2-1FEC502DC711}" type="pres">
      <dgm:prSet presAssocID="{E3CEE6F1-2D44-4687-9384-DE78F8B0E6DF}" presName="parentText" presStyleLbl="node1" presStyleIdx="0" presStyleCnt="1">
        <dgm:presLayoutVars>
          <dgm:chMax val="0"/>
          <dgm:bulletEnabled val="1"/>
        </dgm:presLayoutVars>
      </dgm:prSet>
      <dgm:spPr/>
    </dgm:pt>
  </dgm:ptLst>
  <dgm:cxnLst>
    <dgm:cxn modelId="{0F145548-17EA-477A-8DAB-7666BCE0DB3B}" type="presOf" srcId="{E3CEE6F1-2D44-4687-9384-DE78F8B0E6DF}" destId="{2C0B6755-039A-4D1B-85E2-1FEC502DC711}" srcOrd="0" destOrd="0" presId="urn:microsoft.com/office/officeart/2005/8/layout/vList2"/>
    <dgm:cxn modelId="{AFD65FB5-CAB4-4FDB-B536-F917A86ACC83}" type="presOf" srcId="{3CCA3F52-EF50-408B-9B74-4D33DC0D17D7}" destId="{DFC8E820-41D2-4FA7-9B41-25D670176A99}" srcOrd="0" destOrd="0" presId="urn:microsoft.com/office/officeart/2005/8/layout/vList2"/>
    <dgm:cxn modelId="{4F9162E2-CE8D-4D79-B80F-5F5FB9B23610}" srcId="{3CCA3F52-EF50-408B-9B74-4D33DC0D17D7}" destId="{E3CEE6F1-2D44-4687-9384-DE78F8B0E6DF}" srcOrd="0" destOrd="0" parTransId="{9B24109B-6E4C-4877-9107-48629FDAEC1A}" sibTransId="{2B06660D-F92D-4989-9E8C-8EFB10C425C3}"/>
    <dgm:cxn modelId="{814D1A88-1AEE-4C55-9EAB-AB7F7B378E2C}" type="presParOf" srcId="{DFC8E820-41D2-4FA7-9B41-25D670176A99}" destId="{2C0B6755-039A-4D1B-85E2-1FEC502DC711}"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724AB1-6AD3-4EA9-A0AD-DCC55503EB2F}"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C37EA57A-98C2-435E-BAA2-E248C5364CBB}">
      <dgm:prSet custT="1"/>
      <dgm:spPr/>
      <dgm:t>
        <a:bodyPr/>
        <a:lstStyle/>
        <a:p>
          <a:pPr algn="ctr"/>
          <a:r>
            <a:rPr lang="en-US" sz="1800" dirty="0"/>
            <a:t>Click </a:t>
          </a:r>
          <a:r>
            <a:rPr lang="en-US" sz="1800" b="1" dirty="0"/>
            <a:t>Add Record </a:t>
          </a:r>
          <a:r>
            <a:rPr lang="en-US" sz="1800" dirty="0"/>
            <a:t>to enter the member data. </a:t>
          </a:r>
        </a:p>
      </dgm:t>
    </dgm:pt>
    <dgm:pt modelId="{13E36DC5-A5EB-4EB2-9BFD-5F76E9C0C1BE}" type="parTrans" cxnId="{8807E109-F42D-46D7-9310-CB8C9E0E8462}">
      <dgm:prSet/>
      <dgm:spPr/>
      <dgm:t>
        <a:bodyPr/>
        <a:lstStyle/>
        <a:p>
          <a:endParaRPr lang="en-US"/>
        </a:p>
      </dgm:t>
    </dgm:pt>
    <dgm:pt modelId="{A4D0D0BD-4D0E-4E92-B7FD-0CDD1B9778C4}" type="sibTrans" cxnId="{8807E109-F42D-46D7-9310-CB8C9E0E8462}">
      <dgm:prSet/>
      <dgm:spPr/>
      <dgm:t>
        <a:bodyPr/>
        <a:lstStyle/>
        <a:p>
          <a:endParaRPr lang="en-US"/>
        </a:p>
      </dgm:t>
    </dgm:pt>
    <dgm:pt modelId="{2EC70264-C8AF-424C-A332-3FDEB75267C2}" type="pres">
      <dgm:prSet presAssocID="{96724AB1-6AD3-4EA9-A0AD-DCC55503EB2F}" presName="linear" presStyleCnt="0">
        <dgm:presLayoutVars>
          <dgm:animLvl val="lvl"/>
          <dgm:resizeHandles val="exact"/>
        </dgm:presLayoutVars>
      </dgm:prSet>
      <dgm:spPr/>
    </dgm:pt>
    <dgm:pt modelId="{7F048E42-173F-4F69-8D79-803A1C29049B}" type="pres">
      <dgm:prSet presAssocID="{C37EA57A-98C2-435E-BAA2-E248C5364CBB}" presName="parentText" presStyleLbl="node1" presStyleIdx="0" presStyleCnt="1" custLinFactNeighborX="4953" custLinFactNeighborY="1059">
        <dgm:presLayoutVars>
          <dgm:chMax val="0"/>
          <dgm:bulletEnabled val="1"/>
        </dgm:presLayoutVars>
      </dgm:prSet>
      <dgm:spPr/>
    </dgm:pt>
  </dgm:ptLst>
  <dgm:cxnLst>
    <dgm:cxn modelId="{8807E109-F42D-46D7-9310-CB8C9E0E8462}" srcId="{96724AB1-6AD3-4EA9-A0AD-DCC55503EB2F}" destId="{C37EA57A-98C2-435E-BAA2-E248C5364CBB}" srcOrd="0" destOrd="0" parTransId="{13E36DC5-A5EB-4EB2-9BFD-5F76E9C0C1BE}" sibTransId="{A4D0D0BD-4D0E-4E92-B7FD-0CDD1B9778C4}"/>
    <dgm:cxn modelId="{3FDABB99-1D62-4DF5-B35B-BAFAD830BB92}" type="presOf" srcId="{C37EA57A-98C2-435E-BAA2-E248C5364CBB}" destId="{7F048E42-173F-4F69-8D79-803A1C29049B}" srcOrd="0" destOrd="0" presId="urn:microsoft.com/office/officeart/2005/8/layout/vList2"/>
    <dgm:cxn modelId="{02B672C9-09A4-4225-8076-8DA0E5DD540D}" type="presOf" srcId="{96724AB1-6AD3-4EA9-A0AD-DCC55503EB2F}" destId="{2EC70264-C8AF-424C-A332-3FDEB75267C2}" srcOrd="0" destOrd="0" presId="urn:microsoft.com/office/officeart/2005/8/layout/vList2"/>
    <dgm:cxn modelId="{F378B7B9-3B9A-4D5D-B114-5E82D429EF91}" type="presParOf" srcId="{2EC70264-C8AF-424C-A332-3FDEB75267C2}" destId="{7F048E42-173F-4F69-8D79-803A1C29049B}"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5180D7-780C-48AB-86BF-91BEE032884C}"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A8D4A908-226E-4A0E-AB7C-950307BB5AA7}">
      <dgm:prSet custT="1"/>
      <dgm:spPr/>
      <dgm:t>
        <a:bodyPr/>
        <a:lstStyle/>
        <a:p>
          <a:r>
            <a:rPr lang="en-US" sz="1600" dirty="0"/>
            <a:t>Enter the Pensioner Return to Work information and click </a:t>
          </a:r>
          <a:r>
            <a:rPr lang="en-US" sz="1600" b="1" dirty="0"/>
            <a:t>Save</a:t>
          </a:r>
          <a:r>
            <a:rPr lang="en-US" sz="1600" dirty="0"/>
            <a:t>. </a:t>
          </a:r>
        </a:p>
      </dgm:t>
    </dgm:pt>
    <dgm:pt modelId="{9C1D4C6F-BADF-4828-B08E-9235A2B6379C}" type="parTrans" cxnId="{CC30D96F-CC70-4F5F-AD7A-B4252F5A04B8}">
      <dgm:prSet/>
      <dgm:spPr/>
      <dgm:t>
        <a:bodyPr/>
        <a:lstStyle/>
        <a:p>
          <a:endParaRPr lang="en-US"/>
        </a:p>
      </dgm:t>
    </dgm:pt>
    <dgm:pt modelId="{C5B6D7F3-F400-40C1-B903-967A715FACCC}" type="sibTrans" cxnId="{CC30D96F-CC70-4F5F-AD7A-B4252F5A04B8}">
      <dgm:prSet/>
      <dgm:spPr/>
      <dgm:t>
        <a:bodyPr/>
        <a:lstStyle/>
        <a:p>
          <a:endParaRPr lang="en-US"/>
        </a:p>
      </dgm:t>
    </dgm:pt>
    <dgm:pt modelId="{D5A35A19-8267-441A-BAAC-67A854ED11B1}" type="pres">
      <dgm:prSet presAssocID="{505180D7-780C-48AB-86BF-91BEE032884C}" presName="linear" presStyleCnt="0">
        <dgm:presLayoutVars>
          <dgm:animLvl val="lvl"/>
          <dgm:resizeHandles val="exact"/>
        </dgm:presLayoutVars>
      </dgm:prSet>
      <dgm:spPr/>
    </dgm:pt>
    <dgm:pt modelId="{1089022F-1AC9-4CC5-B33A-054EF7F8E057}" type="pres">
      <dgm:prSet presAssocID="{A8D4A908-226E-4A0E-AB7C-950307BB5AA7}" presName="parentText" presStyleLbl="node1" presStyleIdx="0" presStyleCnt="1">
        <dgm:presLayoutVars>
          <dgm:chMax val="0"/>
          <dgm:bulletEnabled val="1"/>
        </dgm:presLayoutVars>
      </dgm:prSet>
      <dgm:spPr/>
    </dgm:pt>
  </dgm:ptLst>
  <dgm:cxnLst>
    <dgm:cxn modelId="{462B1F26-2D50-40E7-A2FC-FA93CE423024}" type="presOf" srcId="{505180D7-780C-48AB-86BF-91BEE032884C}" destId="{D5A35A19-8267-441A-BAAC-67A854ED11B1}" srcOrd="0" destOrd="0" presId="urn:microsoft.com/office/officeart/2005/8/layout/vList2"/>
    <dgm:cxn modelId="{58FBAC4C-9308-4D94-9772-F31332017C0A}" type="presOf" srcId="{A8D4A908-226E-4A0E-AB7C-950307BB5AA7}" destId="{1089022F-1AC9-4CC5-B33A-054EF7F8E057}" srcOrd="0" destOrd="0" presId="urn:microsoft.com/office/officeart/2005/8/layout/vList2"/>
    <dgm:cxn modelId="{CC30D96F-CC70-4F5F-AD7A-B4252F5A04B8}" srcId="{505180D7-780C-48AB-86BF-91BEE032884C}" destId="{A8D4A908-226E-4A0E-AB7C-950307BB5AA7}" srcOrd="0" destOrd="0" parTransId="{9C1D4C6F-BADF-4828-B08E-9235A2B6379C}" sibTransId="{C5B6D7F3-F400-40C1-B903-967A715FACCC}"/>
    <dgm:cxn modelId="{299A4974-05CE-430D-AEE1-3989A22CF21C}" type="presParOf" srcId="{D5A35A19-8267-441A-BAAC-67A854ED11B1}" destId="{1089022F-1AC9-4CC5-B33A-054EF7F8E057}"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C2FC37-29E0-4C17-8551-C20F52C3118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FEE0A298-69FF-401D-9D61-C4D5748D33BC}">
      <dgm:prSet/>
      <dgm:spPr/>
      <dgm:t>
        <a:bodyPr/>
        <a:lstStyle/>
        <a:p>
          <a:r>
            <a:rPr lang="en-US" i="0" baseline="0" dirty="0"/>
            <a:t>If you have multiple Pensioner Return to Work entries, after you click </a:t>
          </a:r>
          <a:r>
            <a:rPr lang="en-US" b="1" i="0" baseline="0" dirty="0"/>
            <a:t>Save</a:t>
          </a:r>
          <a:r>
            <a:rPr lang="en-US" i="0" baseline="0" dirty="0"/>
            <a:t>, select </a:t>
          </a:r>
          <a:r>
            <a:rPr lang="en-US" b="1" i="0" baseline="0" dirty="0"/>
            <a:t>Add Record</a:t>
          </a:r>
          <a:r>
            <a:rPr lang="en-US" i="0" baseline="0" dirty="0"/>
            <a:t> and repeat steps until all are entered.</a:t>
          </a:r>
          <a:endParaRPr lang="en-US" dirty="0"/>
        </a:p>
      </dgm:t>
    </dgm:pt>
    <dgm:pt modelId="{BEE6BEB0-77AA-45D4-842B-9E4D94108F29}" type="parTrans" cxnId="{D29E370B-A490-46E3-BAC1-D269A7A566A5}">
      <dgm:prSet/>
      <dgm:spPr/>
      <dgm:t>
        <a:bodyPr/>
        <a:lstStyle/>
        <a:p>
          <a:endParaRPr lang="en-US"/>
        </a:p>
      </dgm:t>
    </dgm:pt>
    <dgm:pt modelId="{3A2EFA0D-A3DD-4832-B6CB-ACC1336C3150}" type="sibTrans" cxnId="{D29E370B-A490-46E3-BAC1-D269A7A566A5}">
      <dgm:prSet/>
      <dgm:spPr/>
      <dgm:t>
        <a:bodyPr/>
        <a:lstStyle/>
        <a:p>
          <a:endParaRPr lang="en-US"/>
        </a:p>
      </dgm:t>
    </dgm:pt>
    <dgm:pt modelId="{C56CABBF-C108-4DEE-A698-2EFFD0EE9921}" type="pres">
      <dgm:prSet presAssocID="{A4C2FC37-29E0-4C17-8551-C20F52C31181}" presName="linear" presStyleCnt="0">
        <dgm:presLayoutVars>
          <dgm:animLvl val="lvl"/>
          <dgm:resizeHandles val="exact"/>
        </dgm:presLayoutVars>
      </dgm:prSet>
      <dgm:spPr/>
    </dgm:pt>
    <dgm:pt modelId="{CB87E7B9-E084-4DD7-9232-264902906560}" type="pres">
      <dgm:prSet presAssocID="{FEE0A298-69FF-401D-9D61-C4D5748D33BC}" presName="parentText" presStyleLbl="node1" presStyleIdx="0" presStyleCnt="1" custLinFactNeighborX="17106" custLinFactNeighborY="-8026">
        <dgm:presLayoutVars>
          <dgm:chMax val="0"/>
          <dgm:bulletEnabled val="1"/>
        </dgm:presLayoutVars>
      </dgm:prSet>
      <dgm:spPr/>
    </dgm:pt>
  </dgm:ptLst>
  <dgm:cxnLst>
    <dgm:cxn modelId="{D29E370B-A490-46E3-BAC1-D269A7A566A5}" srcId="{A4C2FC37-29E0-4C17-8551-C20F52C31181}" destId="{FEE0A298-69FF-401D-9D61-C4D5748D33BC}" srcOrd="0" destOrd="0" parTransId="{BEE6BEB0-77AA-45D4-842B-9E4D94108F29}" sibTransId="{3A2EFA0D-A3DD-4832-B6CB-ACC1336C3150}"/>
    <dgm:cxn modelId="{66751E4F-5334-45AB-85D9-D25AD3F96938}" type="presOf" srcId="{FEE0A298-69FF-401D-9D61-C4D5748D33BC}" destId="{CB87E7B9-E084-4DD7-9232-264902906560}" srcOrd="0" destOrd="0" presId="urn:microsoft.com/office/officeart/2005/8/layout/vList2"/>
    <dgm:cxn modelId="{E8984F79-6C88-41FF-8059-475AC92EA103}" type="presOf" srcId="{A4C2FC37-29E0-4C17-8551-C20F52C31181}" destId="{C56CABBF-C108-4DEE-A698-2EFFD0EE9921}" srcOrd="0" destOrd="0" presId="urn:microsoft.com/office/officeart/2005/8/layout/vList2"/>
    <dgm:cxn modelId="{0FA1D608-B7A4-4528-A06D-0523235749A6}" type="presParOf" srcId="{C56CABBF-C108-4DEE-A698-2EFFD0EE9921}" destId="{CB87E7B9-E084-4DD7-9232-264902906560}"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413413"/>
          <a:ext cx="6263640" cy="3105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604012" rIns="486128" bIns="206248" numCol="1" spcCol="1270" anchor="t" anchorCtr="0">
          <a:noAutofit/>
        </a:bodyPr>
        <a:lstStyle/>
        <a:p>
          <a:pPr marL="285750" lvl="1" indent="-285750" algn="l" defTabSz="1289050">
            <a:lnSpc>
              <a:spcPct val="90000"/>
            </a:lnSpc>
            <a:spcBef>
              <a:spcPct val="0"/>
            </a:spcBef>
            <a:spcAft>
              <a:spcPct val="15000"/>
            </a:spcAft>
            <a:buChar char="•"/>
          </a:pPr>
          <a:r>
            <a:rPr lang="en-US" sz="2900" b="1" kern="1200" dirty="0"/>
            <a:t>Data Collection Overview</a:t>
          </a:r>
          <a:endParaRPr lang="en-US" sz="2900" kern="1200" dirty="0"/>
        </a:p>
        <a:p>
          <a:pPr marL="285750" lvl="1" indent="-285750" algn="l" defTabSz="1289050">
            <a:lnSpc>
              <a:spcPct val="90000"/>
            </a:lnSpc>
            <a:spcBef>
              <a:spcPct val="0"/>
            </a:spcBef>
            <a:spcAft>
              <a:spcPct val="15000"/>
            </a:spcAft>
            <a:buChar char="•"/>
          </a:pPr>
          <a:r>
            <a:rPr lang="en-US" sz="2900" b="1" kern="1200" dirty="0"/>
            <a:t>Data Collection Creation</a:t>
          </a:r>
          <a:endParaRPr lang="en-US" sz="2900" kern="1200" dirty="0"/>
        </a:p>
        <a:p>
          <a:pPr marL="285750" lvl="1" indent="-285750" algn="l" defTabSz="1289050">
            <a:lnSpc>
              <a:spcPct val="90000"/>
            </a:lnSpc>
            <a:spcBef>
              <a:spcPct val="0"/>
            </a:spcBef>
            <a:spcAft>
              <a:spcPct val="15000"/>
            </a:spcAft>
            <a:buChar char="•"/>
          </a:pPr>
          <a:r>
            <a:rPr lang="en-US" sz="2900" b="1" kern="1200"/>
            <a:t>Add Member Data </a:t>
          </a:r>
          <a:endParaRPr lang="en-US" sz="2900" kern="1200"/>
        </a:p>
        <a:p>
          <a:pPr marL="285750" lvl="1" indent="-285750" algn="l" defTabSz="1289050">
            <a:lnSpc>
              <a:spcPct val="90000"/>
            </a:lnSpc>
            <a:spcBef>
              <a:spcPct val="0"/>
            </a:spcBef>
            <a:spcAft>
              <a:spcPct val="15000"/>
            </a:spcAft>
            <a:buChar char="•"/>
          </a:pPr>
          <a:r>
            <a:rPr lang="en-US" sz="2900" b="1" kern="1200"/>
            <a:t>Validation Process</a:t>
          </a:r>
          <a:endParaRPr lang="en-US" sz="2900" kern="1200"/>
        </a:p>
        <a:p>
          <a:pPr marL="285750" lvl="1" indent="-285750" algn="l" defTabSz="1289050">
            <a:lnSpc>
              <a:spcPct val="90000"/>
            </a:lnSpc>
            <a:spcBef>
              <a:spcPct val="0"/>
            </a:spcBef>
            <a:spcAft>
              <a:spcPct val="15000"/>
            </a:spcAft>
            <a:buChar char="•"/>
          </a:pPr>
          <a:r>
            <a:rPr lang="en-US" sz="2900" b="1" kern="1200"/>
            <a:t>Review and Submit</a:t>
          </a:r>
          <a:endParaRPr lang="en-US" sz="2900" kern="1200"/>
        </a:p>
      </dsp:txBody>
      <dsp:txXfrm>
        <a:off x="0" y="1413413"/>
        <a:ext cx="6263640" cy="3105900"/>
      </dsp:txXfrm>
    </dsp:sp>
    <dsp:sp modelId="{96FC0618-FAAB-4CE0-AFB9-00589DA648B8}">
      <dsp:nvSpPr>
        <dsp:cNvPr id="0" name=""/>
        <dsp:cNvSpPr/>
      </dsp:nvSpPr>
      <dsp:spPr>
        <a:xfrm>
          <a:off x="346232" y="985373"/>
          <a:ext cx="4384548" cy="856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289050">
            <a:lnSpc>
              <a:spcPct val="90000"/>
            </a:lnSpc>
            <a:spcBef>
              <a:spcPct val="0"/>
            </a:spcBef>
            <a:spcAft>
              <a:spcPct val="35000"/>
            </a:spcAft>
            <a:buNone/>
          </a:pPr>
          <a:r>
            <a:rPr lang="en-US" sz="2900" b="1" kern="1200" dirty="0">
              <a:solidFill>
                <a:schemeClr val="tx1"/>
              </a:solidFill>
            </a:rPr>
            <a:t>Pensioner Return to Work </a:t>
          </a:r>
          <a:endParaRPr lang="en-US" sz="2900" kern="1200" dirty="0">
            <a:solidFill>
              <a:schemeClr val="tx1"/>
            </a:solidFill>
          </a:endParaRPr>
        </a:p>
      </dsp:txBody>
      <dsp:txXfrm>
        <a:off x="388022" y="1027163"/>
        <a:ext cx="4300968" cy="772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8A433-AD3D-4350-9CAD-3B6CBE57D810}">
      <dsp:nvSpPr>
        <dsp:cNvPr id="0" name=""/>
        <dsp:cNvSpPr/>
      </dsp:nvSpPr>
      <dsp:spPr>
        <a:xfrm>
          <a:off x="0" y="422"/>
          <a:ext cx="10208285" cy="83015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Once you have all Pensioner Return to Work data entered, they will display on the screen. Make sure that the view is set to All to see them listed. Click </a:t>
          </a:r>
          <a:r>
            <a:rPr lang="en-US" sz="1600" b="1" kern="1200" dirty="0"/>
            <a:t>Validate</a:t>
          </a:r>
          <a:r>
            <a:rPr lang="en-US" sz="1600" kern="1200" dirty="0"/>
            <a:t> and this step will validate the information entered against formatting and business requirements to show any errors or warnings, if applicable. </a:t>
          </a:r>
        </a:p>
      </dsp:txBody>
      <dsp:txXfrm>
        <a:off x="40525" y="40947"/>
        <a:ext cx="10127235" cy="749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C3987-6F4C-4032-B76A-F67673BCB741}">
      <dsp:nvSpPr>
        <dsp:cNvPr id="0" name=""/>
        <dsp:cNvSpPr/>
      </dsp:nvSpPr>
      <dsp:spPr>
        <a:xfrm>
          <a:off x="0" y="245"/>
          <a:ext cx="10236198" cy="52272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t>Resolve any errors or warnings that appear</a:t>
          </a:r>
          <a:r>
            <a:rPr lang="en-US" sz="1800" kern="1200" dirty="0"/>
            <a:t>, if applicable. Once resolved or if you had no issues, you would see, No Results Found. Click </a:t>
          </a:r>
          <a:r>
            <a:rPr lang="en-US" sz="1800" b="1" kern="1200" dirty="0"/>
            <a:t>Continue</a:t>
          </a:r>
          <a:r>
            <a:rPr lang="en-US" sz="1800" kern="1200" dirty="0"/>
            <a:t> to Step 4. Review and Submit.</a:t>
          </a:r>
        </a:p>
      </dsp:txBody>
      <dsp:txXfrm>
        <a:off x="25518" y="25763"/>
        <a:ext cx="10185162" cy="4716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6ABE6-1E77-439A-A7F1-98F743BB5D75}">
      <dsp:nvSpPr>
        <dsp:cNvPr id="0" name=""/>
        <dsp:cNvSpPr/>
      </dsp:nvSpPr>
      <dsp:spPr>
        <a:xfrm>
          <a:off x="0" y="13927"/>
          <a:ext cx="10097625" cy="55692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dirty="0"/>
            <a:t>Review the listed Data Collection and Data Entry Summary and Reports.  Once review is complete, click </a:t>
          </a:r>
          <a:r>
            <a:rPr lang="en-US" sz="1400" b="1" i="0" kern="1200" baseline="0" dirty="0"/>
            <a:t>Submit</a:t>
          </a:r>
          <a:r>
            <a:rPr lang="en-US" sz="1400" b="0" i="0" kern="1200" baseline="0" dirty="0"/>
            <a:t>. A pop-up box will appear to confirm. Click C</a:t>
          </a:r>
          <a:r>
            <a:rPr lang="en-US" sz="1400" b="1" i="0" kern="1200" baseline="0" dirty="0"/>
            <a:t>onfirm</a:t>
          </a:r>
          <a:r>
            <a:rPr lang="en-US" sz="1400" b="0" i="0" kern="1200" baseline="0" dirty="0"/>
            <a:t> and that will complete your Pensioner Return to Work Data Collection. </a:t>
          </a:r>
          <a:endParaRPr lang="en-US" sz="1400" kern="1200" dirty="0"/>
        </a:p>
      </dsp:txBody>
      <dsp:txXfrm>
        <a:off x="27187" y="41114"/>
        <a:ext cx="10043251" cy="502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4606"/>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133349" y="4606"/>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What is a Data Collection?</a:t>
          </a:r>
          <a:endParaRPr lang="en-US" sz="1400" kern="1200" dirty="0"/>
        </a:p>
      </dsp:txBody>
      <dsp:txXfrm>
        <a:off x="1133349" y="4606"/>
        <a:ext cx="5455341" cy="981254"/>
      </dsp:txXfrm>
    </dsp:sp>
    <dsp:sp modelId="{777A489C-86E2-44CE-AC8D-B055AA58AE2D}">
      <dsp:nvSpPr>
        <dsp:cNvPr id="0" name=""/>
        <dsp:cNvSpPr/>
      </dsp:nvSpPr>
      <dsp:spPr>
        <a:xfrm>
          <a:off x="0" y="1231175"/>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133349" y="1231175"/>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Information is sent in via Employer Access as a Data Collection using a new file format, Comma-separated Value or .CSV.  </a:t>
          </a:r>
          <a:endParaRPr lang="en-US" sz="1400" kern="1200" dirty="0"/>
        </a:p>
      </dsp:txBody>
      <dsp:txXfrm>
        <a:off x="1133349" y="1231175"/>
        <a:ext cx="5455341" cy="981254"/>
      </dsp:txXfrm>
    </dsp:sp>
    <dsp:sp modelId="{35595210-F279-4F69-BE99-545E43C3F3E7}">
      <dsp:nvSpPr>
        <dsp:cNvPr id="0" name=""/>
        <dsp:cNvSpPr/>
      </dsp:nvSpPr>
      <dsp:spPr>
        <a:xfrm>
          <a:off x="0" y="2457744"/>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133349" y="2457744"/>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Filing is Simple</a:t>
          </a:r>
          <a:r>
            <a:rPr lang="en-US" sz="1400" b="1" i="1" kern="1200" dirty="0"/>
            <a:t>, Fast, </a:t>
          </a:r>
          <a:r>
            <a:rPr lang="en-US" sz="1400" b="1" kern="1200" dirty="0"/>
            <a:t>Easy and Web-Centric replacing 90% of all previous forms. </a:t>
          </a:r>
          <a:endParaRPr lang="en-US" sz="1400" kern="1200" dirty="0"/>
        </a:p>
      </dsp:txBody>
      <dsp:txXfrm>
        <a:off x="1133349" y="2457744"/>
        <a:ext cx="5455341" cy="981254"/>
      </dsp:txXfrm>
    </dsp:sp>
    <dsp:sp modelId="{9F2E8B47-DF4B-417B-ACEB-F34B6E80108A}">
      <dsp:nvSpPr>
        <dsp:cNvPr id="0" name=""/>
        <dsp:cNvSpPr/>
      </dsp:nvSpPr>
      <dsp:spPr>
        <a:xfrm>
          <a:off x="0" y="3684312"/>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96829" y="3905095"/>
          <a:ext cx="539690" cy="539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133349" y="3684312"/>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For smaller employers the Add Record Manual Entry is quick, it prompts the user for information, responds interactively to prevent errors, and creates the new file format that is then submitted to IMRF.</a:t>
          </a:r>
          <a:endParaRPr lang="en-US" sz="1400" kern="1200" dirty="0"/>
        </a:p>
      </dsp:txBody>
      <dsp:txXfrm>
        <a:off x="1133349" y="3684312"/>
        <a:ext cx="5455341" cy="981254"/>
      </dsp:txXfrm>
    </dsp:sp>
    <dsp:sp modelId="{00F403DC-976D-4218-A373-D86D47982EC0}">
      <dsp:nvSpPr>
        <dsp:cNvPr id="0" name=""/>
        <dsp:cNvSpPr/>
      </dsp:nvSpPr>
      <dsp:spPr>
        <a:xfrm>
          <a:off x="0" y="4910881"/>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96829" y="5131663"/>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133349" y="4910881"/>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IMRF is asking for the information you supplied to us before and some new information. This allows the employer more control over the entire life cycle of their members from enrollment through retirement.</a:t>
          </a:r>
          <a:endParaRPr lang="en-US" sz="1400" kern="1200" dirty="0"/>
        </a:p>
      </dsp:txBody>
      <dsp:txXfrm>
        <a:off x="1133349" y="4910881"/>
        <a:ext cx="5455341" cy="981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AC3D8-8941-465B-B6F1-9487B559EC3A}">
      <dsp:nvSpPr>
        <dsp:cNvPr id="0" name=""/>
        <dsp:cNvSpPr/>
      </dsp:nvSpPr>
      <dsp:spPr>
        <a:xfrm>
          <a:off x="0" y="4567"/>
          <a:ext cx="6743994" cy="57563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Pensioner Return to Work Overview </a:t>
          </a:r>
          <a:endParaRPr lang="en-US" sz="2400" kern="1200" dirty="0"/>
        </a:p>
      </dsp:txBody>
      <dsp:txXfrm>
        <a:off x="28100" y="32667"/>
        <a:ext cx="6687794" cy="5194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ACCA6-E2EB-4A6D-9BBC-CF0C30B7C48C}">
      <dsp:nvSpPr>
        <dsp:cNvPr id="0" name=""/>
        <dsp:cNvSpPr/>
      </dsp:nvSpPr>
      <dsp:spPr>
        <a:xfrm>
          <a:off x="0" y="555"/>
          <a:ext cx="9315621" cy="59730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t>To begin the process of entering a Pensioner Return to Work, a new Data Collection must be started. </a:t>
          </a:r>
          <a:endParaRPr lang="en-US" sz="1800" kern="1200" dirty="0"/>
        </a:p>
      </dsp:txBody>
      <dsp:txXfrm>
        <a:off x="29158" y="29713"/>
        <a:ext cx="9257305" cy="5389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3761"/>
          <a:ext cx="7861053" cy="4867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Click</a:t>
          </a:r>
          <a:r>
            <a:rPr lang="en-US" sz="1800" b="1" i="0" kern="1200" baseline="0" dirty="0">
              <a:solidFill>
                <a:schemeClr val="tx1"/>
              </a:solidFill>
            </a:rPr>
            <a:t> </a:t>
          </a:r>
          <a:r>
            <a:rPr lang="en-US" sz="1800" b="0" i="0" kern="1200" baseline="0" dirty="0">
              <a:solidFill>
                <a:schemeClr val="tx1"/>
              </a:solidFill>
            </a:rPr>
            <a:t>on </a:t>
          </a:r>
          <a:r>
            <a:rPr lang="en-US" sz="1800" b="1" i="0" kern="1200" baseline="0" dirty="0">
              <a:solidFill>
                <a:schemeClr val="tx1"/>
              </a:solidFill>
            </a:rPr>
            <a:t>Create Data Collection </a:t>
          </a:r>
          <a:r>
            <a:rPr lang="en-US" sz="1800" b="0" i="0" kern="1200" baseline="0" dirty="0">
              <a:solidFill>
                <a:schemeClr val="tx1"/>
              </a:solidFill>
            </a:rPr>
            <a:t>to proceed.</a:t>
          </a:r>
          <a:endParaRPr lang="en-US" sz="1800" kern="1200" dirty="0">
            <a:solidFill>
              <a:schemeClr val="tx1"/>
            </a:solidFill>
          </a:endParaRPr>
        </a:p>
      </dsp:txBody>
      <dsp:txXfrm>
        <a:off x="23760" y="27521"/>
        <a:ext cx="7813533" cy="439200"/>
      </dsp:txXfrm>
    </dsp:sp>
    <dsp:sp modelId="{7E0D0BF5-F1A4-4CE4-9924-C20169FB59AE}">
      <dsp:nvSpPr>
        <dsp:cNvPr id="0" name=""/>
        <dsp:cNvSpPr/>
      </dsp:nvSpPr>
      <dsp:spPr>
        <a:xfrm>
          <a:off x="0" y="565361"/>
          <a:ext cx="7861053" cy="4867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Data Collections previously created will be listed below with their status</a:t>
          </a:r>
          <a:r>
            <a:rPr lang="en-US" sz="1800" kern="1200" dirty="0">
              <a:solidFill>
                <a:schemeClr val="tx1"/>
              </a:solidFill>
            </a:rPr>
            <a:t>. </a:t>
          </a:r>
        </a:p>
      </dsp:txBody>
      <dsp:txXfrm>
        <a:off x="23760" y="589121"/>
        <a:ext cx="7813533" cy="4392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B6755-039A-4D1B-85E2-1FEC502DC711}">
      <dsp:nvSpPr>
        <dsp:cNvPr id="0" name=""/>
        <dsp:cNvSpPr/>
      </dsp:nvSpPr>
      <dsp:spPr>
        <a:xfrm>
          <a:off x="0" y="137"/>
          <a:ext cx="9504605" cy="617609"/>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solidFill>
                <a:schemeClr val="tx1"/>
              </a:solidFill>
            </a:rPr>
            <a:t>Select </a:t>
          </a:r>
          <a:r>
            <a:rPr lang="en-US" sz="1600" b="1" i="0" kern="1200" baseline="0" dirty="0">
              <a:solidFill>
                <a:schemeClr val="tx1"/>
              </a:solidFill>
            </a:rPr>
            <a:t>Pensioner Return to Work </a:t>
          </a:r>
          <a:r>
            <a:rPr lang="en-US" sz="1600" b="0" i="0" kern="1200" baseline="0" dirty="0">
              <a:solidFill>
                <a:schemeClr val="tx1"/>
              </a:solidFill>
            </a:rPr>
            <a:t>as the Data Type from the drop-down menu and complete all mandatory fields. Click </a:t>
          </a:r>
          <a:r>
            <a:rPr lang="en-US" sz="1600" b="1" i="0" kern="1200" baseline="0" dirty="0">
              <a:solidFill>
                <a:schemeClr val="tx1"/>
              </a:solidFill>
            </a:rPr>
            <a:t>Save and Continue </a:t>
          </a:r>
          <a:r>
            <a:rPr lang="en-US" sz="1600" b="0" i="0" kern="1200" baseline="0" dirty="0">
              <a:solidFill>
                <a:schemeClr val="tx1"/>
              </a:solidFill>
            </a:rPr>
            <a:t>to move to the next step in the process</a:t>
          </a:r>
          <a:r>
            <a:rPr lang="en-US" sz="1600" kern="1200" dirty="0">
              <a:solidFill>
                <a:schemeClr val="tx1"/>
              </a:solidFill>
            </a:rPr>
            <a:t>.</a:t>
          </a:r>
        </a:p>
      </dsp:txBody>
      <dsp:txXfrm>
        <a:off x="30149" y="30286"/>
        <a:ext cx="9444307" cy="5573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48E42-173F-4F69-8D79-803A1C29049B}">
      <dsp:nvSpPr>
        <dsp:cNvPr id="0" name=""/>
        <dsp:cNvSpPr/>
      </dsp:nvSpPr>
      <dsp:spPr>
        <a:xfrm>
          <a:off x="0" y="590"/>
          <a:ext cx="5934794" cy="67392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Click </a:t>
          </a:r>
          <a:r>
            <a:rPr lang="en-US" sz="1800" b="1" kern="1200" dirty="0"/>
            <a:t>Add Record </a:t>
          </a:r>
          <a:r>
            <a:rPr lang="en-US" sz="1800" kern="1200" dirty="0"/>
            <a:t>to enter the member data. </a:t>
          </a:r>
        </a:p>
      </dsp:txBody>
      <dsp:txXfrm>
        <a:off x="32898" y="33488"/>
        <a:ext cx="5868998" cy="6081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9022F-1AC9-4CC5-B33A-054EF7F8E057}">
      <dsp:nvSpPr>
        <dsp:cNvPr id="0" name=""/>
        <dsp:cNvSpPr/>
      </dsp:nvSpPr>
      <dsp:spPr>
        <a:xfrm>
          <a:off x="0" y="51"/>
          <a:ext cx="8571124" cy="307673"/>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Enter the Pensioner Return to Work information and click </a:t>
          </a:r>
          <a:r>
            <a:rPr lang="en-US" sz="1600" b="1" kern="1200" dirty="0"/>
            <a:t>Save</a:t>
          </a:r>
          <a:r>
            <a:rPr lang="en-US" sz="1600" kern="1200" dirty="0"/>
            <a:t>. </a:t>
          </a:r>
        </a:p>
      </dsp:txBody>
      <dsp:txXfrm>
        <a:off x="15019" y="15070"/>
        <a:ext cx="8541086" cy="2776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7E7B9-E084-4DD7-9232-264902906560}">
      <dsp:nvSpPr>
        <dsp:cNvPr id="0" name=""/>
        <dsp:cNvSpPr/>
      </dsp:nvSpPr>
      <dsp:spPr>
        <a:xfrm>
          <a:off x="0" y="0"/>
          <a:ext cx="8571124" cy="63648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i="0" kern="1200" baseline="0" dirty="0"/>
            <a:t>If you have multiple Pensioner Return to Work entries, after you click </a:t>
          </a:r>
          <a:r>
            <a:rPr lang="en-US" sz="1600" b="1" i="0" kern="1200" baseline="0" dirty="0"/>
            <a:t>Save</a:t>
          </a:r>
          <a:r>
            <a:rPr lang="en-US" sz="1600" i="0" kern="1200" baseline="0" dirty="0"/>
            <a:t>, select </a:t>
          </a:r>
          <a:r>
            <a:rPr lang="en-US" sz="1600" b="1" i="0" kern="1200" baseline="0" dirty="0"/>
            <a:t>Add Record</a:t>
          </a:r>
          <a:r>
            <a:rPr lang="en-US" sz="1600" i="0" kern="1200" baseline="0" dirty="0"/>
            <a:t> and repeat steps until all are entered.</a:t>
          </a:r>
          <a:endParaRPr lang="en-US" sz="1600" kern="1200" dirty="0"/>
        </a:p>
      </dsp:txBody>
      <dsp:txXfrm>
        <a:off x="31070" y="31070"/>
        <a:ext cx="8508984" cy="57434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3/8/2023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3/8/2023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a:p>
        </p:txBody>
      </p:sp>
    </p:spTree>
    <p:extLst>
      <p:ext uri="{BB962C8B-B14F-4D97-AF65-F5344CB8AC3E}">
        <p14:creationId xmlns:p14="http://schemas.microsoft.com/office/powerpoint/2010/main" val="22500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have all Pensioner Return to Work data entered and saved, they will be displayed. Make sure that the view is set to All to see them listed. Click Validate and this step will validate the information entered against formatting and business requirements to show any errors or warnings, if applicable. By doing this it will bring us to Step 3. Validate Member Data.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10</a:t>
            </a:fld>
            <a:endParaRPr lang="en-US"/>
          </a:p>
        </p:txBody>
      </p:sp>
    </p:spTree>
    <p:extLst>
      <p:ext uri="{BB962C8B-B14F-4D97-AF65-F5344CB8AC3E}">
        <p14:creationId xmlns:p14="http://schemas.microsoft.com/office/powerpoint/2010/main" val="131495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on any errors or warnings to respond to them, if applicable. Once all have been resolved or no issues you will see, No Results Found, click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Continue to Step 4. Review and Submit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11</a:t>
            </a:fld>
            <a:endParaRPr lang="en-US"/>
          </a:p>
        </p:txBody>
      </p:sp>
    </p:spTree>
    <p:extLst>
      <p:ext uri="{BB962C8B-B14F-4D97-AF65-F5344CB8AC3E}">
        <p14:creationId xmlns:p14="http://schemas.microsoft.com/office/powerpoint/2010/main" val="3840906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t>We have reached the final step in the pensioner Return to Work Data Collection process, Step 4. Review and Submit.  When you have reviewed the summaries and reports, click Submit, you will get a pop-up box to confirm. Click confirm and that will complete the process.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1200966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13</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2</a:t>
            </a:fld>
            <a:endParaRPr lang="en-US"/>
          </a:p>
        </p:txBody>
      </p:sp>
    </p:spTree>
    <p:extLst>
      <p:ext uri="{BB962C8B-B14F-4D97-AF65-F5344CB8AC3E}">
        <p14:creationId xmlns:p14="http://schemas.microsoft.com/office/powerpoint/2010/main" val="368760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is a Data Collection ?</a:t>
            </a:r>
          </a:p>
          <a:p>
            <a:r>
              <a:rPr lang="en-US" sz="1100" dirty="0"/>
              <a:t>Information is sent in via employer Access as a Data Collection using a new file format, Comma-separated Value or .CSV.  </a:t>
            </a:r>
          </a:p>
          <a:p>
            <a:r>
              <a:rPr lang="en-US" sz="1100" dirty="0"/>
              <a:t>Filing is Simple, Fast, Easy and Web-Centric replacing 90% of all previous forms.  i.e., monthly wage report, wage adjustments, enrollments, terminations, disability, etc. </a:t>
            </a:r>
          </a:p>
          <a:p>
            <a:r>
              <a:rPr lang="en-US" sz="1100" dirty="0"/>
              <a:t>For smaller employers the Add Record Manual Entry is quick, it prompts the user for information, responds interactively to prevent errors, and creates the new file format that is then submitted to IMRF.</a:t>
            </a:r>
          </a:p>
          <a:p>
            <a:endParaRPr lang="en-US" sz="1100" dirty="0"/>
          </a:p>
          <a:p>
            <a:r>
              <a:rPr lang="en-US" sz="1100" dirty="0"/>
              <a:t>IMRF is asking for the information you supplied to us before and some new information. The new functionality allows the employer more control over the entire life cycle of their members from enrollment through retirement.</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3</a:t>
            </a:fld>
            <a:endParaRPr lang="en-US" dirty="0"/>
          </a:p>
        </p:txBody>
      </p:sp>
    </p:spTree>
    <p:extLst>
      <p:ext uri="{BB962C8B-B14F-4D97-AF65-F5344CB8AC3E}">
        <p14:creationId xmlns:p14="http://schemas.microsoft.com/office/powerpoint/2010/main" val="297658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Return to Work rules and Separation of Service Rules will remain the same. What is new is now employers are to report on a monthly basis the hours a pensioner worked. </a:t>
            </a:r>
          </a:p>
        </p:txBody>
      </p:sp>
      <p:sp>
        <p:nvSpPr>
          <p:cNvPr id="4" name="Slide Number Placeholder 3"/>
          <p:cNvSpPr>
            <a:spLocks noGrp="1"/>
          </p:cNvSpPr>
          <p:nvPr>
            <p:ph type="sldNum" sz="quarter" idx="10"/>
          </p:nvPr>
        </p:nvSpPr>
        <p:spPr/>
        <p:txBody>
          <a:bodyPr/>
          <a:lstStyle/>
          <a:p>
            <a:fld id="{98667444-59A6-4CE5-9378-8B67F2C73D03}" type="slidenum">
              <a:rPr lang="en-US" smtClean="0"/>
              <a:t>4</a:t>
            </a:fld>
            <a:endParaRPr lang="en-US"/>
          </a:p>
        </p:txBody>
      </p:sp>
    </p:spTree>
    <p:extLst>
      <p:ext uri="{BB962C8B-B14F-4D97-AF65-F5344CB8AC3E}">
        <p14:creationId xmlns:p14="http://schemas.microsoft.com/office/powerpoint/2010/main" val="3994487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process a Pensioner Return to Work, we need to create a Data Collection.</a:t>
            </a:r>
            <a:r>
              <a:rPr lang="en-US" sz="1200" dirty="0">
                <a:effectLst/>
                <a:latin typeface="Arial" panose="020B0604020202020204" pitchFamily="34" charset="0"/>
                <a:ea typeface="Arial" panose="020B0604020202020204" pitchFamily="34" charset="0"/>
                <a:cs typeface="Times New Roman" panose="02020603050405020304" pitchFamily="18" charset="0"/>
              </a:rPr>
              <a:t> Start the Data Collection by clicking the </a:t>
            </a:r>
            <a:r>
              <a:rPr lang="en-CA" sz="12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click Data Collections,  that will take you to a screen displaying all Data Collections previously created  or on the Dashboard under the widget “My Data Collections”,  click New Data Collection to go directly to Step 1.  </a:t>
            </a:r>
            <a:endParaRPr lang="en-US" dirty="0"/>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a:t>
            </a:fld>
            <a:endParaRPr lang="en-US"/>
          </a:p>
        </p:txBody>
      </p:sp>
    </p:spTree>
    <p:extLst>
      <p:ext uri="{BB962C8B-B14F-4D97-AF65-F5344CB8AC3E}">
        <p14:creationId xmlns:p14="http://schemas.microsoft.com/office/powerpoint/2010/main" val="2173776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Pensioner Return to Work process. This screen also lists data collections that have previously been created. You can see the status by clicking on the drop-down menu next to view and it will show- In Progress, Completed or All.   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6</a:t>
            </a:fld>
            <a:endParaRPr lang="en-US" dirty="0"/>
          </a:p>
        </p:txBody>
      </p:sp>
    </p:spTree>
    <p:extLst>
      <p:ext uri="{BB962C8B-B14F-4D97-AF65-F5344CB8AC3E}">
        <p14:creationId xmlns:p14="http://schemas.microsoft.com/office/powerpoint/2010/main" val="194905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rial" panose="020B0604020202020204" pitchFamily="34" charset="0"/>
                <a:cs typeface="Times New Roman" panose="02020603050405020304" pitchFamily="18" charset="0"/>
              </a:rPr>
              <a:t>We are now at Step 1 Definition. You will need to select Pensioner Return to Work as the Data Type from the drop-down menu. Enter Partner code, also known as, employer number, enter the effective date and the Data Collection Name, which will be prepopulated for your convenience. </a:t>
            </a:r>
          </a:p>
          <a:p>
            <a:r>
              <a:rPr lang="en-US" sz="12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200" dirty="0"/>
          </a:p>
          <a:p>
            <a:pPr marL="9144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7</a:t>
            </a:fld>
            <a:endParaRPr lang="en-US"/>
          </a:p>
        </p:txBody>
      </p:sp>
    </p:spTree>
    <p:extLst>
      <p:ext uri="{BB962C8B-B14F-4D97-AF65-F5344CB8AC3E}">
        <p14:creationId xmlns:p14="http://schemas.microsoft.com/office/powerpoint/2010/main" val="1832413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cs typeface="Times New Roman" panose="02020603050405020304" pitchFamily="18" charset="0"/>
              </a:rPr>
              <a:t>We are now at step 2- Add Member Data. Click Add Record and you will be directed to a screen to enter the Pensioner Return to Work information</a:t>
            </a:r>
            <a:r>
              <a:rPr lang="en-US" sz="1200" b="0" dirty="0">
                <a:solidFill>
                  <a:schemeClr val="bg1"/>
                </a:solidFill>
              </a:rPr>
              <a: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a:p>
        </p:txBody>
      </p:sp>
    </p:spTree>
    <p:extLst>
      <p:ext uri="{BB962C8B-B14F-4D97-AF65-F5344CB8AC3E}">
        <p14:creationId xmlns:p14="http://schemas.microsoft.com/office/powerpoint/2010/main" val="2576722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mj-lt"/>
              <a:buNone/>
            </a:pPr>
            <a:r>
              <a:rPr lang="en-US" sz="1100" b="0" dirty="0">
                <a:solidFill>
                  <a:schemeClr val="bg1"/>
                </a:solidFill>
              </a:rPr>
              <a:t>Enter the pensioners information and click Save. For </a:t>
            </a:r>
            <a:r>
              <a:rPr lang="en-US" sz="1100" b="1" dirty="0">
                <a:solidFill>
                  <a:schemeClr val="bg1"/>
                </a:solidFill>
              </a:rPr>
              <a:t>worked hours </a:t>
            </a:r>
            <a:r>
              <a:rPr lang="en-US" sz="1100" b="0" dirty="0">
                <a:solidFill>
                  <a:schemeClr val="bg1"/>
                </a:solidFill>
              </a:rPr>
              <a:t>make sure to use a decimal value for example 599.00. </a:t>
            </a:r>
          </a:p>
          <a:p>
            <a:pPr marL="457200" marR="0" lvl="1" indent="0">
              <a:lnSpc>
                <a:spcPct val="107000"/>
              </a:lnSpc>
              <a:spcBef>
                <a:spcPts val="0"/>
              </a:spcBef>
              <a:spcAft>
                <a:spcPts val="0"/>
              </a:spcAft>
              <a:buFont typeface="+mj-lt"/>
              <a:buNone/>
            </a:pPr>
            <a:r>
              <a:rPr lang="en-US" sz="1100" b="0" dirty="0">
                <a:solidFill>
                  <a:schemeClr val="bg1"/>
                </a:solidFill>
              </a:rPr>
              <a:t>If you have multiple Pensioner Return to Work entries to complete, after you click Save, select Add Record and repeat steps until all are entered.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9</a:t>
            </a:fld>
            <a:endParaRPr lang="en-US"/>
          </a:p>
        </p:txBody>
      </p:sp>
    </p:spTree>
    <p:extLst>
      <p:ext uri="{BB962C8B-B14F-4D97-AF65-F5344CB8AC3E}">
        <p14:creationId xmlns:p14="http://schemas.microsoft.com/office/powerpoint/2010/main" val="1297284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rgbClr val="D29F1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69B4ED4-71EA-A14C-A230-E83F4977F423}" type="datetimeFigureOut">
              <a:rPr lang="en-US" smtClean="0"/>
              <a:pPr/>
              <a:t>3/8/2023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366EBF-D70D-F74F-AD38-9FF77C106F62}" type="slidenum">
              <a:rPr lang="en-US" smtClean="0"/>
              <a:pPr/>
              <a:t>‹#›</a:t>
            </a:fld>
            <a:endParaRPr lang="en-US" dirty="0"/>
          </a:p>
        </p:txBody>
      </p:sp>
    </p:spTree>
    <p:extLst>
      <p:ext uri="{BB962C8B-B14F-4D97-AF65-F5344CB8AC3E}">
        <p14:creationId xmlns:p14="http://schemas.microsoft.com/office/powerpoint/2010/main" val="3590934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12" name="Rectangle 11"/>
          <p:cNvSpPr/>
          <p:nvPr userDrawn="1"/>
        </p:nvSpPr>
        <p:spPr>
          <a:xfrm>
            <a:off x="2336800" y="2819400"/>
            <a:ext cx="4978400" cy="3429000"/>
          </a:xfrm>
          <a:prstGeom prst="rect">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7315200" y="2819400"/>
            <a:ext cx="4876800" cy="3429000"/>
          </a:xfrm>
          <a:prstGeom prst="rect">
            <a:avLst/>
          </a:prstGeom>
          <a:solidFill>
            <a:srgbClr val="E4C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46400" y="609600"/>
            <a:ext cx="9042400" cy="1066800"/>
          </a:xfrm>
        </p:spPr>
        <p:txBody>
          <a:bodyPr>
            <a:normAutofit/>
          </a:bodyPr>
          <a:lstStyle>
            <a:lvl1pPr algn="l">
              <a:defRPr sz="2800" b="1" i="0">
                <a:solidFill>
                  <a:schemeClr val="bg2">
                    <a:lumMod val="10000"/>
                  </a:schemeClr>
                </a:solidFill>
              </a:defRPr>
            </a:lvl1pPr>
          </a:lstStyle>
          <a:p>
            <a:r>
              <a:rPr lang="en-US" dirty="0"/>
              <a:t>Click to edit Master title style</a:t>
            </a:r>
          </a:p>
        </p:txBody>
      </p:sp>
      <p:sp>
        <p:nvSpPr>
          <p:cNvPr id="4" name="Date Placeholder 3"/>
          <p:cNvSpPr>
            <a:spLocks noGrp="1"/>
          </p:cNvSpPr>
          <p:nvPr>
            <p:ph type="dt" sz="half" idx="10"/>
          </p:nvPr>
        </p:nvSpPr>
        <p:spPr>
          <a:xfrm>
            <a:off x="304800" y="6340476"/>
            <a:ext cx="4064000" cy="365125"/>
          </a:xfrm>
        </p:spPr>
        <p:txBody>
          <a:bodyPr/>
          <a:lstStyle>
            <a:lvl1pPr>
              <a:defRPr b="1" i="1">
                <a:solidFill>
                  <a:schemeClr val="tx2"/>
                </a:solidFill>
              </a:defRPr>
            </a:lvl1pPr>
          </a:lstStyle>
          <a:p>
            <a:r>
              <a:rPr lang="en-US" dirty="0"/>
              <a:t>Locally funded, financially sound.</a:t>
            </a:r>
          </a:p>
        </p:txBody>
      </p:sp>
      <p:sp>
        <p:nvSpPr>
          <p:cNvPr id="6" name="Slide Number Placeholder 5"/>
          <p:cNvSpPr>
            <a:spLocks noGrp="1"/>
          </p:cNvSpPr>
          <p:nvPr>
            <p:ph type="sldNum" sz="quarter" idx="12"/>
          </p:nvPr>
        </p:nvSpPr>
        <p:spPr>
          <a:xfrm>
            <a:off x="7213600" y="6356351"/>
            <a:ext cx="2844800" cy="365125"/>
          </a:xfrm>
        </p:spPr>
        <p:txBody>
          <a:bodyPr/>
          <a:lstStyle>
            <a:lvl1pPr>
              <a:defRPr sz="1600" b="1" i="1">
                <a:solidFill>
                  <a:schemeClr val="bg1"/>
                </a:solidFill>
              </a:defRPr>
            </a:lvl1pPr>
          </a:lstStyle>
          <a:p>
            <a:fld id="{891AD2F2-AD7A-4868-AE1B-B0038D16F3B0}" type="slidenum">
              <a:rPr lang="en-US" smtClean="0"/>
              <a:pPr/>
              <a:t>‹#›</a:t>
            </a:fld>
            <a:endParaRPr lang="en-US" dirty="0"/>
          </a:p>
        </p:txBody>
      </p:sp>
    </p:spTree>
    <p:extLst>
      <p:ext uri="{BB962C8B-B14F-4D97-AF65-F5344CB8AC3E}">
        <p14:creationId xmlns:p14="http://schemas.microsoft.com/office/powerpoint/2010/main" val="57253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69" r:id="rId44"/>
    <p:sldLayoutId id="2147483671" r:id="rId45"/>
    <p:sldLayoutId id="2147483679" r:id="rId46"/>
    <p:sldLayoutId id="2147483727" r:id="rId47"/>
  </p:sldLayoutIdLst>
  <p:hf hdr="0" ft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38.xml"/><Relationship Id="rId7" Type="http://schemas.openxmlformats.org/officeDocument/2006/relationships/diagramQuickStyle" Target="../diagrams/quickStyle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0.xml"/><Relationship Id="rId11" Type="http://schemas.openxmlformats.org/officeDocument/2006/relationships/image" Target="../media/image65.png"/><Relationship Id="rId5" Type="http://schemas.openxmlformats.org/officeDocument/2006/relationships/diagramData" Target="../diagrams/data10.xml"/><Relationship Id="rId10" Type="http://schemas.openxmlformats.org/officeDocument/2006/relationships/image" Target="../media/image48.png"/><Relationship Id="rId4" Type="http://schemas.openxmlformats.org/officeDocument/2006/relationships/notesSlide" Target="../notesSlides/notesSlide10.xml"/><Relationship Id="rId9" Type="http://schemas.microsoft.com/office/2007/relationships/diagramDrawing" Target="../diagrams/drawing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8.xml"/><Relationship Id="rId7" Type="http://schemas.openxmlformats.org/officeDocument/2006/relationships/diagramQuickStyle" Target="../diagrams/quickStyle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1.xml"/><Relationship Id="rId11" Type="http://schemas.openxmlformats.org/officeDocument/2006/relationships/image" Target="../media/image66.png"/><Relationship Id="rId5" Type="http://schemas.openxmlformats.org/officeDocument/2006/relationships/diagramData" Target="../diagrams/data11.xml"/><Relationship Id="rId10" Type="http://schemas.openxmlformats.org/officeDocument/2006/relationships/image" Target="../media/image48.png"/><Relationship Id="rId4" Type="http://schemas.openxmlformats.org/officeDocument/2006/relationships/notesSlide" Target="../notesSlides/notesSlide11.xml"/><Relationship Id="rId9" Type="http://schemas.microsoft.com/office/2007/relationships/diagramDrawing" Target="../diagrams/drawing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38.xml"/><Relationship Id="rId7" Type="http://schemas.openxmlformats.org/officeDocument/2006/relationships/diagramQuickStyle" Target="../diagrams/quickStyle12.xml"/><Relationship Id="rId12" Type="http://schemas.openxmlformats.org/officeDocument/2006/relationships/image" Target="../media/image4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2.xml"/><Relationship Id="rId11" Type="http://schemas.openxmlformats.org/officeDocument/2006/relationships/image" Target="../media/image68.png"/><Relationship Id="rId5" Type="http://schemas.openxmlformats.org/officeDocument/2006/relationships/diagramData" Target="../diagrams/data12.xml"/><Relationship Id="rId10" Type="http://schemas.openxmlformats.org/officeDocument/2006/relationships/image" Target="../media/image67.png"/><Relationship Id="rId4" Type="http://schemas.openxmlformats.org/officeDocument/2006/relationships/notesSlide" Target="../notesSlides/notesSlide12.xml"/><Relationship Id="rId9" Type="http://schemas.microsoft.com/office/2007/relationships/diagramDrawing" Target="../diagrams/drawing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8.png"/><Relationship Id="rId5" Type="http://schemas.openxmlformats.org/officeDocument/2006/relationships/image" Target="../media/image69.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8.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48.png"/><Relationship Id="rId5" Type="http://schemas.openxmlformats.org/officeDocument/2006/relationships/image" Target="../media/image49.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8.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8.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8.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8.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8.xml"/><Relationship Id="rId7" Type="http://schemas.openxmlformats.org/officeDocument/2006/relationships/diagramQuickStyle" Target="../diagrams/quickStyle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4.xml"/><Relationship Id="rId11" Type="http://schemas.openxmlformats.org/officeDocument/2006/relationships/image" Target="../media/image48.png"/><Relationship Id="rId5" Type="http://schemas.openxmlformats.org/officeDocument/2006/relationships/diagramData" Target="../diagrams/data4.xml"/><Relationship Id="rId10" Type="http://schemas.openxmlformats.org/officeDocument/2006/relationships/image" Target="../media/image60.png"/><Relationship Id="rId4" Type="http://schemas.openxmlformats.org/officeDocument/2006/relationships/notesSlide" Target="../notesSlides/notesSlide5.xml"/><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38.xml"/><Relationship Id="rId7" Type="http://schemas.openxmlformats.org/officeDocument/2006/relationships/diagramQuickStyle" Target="../diagrams/quickStyle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5.xml"/><Relationship Id="rId11" Type="http://schemas.openxmlformats.org/officeDocument/2006/relationships/image" Target="../media/image48.png"/><Relationship Id="rId5" Type="http://schemas.openxmlformats.org/officeDocument/2006/relationships/diagramData" Target="../diagrams/data5.xml"/><Relationship Id="rId10" Type="http://schemas.openxmlformats.org/officeDocument/2006/relationships/image" Target="../media/image61.png"/><Relationship Id="rId4" Type="http://schemas.openxmlformats.org/officeDocument/2006/relationships/notesSlide" Target="../notesSlides/notesSlide6.xml"/><Relationship Id="rId9" Type="http://schemas.microsoft.com/office/2007/relationships/diagramDrawing" Target="../diagrams/drawing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8.xml"/><Relationship Id="rId7" Type="http://schemas.openxmlformats.org/officeDocument/2006/relationships/diagramQuickStyle" Target="../diagrams/quickStyle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6.xml"/><Relationship Id="rId11" Type="http://schemas.openxmlformats.org/officeDocument/2006/relationships/image" Target="../media/image48.png"/><Relationship Id="rId5" Type="http://schemas.openxmlformats.org/officeDocument/2006/relationships/diagramData" Target="../diagrams/data6.xml"/><Relationship Id="rId10" Type="http://schemas.openxmlformats.org/officeDocument/2006/relationships/image" Target="../media/image62.png"/><Relationship Id="rId4" Type="http://schemas.openxmlformats.org/officeDocument/2006/relationships/notesSlide" Target="../notesSlides/notesSlide7.xml"/><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8.xml"/><Relationship Id="rId7" Type="http://schemas.openxmlformats.org/officeDocument/2006/relationships/diagramQuickStyle" Target="../diagrams/quickStyle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7.xml"/><Relationship Id="rId11" Type="http://schemas.openxmlformats.org/officeDocument/2006/relationships/image" Target="../media/image48.png"/><Relationship Id="rId5" Type="http://schemas.openxmlformats.org/officeDocument/2006/relationships/diagramData" Target="../diagrams/data7.xml"/><Relationship Id="rId10" Type="http://schemas.openxmlformats.org/officeDocument/2006/relationships/image" Target="../media/image63.png"/><Relationship Id="rId4" Type="http://schemas.openxmlformats.org/officeDocument/2006/relationships/notesSlide" Target="../notesSlides/notesSlide8.xml"/><Relationship Id="rId9" Type="http://schemas.microsoft.com/office/2007/relationships/diagramDrawing" Target="../diagrams/drawing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diagramColors" Target="../diagrams/colors9.xml"/><Relationship Id="rId3" Type="http://schemas.openxmlformats.org/officeDocument/2006/relationships/slideLayout" Target="../slideLayouts/slideLayout38.xml"/><Relationship Id="rId7" Type="http://schemas.openxmlformats.org/officeDocument/2006/relationships/diagramQuickStyle" Target="../diagrams/quickStyle8.xml"/><Relationship Id="rId12" Type="http://schemas.openxmlformats.org/officeDocument/2006/relationships/diagramQuickStyle" Target="../diagrams/quickStyle9.xml"/><Relationship Id="rId2" Type="http://schemas.openxmlformats.org/officeDocument/2006/relationships/audio" Target="../media/media9.m4a"/><Relationship Id="rId16" Type="http://schemas.openxmlformats.org/officeDocument/2006/relationships/image" Target="../media/image64.png"/><Relationship Id="rId1" Type="http://schemas.microsoft.com/office/2007/relationships/media" Target="../media/media9.m4a"/><Relationship Id="rId6" Type="http://schemas.openxmlformats.org/officeDocument/2006/relationships/diagramLayout" Target="../diagrams/layout8.xml"/><Relationship Id="rId11" Type="http://schemas.openxmlformats.org/officeDocument/2006/relationships/diagramLayout" Target="../diagrams/layout9.xml"/><Relationship Id="rId5" Type="http://schemas.openxmlformats.org/officeDocument/2006/relationships/diagramData" Target="../diagrams/data8.xml"/><Relationship Id="rId15" Type="http://schemas.openxmlformats.org/officeDocument/2006/relationships/image" Target="../media/image48.png"/><Relationship Id="rId10" Type="http://schemas.openxmlformats.org/officeDocument/2006/relationships/diagramData" Target="../diagrams/data9.xml"/><Relationship Id="rId4" Type="http://schemas.openxmlformats.org/officeDocument/2006/relationships/notesSlide" Target="../notesSlides/notesSlide9.xml"/><Relationship Id="rId9" Type="http://schemas.microsoft.com/office/2007/relationships/diagramDrawing" Target="../diagrams/drawing8.xml"/><Relationship Id="rId14" Type="http://schemas.microsoft.com/office/2007/relationships/diagramDrawing" Target="../diagrams/drawin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3477"/>
            <a:ext cx="12192000" cy="7081477"/>
          </a:xfrm>
          <a:prstGeom prst="rect">
            <a:avLst/>
          </a:prstGeom>
          <a:solidFill>
            <a:schemeClr val="accent5">
              <a:lumMod val="75000"/>
            </a:schemeClr>
          </a:solidFill>
        </p:spPr>
      </p:pic>
      <p:sp>
        <p:nvSpPr>
          <p:cNvPr id="3" name="Title 2"/>
          <p:cNvSpPr>
            <a:spLocks noGrp="1"/>
          </p:cNvSpPr>
          <p:nvPr>
            <p:ph type="title"/>
          </p:nvPr>
        </p:nvSpPr>
        <p:spPr>
          <a:xfrm>
            <a:off x="1541776" y="2422071"/>
            <a:ext cx="9726386" cy="1828800"/>
          </a:xfrm>
          <a:ln>
            <a:noFill/>
          </a:ln>
        </p:spPr>
        <p:txBody>
          <a:bodyPr>
            <a:noAutofit/>
          </a:bodyPr>
          <a:lstStyle/>
          <a:p>
            <a:pPr algn="ctr"/>
            <a:br>
              <a:rPr lang="en-US" sz="4000" spc="50" dirty="0">
                <a:ln w="0">
                  <a:solidFill>
                    <a:srgbClr val="183D5E"/>
                  </a:solidFill>
                </a:ln>
                <a:solidFill>
                  <a:schemeClr val="accent1">
                    <a:lumMod val="50000"/>
                  </a:schemeClr>
                </a:solidFill>
                <a:cs typeface="Tahoma" panose="020B0604030504040204" pitchFamily="34" charset="0"/>
              </a:rPr>
            </a:br>
            <a:r>
              <a:rPr lang="en-US" sz="4000" spc="50" dirty="0">
                <a:ln w="0">
                  <a:solidFill>
                    <a:srgbClr val="183D5E"/>
                  </a:solidFill>
                </a:ln>
                <a:solidFill>
                  <a:schemeClr val="accent1">
                    <a:lumMod val="50000"/>
                  </a:schemeClr>
                </a:solidFill>
                <a:cs typeface="Tahoma" panose="020B0604030504040204" pitchFamily="34" charset="0"/>
              </a:rPr>
              <a:t>Pensioner Return to Work </a:t>
            </a:r>
            <a:br>
              <a:rPr lang="en-US" sz="4000" spc="50" dirty="0">
                <a:ln w="0">
                  <a:solidFill>
                    <a:srgbClr val="183D5E"/>
                  </a:solidFill>
                </a:ln>
                <a:solidFill>
                  <a:schemeClr val="accent1">
                    <a:lumMod val="50000"/>
                  </a:schemeClr>
                </a:solidFill>
                <a:cs typeface="Tahoma" panose="020B0604030504040204" pitchFamily="34" charset="0"/>
              </a:rPr>
            </a:br>
            <a:r>
              <a:rPr lang="en-US" sz="4000" spc="50" dirty="0">
                <a:ln w="0">
                  <a:solidFill>
                    <a:srgbClr val="183D5E"/>
                  </a:solidFill>
                </a:ln>
                <a:solidFill>
                  <a:schemeClr val="accent1">
                    <a:lumMod val="50000"/>
                  </a:schemeClr>
                </a:solidFill>
                <a:cs typeface="Tahoma" panose="020B0604030504040204" pitchFamily="34" charset="0"/>
              </a:rPr>
              <a:t>Data Collection</a:t>
            </a:r>
            <a:br>
              <a:rPr lang="en-US" sz="4000" spc="50" dirty="0">
                <a:ln w="0">
                  <a:solidFill>
                    <a:srgbClr val="183D5E"/>
                  </a:solidFill>
                </a:ln>
                <a:solidFill>
                  <a:schemeClr val="accent1">
                    <a:lumMod val="50000"/>
                  </a:schemeClr>
                </a:solidFill>
                <a:cs typeface="Tahoma" panose="020B0604030504040204" pitchFamily="34" charset="0"/>
              </a:rPr>
            </a:br>
            <a:r>
              <a:rPr lang="en-US" sz="2400" b="0" spc="50" dirty="0">
                <a:ln w="0">
                  <a:solidFill>
                    <a:srgbClr val="183D5E"/>
                  </a:solidFill>
                </a:ln>
                <a:solidFill>
                  <a:schemeClr val="accent1">
                    <a:lumMod val="50000"/>
                  </a:schemeClr>
                </a:solidFill>
                <a:cs typeface="Tahoma" panose="020B0604030504040204" pitchFamily="34" charset="0"/>
              </a:rPr>
              <a:t>Add Record Manual Entry</a:t>
            </a:r>
            <a:br>
              <a:rPr lang="en-US" sz="4000" spc="50" dirty="0">
                <a:ln w="0">
                  <a:solidFill>
                    <a:srgbClr val="183D5E"/>
                  </a:solidFill>
                </a:ln>
                <a:solidFill>
                  <a:schemeClr val="accent1">
                    <a:lumMod val="50000"/>
                  </a:schemeClr>
                </a:solidFill>
                <a:cs typeface="Tahoma" panose="020B0604030504040204" pitchFamily="34" charset="0"/>
              </a:rPr>
            </a:br>
            <a:r>
              <a:rPr lang="en-US" sz="3200" b="0" spc="50" dirty="0">
                <a:ln w="0">
                  <a:solidFill>
                    <a:srgbClr val="183D5E"/>
                  </a:solidFill>
                </a:ln>
                <a:solidFill>
                  <a:schemeClr val="accent1">
                    <a:lumMod val="50000"/>
                  </a:schemeClr>
                </a:solidFill>
                <a:cs typeface="Tahoma" panose="020B0604030504040204" pitchFamily="34" charset="0"/>
              </a:rPr>
              <a:t> </a:t>
            </a:r>
            <a:br>
              <a:rPr lang="en-US" sz="4000" b="0" spc="50" dirty="0">
                <a:ln w="0">
                  <a:solidFill>
                    <a:srgbClr val="FFFFCC"/>
                  </a:solidFill>
                </a:ln>
                <a:solidFill>
                  <a:schemeClr val="accent1">
                    <a:lumMod val="50000"/>
                  </a:schemeClr>
                </a:solidFill>
                <a:cs typeface="Tahoma" panose="020B0604030504040204" pitchFamily="34" charset="0"/>
              </a:rPr>
            </a:br>
            <a:endParaRPr lang="en-US" sz="4000" b="0" spc="50" dirty="0">
              <a:ln w="0">
                <a:solidFill>
                  <a:srgbClr val="FFFFCC"/>
                </a:solidFill>
              </a:ln>
              <a:solidFill>
                <a:schemeClr val="accent1">
                  <a:lumMod val="50000"/>
                </a:schemeClr>
              </a:solidFill>
              <a:cs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01EA159F-1B3A-3385-7269-35D3083E13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6526"/>
    </mc:Choice>
    <mc:Fallback xmlns="">
      <p:transition spd="slow" advTm="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0657E9-7E2B-0B5D-7450-EA6C64C5A78F}"/>
              </a:ext>
            </a:extLst>
          </p:cNvPr>
          <p:cNvSpPr>
            <a:spLocks noGrp="1"/>
          </p:cNvSpPr>
          <p:nvPr>
            <p:ph type="sldNum" sz="quarter" idx="12"/>
          </p:nvPr>
        </p:nvSpPr>
        <p:spPr/>
        <p:txBody>
          <a:bodyPr/>
          <a:lstStyle/>
          <a:p>
            <a:fld id="{B0C3E88A-0163-48A4-9F34-7D71CA4062C9}" type="slidenum">
              <a:rPr lang="en-US" smtClean="0"/>
              <a:pPr/>
              <a:t>10</a:t>
            </a:fld>
            <a:endParaRPr lang="en-US" dirty="0"/>
          </a:p>
        </p:txBody>
      </p:sp>
      <p:sp>
        <p:nvSpPr>
          <p:cNvPr id="8" name="TextBox 7">
            <a:extLst>
              <a:ext uri="{FF2B5EF4-FFF2-40B4-BE49-F238E27FC236}">
                <a16:creationId xmlns:a16="http://schemas.microsoft.com/office/drawing/2014/main" id="{B7ECAD76-A33B-3C96-67ED-8A0CE575EF30}"/>
              </a:ext>
            </a:extLst>
          </p:cNvPr>
          <p:cNvSpPr txBox="1"/>
          <p:nvPr/>
        </p:nvSpPr>
        <p:spPr>
          <a:xfrm>
            <a:off x="745436" y="234606"/>
            <a:ext cx="7017026" cy="369332"/>
          </a:xfrm>
          <a:prstGeom prst="rect">
            <a:avLst/>
          </a:prstGeom>
          <a:noFill/>
        </p:spPr>
        <p:txBody>
          <a:bodyPr wrap="square">
            <a:spAutoFit/>
          </a:bodyPr>
          <a:lstStyle/>
          <a:p>
            <a:r>
              <a:rPr lang="en-US" b="1" dirty="0">
                <a:solidFill>
                  <a:srgbClr val="183D5E"/>
                </a:solidFill>
              </a:rPr>
              <a:t>Data Collection Step 2: Add Member Data</a:t>
            </a:r>
          </a:p>
        </p:txBody>
      </p:sp>
      <p:graphicFrame>
        <p:nvGraphicFramePr>
          <p:cNvPr id="2" name="Diagram 1">
            <a:extLst>
              <a:ext uri="{FF2B5EF4-FFF2-40B4-BE49-F238E27FC236}">
                <a16:creationId xmlns:a16="http://schemas.microsoft.com/office/drawing/2014/main" id="{2CE369AB-7CB3-56A5-D301-7A4CF332030D}"/>
              </a:ext>
            </a:extLst>
          </p:cNvPr>
          <p:cNvGraphicFramePr/>
          <p:nvPr>
            <p:extLst>
              <p:ext uri="{D42A27DB-BD31-4B8C-83A1-F6EECF244321}">
                <p14:modId xmlns:p14="http://schemas.microsoft.com/office/powerpoint/2010/main" val="1060079988"/>
              </p:ext>
            </p:extLst>
          </p:nvPr>
        </p:nvGraphicFramePr>
        <p:xfrm>
          <a:off x="1200067" y="988539"/>
          <a:ext cx="10208286" cy="8309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A64FF57D-62E0-BDE6-B81F-A675AB0AE9B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pic>
        <p:nvPicPr>
          <p:cNvPr id="9" name="Picture 8">
            <a:extLst>
              <a:ext uri="{FF2B5EF4-FFF2-40B4-BE49-F238E27FC236}">
                <a16:creationId xmlns:a16="http://schemas.microsoft.com/office/drawing/2014/main" id="{3A4EFF1C-1A22-20BE-6E38-42825535EB13}"/>
              </a:ext>
            </a:extLst>
          </p:cNvPr>
          <p:cNvPicPr>
            <a:picLocks noChangeAspect="1"/>
          </p:cNvPicPr>
          <p:nvPr/>
        </p:nvPicPr>
        <p:blipFill>
          <a:blip r:embed="rId11"/>
          <a:stretch>
            <a:fillRect/>
          </a:stretch>
        </p:blipFill>
        <p:spPr>
          <a:xfrm>
            <a:off x="2027918" y="1929219"/>
            <a:ext cx="8136164" cy="4033318"/>
          </a:xfrm>
          <a:prstGeom prst="rect">
            <a:avLst/>
          </a:prstGeom>
        </p:spPr>
      </p:pic>
      <p:sp>
        <p:nvSpPr>
          <p:cNvPr id="10" name="Speech Bubble: Rectangle with Corners Rounded 9">
            <a:extLst>
              <a:ext uri="{FF2B5EF4-FFF2-40B4-BE49-F238E27FC236}">
                <a16:creationId xmlns:a16="http://schemas.microsoft.com/office/drawing/2014/main" id="{7A958E2C-9405-0061-7E1C-9172FBB9E58C}"/>
              </a:ext>
            </a:extLst>
          </p:cNvPr>
          <p:cNvSpPr/>
          <p:nvPr/>
        </p:nvSpPr>
        <p:spPr>
          <a:xfrm>
            <a:off x="2723949" y="4302493"/>
            <a:ext cx="1848051" cy="750770"/>
          </a:xfrm>
          <a:prstGeom prst="wedgeRoundRectCallout">
            <a:avLst>
              <a:gd name="adj1" fmla="val -37500"/>
              <a:gd name="adj2" fmla="val -64423"/>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BB33023-CD1D-588C-93CA-7CAAEA17A919}"/>
              </a:ext>
            </a:extLst>
          </p:cNvPr>
          <p:cNvSpPr txBox="1"/>
          <p:nvPr/>
        </p:nvSpPr>
        <p:spPr>
          <a:xfrm>
            <a:off x="2800952" y="4302493"/>
            <a:ext cx="1771048" cy="738664"/>
          </a:xfrm>
          <a:prstGeom prst="rect">
            <a:avLst/>
          </a:prstGeom>
          <a:noFill/>
        </p:spPr>
        <p:txBody>
          <a:bodyPr wrap="square" rtlCol="0">
            <a:spAutoFit/>
          </a:bodyPr>
          <a:lstStyle/>
          <a:p>
            <a:r>
              <a:rPr lang="en-US" sz="1400" b="1" dirty="0"/>
              <a:t>All new members entered will display here.</a:t>
            </a:r>
          </a:p>
        </p:txBody>
      </p:sp>
    </p:spTree>
    <p:extLst>
      <p:ext uri="{BB962C8B-B14F-4D97-AF65-F5344CB8AC3E}">
        <p14:creationId xmlns:p14="http://schemas.microsoft.com/office/powerpoint/2010/main" val="4126904855"/>
      </p:ext>
    </p:extLst>
  </p:cSld>
  <p:clrMapOvr>
    <a:masterClrMapping/>
  </p:clrMapOvr>
  <mc:AlternateContent xmlns:mc="http://schemas.openxmlformats.org/markup-compatibility/2006" xmlns:p14="http://schemas.microsoft.com/office/powerpoint/2010/main">
    <mc:Choice Requires="p14">
      <p:transition spd="slow" p14:dur="2000" advTm="25407"/>
    </mc:Choice>
    <mc:Fallback xmlns="">
      <p:transition spd="slow" advTm="25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610A07-6930-46A2-B800-7D78692B8790}"/>
              </a:ext>
            </a:extLst>
          </p:cNvPr>
          <p:cNvSpPr>
            <a:spLocks noGrp="1"/>
          </p:cNvSpPr>
          <p:nvPr>
            <p:ph type="sldNum" sz="quarter" idx="12"/>
          </p:nvPr>
        </p:nvSpPr>
        <p:spPr/>
        <p:txBody>
          <a:bodyPr/>
          <a:lstStyle/>
          <a:p>
            <a:fld id="{891AD2F2-AD7A-4868-AE1B-B0038D16F3B0}" type="slidenum">
              <a:rPr lang="en-US" smtClean="0"/>
              <a:pPr/>
              <a:t>11</a:t>
            </a:fld>
            <a:endParaRPr lang="en-US" dirty="0"/>
          </a:p>
        </p:txBody>
      </p:sp>
      <p:sp>
        <p:nvSpPr>
          <p:cNvPr id="5" name="TextBox 4">
            <a:extLst>
              <a:ext uri="{FF2B5EF4-FFF2-40B4-BE49-F238E27FC236}">
                <a16:creationId xmlns:a16="http://schemas.microsoft.com/office/drawing/2014/main" id="{5433D17C-F32B-23DF-0858-967AF413E56B}"/>
              </a:ext>
            </a:extLst>
          </p:cNvPr>
          <p:cNvSpPr txBox="1"/>
          <p:nvPr/>
        </p:nvSpPr>
        <p:spPr>
          <a:xfrm>
            <a:off x="-554182" y="1838036"/>
            <a:ext cx="840509" cy="43445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CD4804E6-60D2-451F-88E3-19325B19921D}"/>
              </a:ext>
            </a:extLst>
          </p:cNvPr>
          <p:cNvSpPr txBox="1"/>
          <p:nvPr/>
        </p:nvSpPr>
        <p:spPr>
          <a:xfrm>
            <a:off x="708992" y="92289"/>
            <a:ext cx="6374294" cy="369332"/>
          </a:xfrm>
          <a:prstGeom prst="rect">
            <a:avLst/>
          </a:prstGeom>
          <a:noFill/>
        </p:spPr>
        <p:txBody>
          <a:bodyPr wrap="square">
            <a:spAutoFit/>
          </a:bodyPr>
          <a:lstStyle/>
          <a:p>
            <a:r>
              <a:rPr lang="en-US" b="1" dirty="0">
                <a:solidFill>
                  <a:srgbClr val="183D5E"/>
                </a:solidFill>
              </a:rPr>
              <a:t>Data Collection Step 3. Validate Member Data</a:t>
            </a:r>
          </a:p>
        </p:txBody>
      </p:sp>
      <p:graphicFrame>
        <p:nvGraphicFramePr>
          <p:cNvPr id="2" name="Diagram 1">
            <a:extLst>
              <a:ext uri="{FF2B5EF4-FFF2-40B4-BE49-F238E27FC236}">
                <a16:creationId xmlns:a16="http://schemas.microsoft.com/office/drawing/2014/main" id="{4B3FDE51-274C-4151-49A2-8CB970405263}"/>
              </a:ext>
            </a:extLst>
          </p:cNvPr>
          <p:cNvGraphicFramePr/>
          <p:nvPr>
            <p:extLst>
              <p:ext uri="{D42A27DB-BD31-4B8C-83A1-F6EECF244321}">
                <p14:modId xmlns:p14="http://schemas.microsoft.com/office/powerpoint/2010/main" val="3334349739"/>
              </p:ext>
            </p:extLst>
          </p:nvPr>
        </p:nvGraphicFramePr>
        <p:xfrm>
          <a:off x="1114097" y="791947"/>
          <a:ext cx="10236198" cy="523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0">
            <a:hlinkClick r:id="" action="ppaction://media"/>
            <a:extLst>
              <a:ext uri="{FF2B5EF4-FFF2-40B4-BE49-F238E27FC236}">
                <a16:creationId xmlns:a16="http://schemas.microsoft.com/office/drawing/2014/main" id="{3EE81CA4-D06C-92F9-B030-B7A4258CD87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pic>
        <p:nvPicPr>
          <p:cNvPr id="8" name="Picture 7">
            <a:extLst>
              <a:ext uri="{FF2B5EF4-FFF2-40B4-BE49-F238E27FC236}">
                <a16:creationId xmlns:a16="http://schemas.microsoft.com/office/drawing/2014/main" id="{CF394905-5F88-30ED-4393-EBFE1DBCCE7C}"/>
              </a:ext>
            </a:extLst>
          </p:cNvPr>
          <p:cNvPicPr>
            <a:picLocks noChangeAspect="1"/>
          </p:cNvPicPr>
          <p:nvPr/>
        </p:nvPicPr>
        <p:blipFill>
          <a:blip r:embed="rId11"/>
          <a:stretch>
            <a:fillRect/>
          </a:stretch>
        </p:blipFill>
        <p:spPr>
          <a:xfrm>
            <a:off x="1174194" y="1541978"/>
            <a:ext cx="9843612" cy="4185054"/>
          </a:xfrm>
          <a:prstGeom prst="rect">
            <a:avLst/>
          </a:prstGeom>
        </p:spPr>
      </p:pic>
    </p:spTree>
    <p:extLst>
      <p:ext uri="{BB962C8B-B14F-4D97-AF65-F5344CB8AC3E}">
        <p14:creationId xmlns:p14="http://schemas.microsoft.com/office/powerpoint/2010/main" val="3948115509"/>
      </p:ext>
    </p:extLst>
  </p:cSld>
  <p:clrMapOvr>
    <a:masterClrMapping/>
  </p:clrMapOvr>
  <mc:AlternateContent xmlns:mc="http://schemas.openxmlformats.org/markup-compatibility/2006" xmlns:p14="http://schemas.microsoft.com/office/powerpoint/2010/main">
    <mc:Choice Requires="p14">
      <p:transition spd="slow" p14:dur="2000" advTm="15606"/>
    </mc:Choice>
    <mc:Fallback xmlns="">
      <p:transition spd="slow" advTm="1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362322-C54C-4944-BBE9-3EECF6D3FA32}"/>
              </a:ext>
            </a:extLst>
          </p:cNvPr>
          <p:cNvSpPr>
            <a:spLocks noGrp="1"/>
          </p:cNvSpPr>
          <p:nvPr>
            <p:ph type="sldNum" sz="quarter" idx="12"/>
          </p:nvPr>
        </p:nvSpPr>
        <p:spPr/>
        <p:txBody>
          <a:bodyPr/>
          <a:lstStyle/>
          <a:p>
            <a:fld id="{B0C3E88A-0163-48A4-9F34-7D71CA4062C9}" type="slidenum">
              <a:rPr lang="en-US" smtClean="0"/>
              <a:pPr/>
              <a:t>12</a:t>
            </a:fld>
            <a:endParaRPr lang="en-US" dirty="0"/>
          </a:p>
        </p:txBody>
      </p:sp>
      <p:sp>
        <p:nvSpPr>
          <p:cNvPr id="5" name="TextBox 4">
            <a:extLst>
              <a:ext uri="{FF2B5EF4-FFF2-40B4-BE49-F238E27FC236}">
                <a16:creationId xmlns:a16="http://schemas.microsoft.com/office/drawing/2014/main" id="{FB69E238-984C-7135-3002-27CE973C52C2}"/>
              </a:ext>
            </a:extLst>
          </p:cNvPr>
          <p:cNvSpPr txBox="1"/>
          <p:nvPr/>
        </p:nvSpPr>
        <p:spPr>
          <a:xfrm>
            <a:off x="383822" y="18792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Calibri" panose="020F0502020204030204"/>
                <a:ea typeface="+mn-ea"/>
                <a:cs typeface="+mn-cs"/>
              </a:rPr>
              <a:t>Data Collection Step 4: Review and Submit</a:t>
            </a:r>
          </a:p>
        </p:txBody>
      </p:sp>
      <p:graphicFrame>
        <p:nvGraphicFramePr>
          <p:cNvPr id="2" name="Diagram 1">
            <a:extLst>
              <a:ext uri="{FF2B5EF4-FFF2-40B4-BE49-F238E27FC236}">
                <a16:creationId xmlns:a16="http://schemas.microsoft.com/office/drawing/2014/main" id="{CF39D6CB-CF5D-1068-45B8-4FEC3B521977}"/>
              </a:ext>
            </a:extLst>
          </p:cNvPr>
          <p:cNvGraphicFramePr/>
          <p:nvPr>
            <p:extLst>
              <p:ext uri="{D42A27DB-BD31-4B8C-83A1-F6EECF244321}">
                <p14:modId xmlns:p14="http://schemas.microsoft.com/office/powerpoint/2010/main" val="3961939767"/>
              </p:ext>
            </p:extLst>
          </p:nvPr>
        </p:nvGraphicFramePr>
        <p:xfrm>
          <a:off x="844163" y="722850"/>
          <a:ext cx="10097625" cy="5847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17C7D369-33AA-4551-0E9D-1CEF1175BB6C}"/>
              </a:ext>
            </a:extLst>
          </p:cNvPr>
          <p:cNvPicPr>
            <a:picLocks noChangeAspect="1"/>
          </p:cNvPicPr>
          <p:nvPr/>
        </p:nvPicPr>
        <p:blipFill>
          <a:blip r:embed="rId10"/>
          <a:stretch>
            <a:fillRect/>
          </a:stretch>
        </p:blipFill>
        <p:spPr>
          <a:xfrm>
            <a:off x="561620" y="1434918"/>
            <a:ext cx="11127739" cy="4450875"/>
          </a:xfrm>
          <a:prstGeom prst="rect">
            <a:avLst/>
          </a:prstGeom>
          <a:ln>
            <a:solidFill>
              <a:schemeClr val="tx1"/>
            </a:solidFill>
          </a:ln>
        </p:spPr>
      </p:pic>
      <p:sp>
        <p:nvSpPr>
          <p:cNvPr id="6" name="Rectangle: Rounded Corners 5">
            <a:extLst>
              <a:ext uri="{FF2B5EF4-FFF2-40B4-BE49-F238E27FC236}">
                <a16:creationId xmlns:a16="http://schemas.microsoft.com/office/drawing/2014/main" id="{6444B602-7094-B543-2829-6A7A36A581AF}"/>
              </a:ext>
            </a:extLst>
          </p:cNvPr>
          <p:cNvSpPr/>
          <p:nvPr/>
        </p:nvSpPr>
        <p:spPr>
          <a:xfrm>
            <a:off x="8105171" y="2653236"/>
            <a:ext cx="3330222" cy="45155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929BC05-2E69-00A1-3273-D920B57DBB10}"/>
              </a:ext>
            </a:extLst>
          </p:cNvPr>
          <p:cNvPicPr>
            <a:picLocks noChangeAspect="1"/>
          </p:cNvPicPr>
          <p:nvPr/>
        </p:nvPicPr>
        <p:blipFill>
          <a:blip r:embed="rId11"/>
          <a:stretch>
            <a:fillRect/>
          </a:stretch>
        </p:blipFill>
        <p:spPr>
          <a:xfrm>
            <a:off x="3603587" y="1934670"/>
            <a:ext cx="4247619" cy="1695238"/>
          </a:xfrm>
          <a:prstGeom prst="rect">
            <a:avLst/>
          </a:prstGeom>
          <a:ln>
            <a:solidFill>
              <a:schemeClr val="tx1"/>
            </a:solidFill>
          </a:ln>
        </p:spPr>
      </p:pic>
      <p:sp>
        <p:nvSpPr>
          <p:cNvPr id="13" name="Rectangle: Rounded Corners 12">
            <a:extLst>
              <a:ext uri="{FF2B5EF4-FFF2-40B4-BE49-F238E27FC236}">
                <a16:creationId xmlns:a16="http://schemas.microsoft.com/office/drawing/2014/main" id="{D5B28417-2F1A-431E-F265-B483E769B117}"/>
              </a:ext>
            </a:extLst>
          </p:cNvPr>
          <p:cNvSpPr/>
          <p:nvPr/>
        </p:nvSpPr>
        <p:spPr>
          <a:xfrm>
            <a:off x="6573461" y="2979761"/>
            <a:ext cx="673768" cy="34533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E3B22A68-CA2C-F727-E2B7-E562DD66DF1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1554919"/>
      </p:ext>
    </p:extLst>
  </p:cSld>
  <p:clrMapOvr>
    <a:masterClrMapping/>
  </p:clrMapOvr>
  <mc:AlternateContent xmlns:mc="http://schemas.openxmlformats.org/markup-compatibility/2006" xmlns:p14="http://schemas.microsoft.com/office/powerpoint/2010/main">
    <mc:Choice Requires="p14">
      <p:transition spd="slow" p14:dur="2000" advTm="18372"/>
    </mc:Choice>
    <mc:Fallback xmlns="">
      <p:transition spd="slow" advTm="1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5"/>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13</a:t>
            </a:fld>
            <a:endParaRPr lang="en-US" dirty="0">
              <a:cs typeface="+mn-cs"/>
            </a:endParaRPr>
          </a:p>
        </p:txBody>
      </p:sp>
      <p:pic>
        <p:nvPicPr>
          <p:cNvPr id="17" name="Audio 16">
            <a:hlinkClick r:id="" action="ppaction://media"/>
            <a:extLst>
              <a:ext uri="{FF2B5EF4-FFF2-40B4-BE49-F238E27FC236}">
                <a16:creationId xmlns:a16="http://schemas.microsoft.com/office/drawing/2014/main" id="{B886F9CE-58BC-AAC1-CEB7-EC7FB2C55D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6089409"/>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464" y="424150"/>
            <a:ext cx="8781289" cy="5487495"/>
          </a:xfrm>
          <a:prstGeom prst="rect">
            <a:avLst/>
          </a:prstGeom>
        </p:spPr>
      </p:pic>
      <p:sp>
        <p:nvSpPr>
          <p:cNvPr id="25" name="Title 4"/>
          <p:cNvSpPr>
            <a:spLocks noGrp="1"/>
          </p:cNvSpPr>
          <p:nvPr>
            <p:ph type="title"/>
          </p:nvPr>
        </p:nvSpPr>
        <p:spPr>
          <a:xfrm>
            <a:off x="524741" y="620392"/>
            <a:ext cx="3808268" cy="5504688"/>
          </a:xfrm>
        </p:spPr>
        <p:txBody>
          <a:bodyPr>
            <a:normAutofit/>
          </a:bodyPr>
          <a:lstStyle/>
          <a:p>
            <a:r>
              <a:rPr lang="en-US" sz="4000" dirty="0">
                <a:solidFill>
                  <a:schemeClr val="accent1">
                    <a:lumMod val="50000"/>
                  </a:schemeClr>
                </a:solidFill>
              </a:rPr>
              <a:t>Agenda</a:t>
            </a:r>
          </a:p>
        </p:txBody>
      </p:sp>
      <p:sp>
        <p:nvSpPr>
          <p:cNvPr id="4" name="Slide Number Placeholder 3"/>
          <p:cNvSpPr>
            <a:spLocks noGrp="1"/>
          </p:cNvSpPr>
          <p:nvPr>
            <p:ph type="sldNum" sz="quarter" idx="12"/>
          </p:nvPr>
        </p:nvSpPr>
        <p:spPr>
          <a:xfrm>
            <a:off x="9904163" y="1"/>
            <a:ext cx="2716575" cy="848298"/>
          </a:xfrm>
        </p:spPr>
        <p:txBody>
          <a:bodyPr>
            <a:normAutofit/>
          </a:bodyPr>
          <a:lstStyle/>
          <a:p>
            <a:pPr>
              <a:lnSpc>
                <a:spcPct val="90000"/>
              </a:lnSpc>
              <a:spcAft>
                <a:spcPts val="600"/>
              </a:spcAft>
            </a:pPr>
            <a:fld id="{B0C3E88A-0163-48A4-9F34-7D71CA4062C9}" type="slidenum">
              <a:rPr lang="en-US" smtClean="0"/>
              <a:pPr>
                <a:lnSpc>
                  <a:spcPct val="90000"/>
                </a:lnSpc>
                <a:spcAft>
                  <a:spcPts val="600"/>
                </a:spcAft>
              </a:pPr>
              <a:t>2</a:t>
            </a:fld>
            <a:endParaRPr lang="en-US" dirty="0"/>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648851429"/>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a:extLst>
              <a:ext uri="{FF2B5EF4-FFF2-40B4-BE49-F238E27FC236}">
                <a16:creationId xmlns:a16="http://schemas.microsoft.com/office/drawing/2014/main" id="{518531D1-5DE4-0381-1E17-5D5A055743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3089464"/>
      </p:ext>
    </p:extLst>
  </p:cSld>
  <p:clrMapOvr>
    <a:masterClrMapping/>
  </p:clrMapOvr>
  <mc:AlternateContent xmlns:mc="http://schemas.openxmlformats.org/markup-compatibility/2006" xmlns:p14="http://schemas.microsoft.com/office/powerpoint/2010/main">
    <mc:Choice Requires="p14">
      <p:transition spd="slow" p14:dur="2000" advTm="12448"/>
    </mc:Choice>
    <mc:Fallback xmlns="">
      <p:transition spd="slow" advTm="12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extBox 1">
            <a:extLst>
              <a:ext uri="{FF2B5EF4-FFF2-40B4-BE49-F238E27FC236}">
                <a16:creationId xmlns:a16="http://schemas.microsoft.com/office/drawing/2014/main" id="{F9F4A608-CC67-F88A-EED1-426779F06D4B}"/>
              </a:ext>
            </a:extLst>
          </p:cNvPr>
          <p:cNvGraphicFramePr/>
          <p:nvPr/>
        </p:nvGraphicFramePr>
        <p:xfrm>
          <a:off x="438912"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2C92ABED-4CC7-5FBD-68F0-8ACE479D050F}"/>
              </a:ext>
            </a:extLst>
          </p:cNvPr>
          <p:cNvSpPr txBox="1"/>
          <p:nvPr/>
        </p:nvSpPr>
        <p:spPr>
          <a:xfrm>
            <a:off x="11055096" y="175460"/>
            <a:ext cx="597408"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3</a:t>
            </a:r>
          </a:p>
        </p:txBody>
      </p:sp>
      <p:sp>
        <p:nvSpPr>
          <p:cNvPr id="25" name="Title 4"/>
          <p:cNvSpPr>
            <a:spLocks noGrp="1"/>
          </p:cNvSpPr>
          <p:nvPr>
            <p:ph type="title"/>
          </p:nvPr>
        </p:nvSpPr>
        <p:spPr>
          <a:xfrm>
            <a:off x="7784870" y="980501"/>
            <a:ext cx="3802276" cy="4899646"/>
          </a:xfrm>
          <a:ln>
            <a:solidFill>
              <a:schemeClr val="tx1"/>
            </a:solidFill>
          </a:ln>
        </p:spPr>
        <p:txBody>
          <a:bodyPr vert="horz" lIns="91440" tIns="45720" rIns="91440" bIns="45720" rtlCol="0">
            <a:normAutofit/>
          </a:bodyPr>
          <a:lstStyle/>
          <a:p>
            <a:r>
              <a:rPr lang="en-US" sz="4800" kern="1200" dirty="0">
                <a:latin typeface="+mj-lt"/>
                <a:ea typeface="+mj-ea"/>
                <a:cs typeface="+mj-cs"/>
              </a:rPr>
              <a:t>Data Collection Overview</a:t>
            </a:r>
          </a:p>
        </p:txBody>
      </p:sp>
      <p:pic>
        <p:nvPicPr>
          <p:cNvPr id="2" name="Audio 1">
            <a:hlinkClick r:id="" action="ppaction://media"/>
            <a:extLst>
              <a:ext uri="{FF2B5EF4-FFF2-40B4-BE49-F238E27FC236}">
                <a16:creationId xmlns:a16="http://schemas.microsoft.com/office/drawing/2014/main" id="{46A1F07A-1A77-AA66-8375-F5227135F2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45496" y="5877499"/>
            <a:ext cx="609600" cy="609600"/>
          </a:xfrm>
          <a:prstGeom prst="rect">
            <a:avLst/>
          </a:prstGeom>
        </p:spPr>
      </p:pic>
    </p:spTree>
    <p:extLst>
      <p:ext uri="{BB962C8B-B14F-4D97-AF65-F5344CB8AC3E}">
        <p14:creationId xmlns:p14="http://schemas.microsoft.com/office/powerpoint/2010/main" val="1191247421"/>
      </p:ext>
    </p:extLst>
  </p:cSld>
  <p:clrMapOvr>
    <a:masterClrMapping/>
  </p:clrMapOvr>
  <mc:AlternateContent xmlns:mc="http://schemas.openxmlformats.org/markup-compatibility/2006" xmlns:p14="http://schemas.microsoft.com/office/powerpoint/2010/main">
    <mc:Choice Requires="p14">
      <p:transition spd="slow" p14:dur="2000" advTm="57568"/>
    </mc:Choice>
    <mc:Fallback xmlns="">
      <p:transition spd="slow" advTm="5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4</a:t>
            </a:fld>
            <a:endParaRPr lang="en-US" dirty="0"/>
          </a:p>
        </p:txBody>
      </p:sp>
      <p:graphicFrame>
        <p:nvGraphicFramePr>
          <p:cNvPr id="2" name="Diagram 1">
            <a:extLst>
              <a:ext uri="{FF2B5EF4-FFF2-40B4-BE49-F238E27FC236}">
                <a16:creationId xmlns:a16="http://schemas.microsoft.com/office/drawing/2014/main" id="{A37F433F-B07E-DA70-5D03-ADB5FF7231B5}"/>
              </a:ext>
            </a:extLst>
          </p:cNvPr>
          <p:cNvGraphicFramePr/>
          <p:nvPr>
            <p:extLst>
              <p:ext uri="{D42A27DB-BD31-4B8C-83A1-F6EECF244321}">
                <p14:modId xmlns:p14="http://schemas.microsoft.com/office/powerpoint/2010/main" val="246747624"/>
              </p:ext>
            </p:extLst>
          </p:nvPr>
        </p:nvGraphicFramePr>
        <p:xfrm>
          <a:off x="2526128" y="765052"/>
          <a:ext cx="6743994" cy="5847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Content Placeholder 6">
            <a:extLst>
              <a:ext uri="{FF2B5EF4-FFF2-40B4-BE49-F238E27FC236}">
                <a16:creationId xmlns:a16="http://schemas.microsoft.com/office/drawing/2014/main" id="{ED401579-9C4E-4EE5-A856-DE7E046B61CD}"/>
              </a:ext>
            </a:extLst>
          </p:cNvPr>
          <p:cNvGraphicFramePr>
            <a:graphicFrameLocks noGrp="1"/>
          </p:cNvGraphicFramePr>
          <p:nvPr>
            <p:ph idx="1"/>
            <p:extLst>
              <p:ext uri="{D42A27DB-BD31-4B8C-83A1-F6EECF244321}">
                <p14:modId xmlns:p14="http://schemas.microsoft.com/office/powerpoint/2010/main" val="2515744869"/>
              </p:ext>
            </p:extLst>
          </p:nvPr>
        </p:nvGraphicFramePr>
        <p:xfrm>
          <a:off x="1471480" y="1780674"/>
          <a:ext cx="9249039" cy="3805204"/>
        </p:xfrm>
        <a:graphic>
          <a:graphicData uri="http://schemas.openxmlformats.org/drawingml/2006/table">
            <a:tbl>
              <a:tblPr firstRow="1" bandRow="1">
                <a:tableStyleId>{7E9639D4-E3E2-4D34-9284-5A2195B3D0D7}</a:tableStyleId>
              </a:tblPr>
              <a:tblGrid>
                <a:gridCol w="3941966">
                  <a:extLst>
                    <a:ext uri="{9D8B030D-6E8A-4147-A177-3AD203B41FA5}">
                      <a16:colId xmlns:a16="http://schemas.microsoft.com/office/drawing/2014/main" val="3645981850"/>
                    </a:ext>
                  </a:extLst>
                </a:gridCol>
                <a:gridCol w="5307073">
                  <a:extLst>
                    <a:ext uri="{9D8B030D-6E8A-4147-A177-3AD203B41FA5}">
                      <a16:colId xmlns:a16="http://schemas.microsoft.com/office/drawing/2014/main" val="3941778385"/>
                    </a:ext>
                  </a:extLst>
                </a:gridCol>
              </a:tblGrid>
              <a:tr h="913703">
                <a:tc>
                  <a:txBody>
                    <a:bodyPr/>
                    <a:lstStyle/>
                    <a:p>
                      <a:r>
                        <a:rPr lang="en-US" sz="2400"/>
                        <a:t>Things that will stay the same…</a:t>
                      </a:r>
                      <a:endParaRPr lang="en-US" sz="2400" dirty="0"/>
                    </a:p>
                  </a:txBody>
                  <a:tcPr>
                    <a:solidFill>
                      <a:srgbClr val="183D5E"/>
                    </a:solidFill>
                  </a:tcPr>
                </a:tc>
                <a:tc>
                  <a:txBody>
                    <a:bodyPr/>
                    <a:lstStyle/>
                    <a:p>
                      <a:r>
                        <a:rPr lang="en-US" sz="2400" dirty="0"/>
                        <a:t>Things that are new…</a:t>
                      </a:r>
                    </a:p>
                  </a:txBody>
                  <a:tcPr>
                    <a:solidFill>
                      <a:srgbClr val="183D5E"/>
                    </a:solidFill>
                  </a:tcPr>
                </a:tc>
                <a:extLst>
                  <a:ext uri="{0D108BD9-81ED-4DB2-BD59-A6C34878D82A}">
                    <a16:rowId xmlns:a16="http://schemas.microsoft.com/office/drawing/2014/main" val="2388744069"/>
                  </a:ext>
                </a:extLst>
              </a:tr>
              <a:tr h="1213032">
                <a:tc>
                  <a:txBody>
                    <a:bodyPr/>
                    <a:lstStyle/>
                    <a:p>
                      <a:r>
                        <a:rPr lang="en-US" sz="2000" b="1"/>
                        <a:t>Return to Work rules</a:t>
                      </a:r>
                      <a:endParaRPr lang="en-US" sz="2000" b="1" dirty="0"/>
                    </a:p>
                  </a:txBody>
                  <a:tcPr/>
                </a:tc>
                <a:tc>
                  <a:txBody>
                    <a:bodyPr/>
                    <a:lstStyle/>
                    <a:p>
                      <a:r>
                        <a:rPr lang="en-US" sz="2000" b="1"/>
                        <a:t>Employers to report on a monthly basis the hours a pensioner worked</a:t>
                      </a:r>
                      <a:endParaRPr lang="en-US" sz="2000" b="1" dirty="0"/>
                    </a:p>
                  </a:txBody>
                  <a:tcPr/>
                </a:tc>
                <a:extLst>
                  <a:ext uri="{0D108BD9-81ED-4DB2-BD59-A6C34878D82A}">
                    <a16:rowId xmlns:a16="http://schemas.microsoft.com/office/drawing/2014/main" val="2193348739"/>
                  </a:ext>
                </a:extLst>
              </a:tr>
              <a:tr h="1678469">
                <a:tc>
                  <a:txBody>
                    <a:bodyPr/>
                    <a:lstStyle/>
                    <a:p>
                      <a:r>
                        <a:rPr lang="en-US" sz="2000" b="1"/>
                        <a:t>Separation of Service Rules </a:t>
                      </a:r>
                      <a:endParaRPr lang="en-US" sz="2000" b="1" dirty="0"/>
                    </a:p>
                  </a:txBody>
                  <a:tcPr/>
                </a:tc>
                <a:tc>
                  <a:txBody>
                    <a:bodyPr/>
                    <a:lstStyle/>
                    <a:p>
                      <a:endParaRPr lang="en-US" sz="1600" b="1" dirty="0"/>
                    </a:p>
                  </a:txBody>
                  <a:tcPr/>
                </a:tc>
                <a:extLst>
                  <a:ext uri="{0D108BD9-81ED-4DB2-BD59-A6C34878D82A}">
                    <a16:rowId xmlns:a16="http://schemas.microsoft.com/office/drawing/2014/main" val="2596247128"/>
                  </a:ext>
                </a:extLst>
              </a:tr>
            </a:tbl>
          </a:graphicData>
        </a:graphic>
      </p:graphicFrame>
      <p:pic>
        <p:nvPicPr>
          <p:cNvPr id="5" name="Audio 4">
            <a:hlinkClick r:id="" action="ppaction://media"/>
            <a:extLst>
              <a:ext uri="{FF2B5EF4-FFF2-40B4-BE49-F238E27FC236}">
                <a16:creationId xmlns:a16="http://schemas.microsoft.com/office/drawing/2014/main" id="{9F01E325-6DDD-1FE8-EAA0-DA4ADE1D00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72694"/>
      </p:ext>
    </p:extLst>
  </p:cSld>
  <p:clrMapOvr>
    <a:masterClrMapping/>
  </p:clrMapOvr>
  <mc:AlternateContent xmlns:mc="http://schemas.openxmlformats.org/markup-compatibility/2006" xmlns:p14="http://schemas.microsoft.com/office/powerpoint/2010/main">
    <mc:Choice Requires="p14">
      <p:transition spd="slow" p14:dur="2000" advTm="11796"/>
    </mc:Choice>
    <mc:Fallback xmlns="">
      <p:transition spd="slow" advTm="11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9B44E5-80A5-44AD-8539-1978CE4B1F61}"/>
              </a:ext>
            </a:extLst>
          </p:cNvPr>
          <p:cNvSpPr>
            <a:spLocks noGrp="1"/>
          </p:cNvSpPr>
          <p:nvPr>
            <p:ph type="sldNum" sz="quarter" idx="12"/>
          </p:nvPr>
        </p:nvSpPr>
        <p:spPr/>
        <p:txBody>
          <a:bodyPr/>
          <a:lstStyle/>
          <a:p>
            <a:fld id="{B0C3E88A-0163-48A4-9F34-7D71CA4062C9}" type="slidenum">
              <a:rPr lang="en-US" smtClean="0"/>
              <a:pPr/>
              <a:t>5</a:t>
            </a:fld>
            <a:endParaRPr lang="en-US" dirty="0"/>
          </a:p>
        </p:txBody>
      </p:sp>
      <p:graphicFrame>
        <p:nvGraphicFramePr>
          <p:cNvPr id="16" name="Diagram 15">
            <a:extLst>
              <a:ext uri="{FF2B5EF4-FFF2-40B4-BE49-F238E27FC236}">
                <a16:creationId xmlns:a16="http://schemas.microsoft.com/office/drawing/2014/main" id="{0C52EA9B-F1A1-35E8-E209-8830E1BB36A5}"/>
              </a:ext>
            </a:extLst>
          </p:cNvPr>
          <p:cNvGraphicFramePr/>
          <p:nvPr>
            <p:extLst>
              <p:ext uri="{D42A27DB-BD31-4B8C-83A1-F6EECF244321}">
                <p14:modId xmlns:p14="http://schemas.microsoft.com/office/powerpoint/2010/main" val="2040882548"/>
              </p:ext>
            </p:extLst>
          </p:nvPr>
        </p:nvGraphicFramePr>
        <p:xfrm>
          <a:off x="1546137" y="643916"/>
          <a:ext cx="9315621" cy="597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Rectangle 12">
            <a:extLst>
              <a:ext uri="{FF2B5EF4-FFF2-40B4-BE49-F238E27FC236}">
                <a16:creationId xmlns:a16="http://schemas.microsoft.com/office/drawing/2014/main" id="{A2464CC9-2C2A-21E7-C433-10F02A2DA23F}"/>
              </a:ext>
            </a:extLst>
          </p:cNvPr>
          <p:cNvSpPr/>
          <p:nvPr/>
        </p:nvSpPr>
        <p:spPr>
          <a:xfrm>
            <a:off x="7168159" y="4457701"/>
            <a:ext cx="256371" cy="1242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83CE1-A64C-5F6B-C053-A6B340E3D6FA}"/>
              </a:ext>
            </a:extLst>
          </p:cNvPr>
          <p:cNvSpPr txBox="1"/>
          <p:nvPr/>
        </p:nvSpPr>
        <p:spPr>
          <a:xfrm>
            <a:off x="1063870" y="202640"/>
            <a:ext cx="8658582" cy="400110"/>
          </a:xfrm>
          <a:prstGeom prst="rect">
            <a:avLst/>
          </a:prstGeom>
          <a:noFill/>
        </p:spPr>
        <p:txBody>
          <a:bodyPr wrap="square" rtlCol="0">
            <a:spAutoFit/>
          </a:bodyPr>
          <a:lstStyle/>
          <a:p>
            <a:r>
              <a:rPr lang="en-US" sz="2000" b="1" dirty="0">
                <a:solidFill>
                  <a:srgbClr val="183D5E"/>
                </a:solidFill>
              </a:rPr>
              <a:t>Create a Data Collection</a:t>
            </a:r>
          </a:p>
        </p:txBody>
      </p:sp>
      <p:sp>
        <p:nvSpPr>
          <p:cNvPr id="8" name="Rectangle: Rounded Corners 7">
            <a:extLst>
              <a:ext uri="{FF2B5EF4-FFF2-40B4-BE49-F238E27FC236}">
                <a16:creationId xmlns:a16="http://schemas.microsoft.com/office/drawing/2014/main" id="{028569FF-B300-BD24-A5AF-C1B6186DC22B}"/>
              </a:ext>
            </a:extLst>
          </p:cNvPr>
          <p:cNvSpPr/>
          <p:nvPr/>
        </p:nvSpPr>
        <p:spPr>
          <a:xfrm>
            <a:off x="5347411" y="3853480"/>
            <a:ext cx="1257874" cy="25287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8" name="Rectangle: Rounded Corners 17">
            <a:extLst>
              <a:ext uri="{FF2B5EF4-FFF2-40B4-BE49-F238E27FC236}">
                <a16:creationId xmlns:a16="http://schemas.microsoft.com/office/drawing/2014/main" id="{CFFD8EF5-31C7-2ABA-E470-CF7E9D47E43A}"/>
              </a:ext>
            </a:extLst>
          </p:cNvPr>
          <p:cNvSpPr/>
          <p:nvPr/>
        </p:nvSpPr>
        <p:spPr>
          <a:xfrm>
            <a:off x="5393161" y="3853480"/>
            <a:ext cx="1007639" cy="252870"/>
          </a:xfrm>
          <a:prstGeom prst="round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A2225E0-4411-8957-2C2C-726C82ED14E5}"/>
              </a:ext>
            </a:extLst>
          </p:cNvPr>
          <p:cNvPicPr>
            <a:picLocks noChangeAspect="1"/>
          </p:cNvPicPr>
          <p:nvPr/>
        </p:nvPicPr>
        <p:blipFill>
          <a:blip r:embed="rId10"/>
          <a:stretch>
            <a:fillRect/>
          </a:stretch>
        </p:blipFill>
        <p:spPr>
          <a:xfrm>
            <a:off x="1056703" y="1320557"/>
            <a:ext cx="10078593" cy="4569299"/>
          </a:xfrm>
          <a:prstGeom prst="rect">
            <a:avLst/>
          </a:prstGeom>
          <a:ln>
            <a:solidFill>
              <a:schemeClr val="tx1"/>
            </a:solidFill>
          </a:ln>
        </p:spPr>
      </p:pic>
      <p:sp>
        <p:nvSpPr>
          <p:cNvPr id="3" name="Arrow: Down 2">
            <a:extLst>
              <a:ext uri="{FF2B5EF4-FFF2-40B4-BE49-F238E27FC236}">
                <a16:creationId xmlns:a16="http://schemas.microsoft.com/office/drawing/2014/main" id="{A377E147-0261-C103-A707-FFC15B2749FD}"/>
              </a:ext>
            </a:extLst>
          </p:cNvPr>
          <p:cNvSpPr/>
          <p:nvPr/>
        </p:nvSpPr>
        <p:spPr>
          <a:xfrm>
            <a:off x="6130501" y="1476534"/>
            <a:ext cx="215900" cy="711200"/>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Rectangle 16">
            <a:extLst>
              <a:ext uri="{FF2B5EF4-FFF2-40B4-BE49-F238E27FC236}">
                <a16:creationId xmlns:a16="http://schemas.microsoft.com/office/drawing/2014/main" id="{3B91A78A-7332-05E7-C107-BA84E27B5A0C}"/>
              </a:ext>
            </a:extLst>
          </p:cNvPr>
          <p:cNvSpPr/>
          <p:nvPr/>
        </p:nvSpPr>
        <p:spPr>
          <a:xfrm>
            <a:off x="5639221" y="2196919"/>
            <a:ext cx="2023628" cy="195059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AA11C225-7260-9D9A-89A2-031B725AB041}"/>
              </a:ext>
            </a:extLst>
          </p:cNvPr>
          <p:cNvSpPr/>
          <p:nvPr/>
        </p:nvSpPr>
        <p:spPr>
          <a:xfrm rot="10800000">
            <a:off x="2580209" y="2461275"/>
            <a:ext cx="165100" cy="660400"/>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1" name="Rectangle 20">
            <a:extLst>
              <a:ext uri="{FF2B5EF4-FFF2-40B4-BE49-F238E27FC236}">
                <a16:creationId xmlns:a16="http://schemas.microsoft.com/office/drawing/2014/main" id="{631637F9-0A51-7675-397C-CB1247BD8282}"/>
              </a:ext>
            </a:extLst>
          </p:cNvPr>
          <p:cNvSpPr/>
          <p:nvPr/>
        </p:nvSpPr>
        <p:spPr>
          <a:xfrm>
            <a:off x="5716483" y="3799807"/>
            <a:ext cx="955255" cy="33520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A9E6A23B-AE5A-7568-3CDC-2A4F71E9B4C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5712263"/>
      </p:ext>
    </p:extLst>
  </p:cSld>
  <p:clrMapOvr>
    <a:masterClrMapping/>
  </p:clrMapOvr>
  <mc:AlternateContent xmlns:mc="http://schemas.openxmlformats.org/markup-compatibility/2006" xmlns:p14="http://schemas.microsoft.com/office/powerpoint/2010/main">
    <mc:Choice Requires="p14">
      <p:transition spd="slow" p14:dur="2000" advTm="27410"/>
    </mc:Choice>
    <mc:Fallback xmlns="">
      <p:transition spd="slow" advTm="2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6</a:t>
            </a:fld>
            <a:endParaRPr lang="en-US" dirty="0"/>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2017923690"/>
              </p:ext>
            </p:extLst>
          </p:nvPr>
        </p:nvGraphicFramePr>
        <p:xfrm>
          <a:off x="1850847" y="189975"/>
          <a:ext cx="7861053" cy="10558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Snagit_SNG854">
            <a:extLst>
              <a:ext uri="{FF2B5EF4-FFF2-40B4-BE49-F238E27FC236}">
                <a16:creationId xmlns:a16="http://schemas.microsoft.com/office/drawing/2014/main" id="{88BB31BB-D34C-75C6-7542-5B563C19BB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067" y="1396774"/>
            <a:ext cx="10396985" cy="4509483"/>
          </a:xfrm>
          <a:prstGeom prst="rect">
            <a:avLst/>
          </a:prstGeom>
          <a:ln>
            <a:solidFill>
              <a:schemeClr val="tx1"/>
            </a:solidFill>
          </a:ln>
        </p:spPr>
      </p:pic>
      <p:sp>
        <p:nvSpPr>
          <p:cNvPr id="5" name="Speech Bubble: Rectangle with Corners Rounded 4">
            <a:extLst>
              <a:ext uri="{FF2B5EF4-FFF2-40B4-BE49-F238E27FC236}">
                <a16:creationId xmlns:a16="http://schemas.microsoft.com/office/drawing/2014/main" id="{70A9D3D7-8DF2-175C-E4AD-ACE1890E3EEE}"/>
              </a:ext>
            </a:extLst>
          </p:cNvPr>
          <p:cNvSpPr/>
          <p:nvPr/>
        </p:nvSpPr>
        <p:spPr>
          <a:xfrm>
            <a:off x="1850847" y="4554972"/>
            <a:ext cx="1189808" cy="1502242"/>
          </a:xfrm>
          <a:prstGeom prst="wedgeRoundRectCallout">
            <a:avLst>
              <a:gd name="adj1" fmla="val -20276"/>
              <a:gd name="adj2" fmla="val -80591"/>
              <a:gd name="adj3" fmla="val 16667"/>
            </a:avLst>
          </a:prstGeom>
          <a:solidFill>
            <a:schemeClr val="bg1"/>
          </a:solidFill>
          <a:ln w="571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C798444-F0D7-3467-9025-CC96924EC45B}"/>
              </a:ext>
            </a:extLst>
          </p:cNvPr>
          <p:cNvSpPr txBox="1"/>
          <p:nvPr/>
        </p:nvSpPr>
        <p:spPr>
          <a:xfrm>
            <a:off x="1916935" y="4705928"/>
            <a:ext cx="1044704" cy="1200329"/>
          </a:xfrm>
          <a:prstGeom prst="rect">
            <a:avLst/>
          </a:prstGeom>
          <a:solidFill>
            <a:schemeClr val="bg1"/>
          </a:solidFill>
        </p:spPr>
        <p:txBody>
          <a:bodyPr wrap="square" rtlCol="0">
            <a:spAutoFit/>
          </a:bodyPr>
          <a:lstStyle/>
          <a:p>
            <a:r>
              <a:rPr lang="en-US" sz="1200" b="1" dirty="0">
                <a:solidFill>
                  <a:schemeClr val="tx2">
                    <a:lumMod val="75000"/>
                  </a:schemeClr>
                </a:solidFill>
              </a:rPr>
              <a:t>Click on row to highlight. View/edit already created Data Collections </a:t>
            </a:r>
          </a:p>
        </p:txBody>
      </p:sp>
      <p:sp>
        <p:nvSpPr>
          <p:cNvPr id="13" name="Rectangle 12">
            <a:extLst>
              <a:ext uri="{FF2B5EF4-FFF2-40B4-BE49-F238E27FC236}">
                <a16:creationId xmlns:a16="http://schemas.microsoft.com/office/drawing/2014/main" id="{C62D4A41-E5F7-CB7A-FA0F-BFC5B654D5DF}"/>
              </a:ext>
            </a:extLst>
          </p:cNvPr>
          <p:cNvSpPr/>
          <p:nvPr/>
        </p:nvSpPr>
        <p:spPr>
          <a:xfrm>
            <a:off x="7045465" y="2495296"/>
            <a:ext cx="697832" cy="26286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81EA7FD-24C1-94A2-91D2-198F1F22474E}"/>
              </a:ext>
            </a:extLst>
          </p:cNvPr>
          <p:cNvSpPr/>
          <p:nvPr/>
        </p:nvSpPr>
        <p:spPr>
          <a:xfrm>
            <a:off x="7743297" y="5537687"/>
            <a:ext cx="3224463" cy="36857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254762F-BC14-5CA9-4BAB-02FB6E8F99A7}"/>
              </a:ext>
            </a:extLst>
          </p:cNvPr>
          <p:cNvSpPr/>
          <p:nvPr/>
        </p:nvSpPr>
        <p:spPr>
          <a:xfrm>
            <a:off x="1147948" y="2467826"/>
            <a:ext cx="1319817" cy="317809"/>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7963855E-5436-9991-7B4D-F0380DC64C9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
        <p:nvSpPr>
          <p:cNvPr id="3" name="Rectangle 2">
            <a:extLst>
              <a:ext uri="{FF2B5EF4-FFF2-40B4-BE49-F238E27FC236}">
                <a16:creationId xmlns:a16="http://schemas.microsoft.com/office/drawing/2014/main" id="{D9506945-5852-3B68-3633-CB57449F9DD2}"/>
              </a:ext>
            </a:extLst>
          </p:cNvPr>
          <p:cNvSpPr/>
          <p:nvPr/>
        </p:nvSpPr>
        <p:spPr>
          <a:xfrm>
            <a:off x="7847045" y="2649894"/>
            <a:ext cx="382555" cy="139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340663"/>
      </p:ext>
    </p:extLst>
  </p:cSld>
  <p:clrMapOvr>
    <a:masterClrMapping/>
  </p:clrMapOvr>
  <mc:AlternateContent xmlns:mc="http://schemas.openxmlformats.org/markup-compatibility/2006" xmlns:p14="http://schemas.microsoft.com/office/powerpoint/2010/main">
    <mc:Choice Requires="p14">
      <p:transition spd="slow" p14:dur="2000" advTm="30704"/>
    </mc:Choice>
    <mc:Fallback xmlns="">
      <p:transition spd="slow" advTm="30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085B1E-1CB4-9BEA-9268-6D8D43B78130}"/>
              </a:ext>
            </a:extLst>
          </p:cNvPr>
          <p:cNvSpPr>
            <a:spLocks noGrp="1"/>
          </p:cNvSpPr>
          <p:nvPr>
            <p:ph type="sldNum" sz="quarter" idx="12"/>
          </p:nvPr>
        </p:nvSpPr>
        <p:spPr/>
        <p:txBody>
          <a:bodyPr/>
          <a:lstStyle/>
          <a:p>
            <a:fld id="{B0C3E88A-0163-48A4-9F34-7D71CA4062C9}" type="slidenum">
              <a:rPr lang="en-US" smtClean="0"/>
              <a:pPr/>
              <a:t>7</a:t>
            </a:fld>
            <a:endParaRPr lang="en-US" dirty="0"/>
          </a:p>
        </p:txBody>
      </p:sp>
      <p:sp>
        <p:nvSpPr>
          <p:cNvPr id="5" name="TextBox 4">
            <a:extLst>
              <a:ext uri="{FF2B5EF4-FFF2-40B4-BE49-F238E27FC236}">
                <a16:creationId xmlns:a16="http://schemas.microsoft.com/office/drawing/2014/main" id="{215368CF-04E6-F1EE-E332-E828C4446BE5}"/>
              </a:ext>
            </a:extLst>
          </p:cNvPr>
          <p:cNvSpPr txBox="1"/>
          <p:nvPr/>
        </p:nvSpPr>
        <p:spPr>
          <a:xfrm>
            <a:off x="821150" y="50721"/>
            <a:ext cx="5968565" cy="369332"/>
          </a:xfrm>
          <a:prstGeom prst="rect">
            <a:avLst/>
          </a:prstGeom>
          <a:noFill/>
        </p:spPr>
        <p:txBody>
          <a:bodyPr wrap="square">
            <a:spAutoFit/>
          </a:bodyPr>
          <a:lstStyle/>
          <a:p>
            <a:r>
              <a:rPr lang="en-US" b="1" dirty="0">
                <a:solidFill>
                  <a:srgbClr val="183D5E"/>
                </a:solidFill>
              </a:rPr>
              <a:t>Data Collection Step 1. Definition</a:t>
            </a:r>
          </a:p>
        </p:txBody>
      </p:sp>
      <p:graphicFrame>
        <p:nvGraphicFramePr>
          <p:cNvPr id="2" name="Diagram 1">
            <a:extLst>
              <a:ext uri="{FF2B5EF4-FFF2-40B4-BE49-F238E27FC236}">
                <a16:creationId xmlns:a16="http://schemas.microsoft.com/office/drawing/2014/main" id="{5E9980DB-B4C3-A53A-3021-66F549EF17F1}"/>
              </a:ext>
            </a:extLst>
          </p:cNvPr>
          <p:cNvGraphicFramePr/>
          <p:nvPr>
            <p:extLst>
              <p:ext uri="{D42A27DB-BD31-4B8C-83A1-F6EECF244321}">
                <p14:modId xmlns:p14="http://schemas.microsoft.com/office/powerpoint/2010/main" val="1168973885"/>
              </p:ext>
            </p:extLst>
          </p:nvPr>
        </p:nvGraphicFramePr>
        <p:xfrm>
          <a:off x="1595195" y="762000"/>
          <a:ext cx="9504605" cy="6178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a:extLst>
              <a:ext uri="{FF2B5EF4-FFF2-40B4-BE49-F238E27FC236}">
                <a16:creationId xmlns:a16="http://schemas.microsoft.com/office/drawing/2014/main" id="{2802A6E3-F0E4-163C-B71D-DA45AC4F1BB7}"/>
              </a:ext>
            </a:extLst>
          </p:cNvPr>
          <p:cNvPicPr>
            <a:picLocks noChangeAspect="1"/>
          </p:cNvPicPr>
          <p:nvPr/>
        </p:nvPicPr>
        <p:blipFill>
          <a:blip r:embed="rId10"/>
          <a:stretch>
            <a:fillRect/>
          </a:stretch>
        </p:blipFill>
        <p:spPr>
          <a:xfrm>
            <a:off x="1343697" y="1576749"/>
            <a:ext cx="9504605" cy="4244874"/>
          </a:xfrm>
          <a:prstGeom prst="rect">
            <a:avLst/>
          </a:prstGeom>
          <a:ln>
            <a:solidFill>
              <a:schemeClr val="tx1"/>
            </a:solidFill>
          </a:ln>
        </p:spPr>
      </p:pic>
      <p:sp>
        <p:nvSpPr>
          <p:cNvPr id="11" name="Rectangle: Rounded Corners 10">
            <a:extLst>
              <a:ext uri="{FF2B5EF4-FFF2-40B4-BE49-F238E27FC236}">
                <a16:creationId xmlns:a16="http://schemas.microsoft.com/office/drawing/2014/main" id="{EEB0A4A4-0EE3-C557-30C4-41EE608F69B5}"/>
              </a:ext>
            </a:extLst>
          </p:cNvPr>
          <p:cNvSpPr/>
          <p:nvPr/>
        </p:nvSpPr>
        <p:spPr>
          <a:xfrm>
            <a:off x="7177395" y="2813157"/>
            <a:ext cx="3415862" cy="420413"/>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96E3DC7-32A3-0BA4-0144-14324B939BCA}"/>
              </a:ext>
            </a:extLst>
          </p:cNvPr>
          <p:cNvSpPr/>
          <p:nvPr/>
        </p:nvSpPr>
        <p:spPr>
          <a:xfrm>
            <a:off x="4093856" y="3079526"/>
            <a:ext cx="1841500" cy="308088"/>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2DF0E27D-94D4-5C20-B4A9-A4D1FB9EC75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4340139"/>
      </p:ext>
    </p:extLst>
  </p:cSld>
  <p:clrMapOvr>
    <a:masterClrMapping/>
  </p:clrMapOvr>
  <mc:AlternateContent xmlns:mc="http://schemas.openxmlformats.org/markup-compatibility/2006" xmlns:p14="http://schemas.microsoft.com/office/powerpoint/2010/main">
    <mc:Choice Requires="p14">
      <p:transition spd="slow" p14:dur="2000" advTm="25367"/>
    </mc:Choice>
    <mc:Fallback xmlns="">
      <p:transition spd="slow" advTm="2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C486DA-1D40-CD55-C151-2891969409D2}"/>
              </a:ext>
            </a:extLst>
          </p:cNvPr>
          <p:cNvSpPr>
            <a:spLocks noGrp="1"/>
          </p:cNvSpPr>
          <p:nvPr>
            <p:ph type="sldNum" sz="quarter" idx="12"/>
          </p:nvPr>
        </p:nvSpPr>
        <p:spPr/>
        <p:txBody>
          <a:bodyPr/>
          <a:lstStyle/>
          <a:p>
            <a:fld id="{891AD2F2-AD7A-4868-AE1B-B0038D16F3B0}" type="slidenum">
              <a:rPr lang="en-US" smtClean="0"/>
              <a:pPr/>
              <a:t>8</a:t>
            </a:fld>
            <a:endParaRPr lang="en-US" dirty="0"/>
          </a:p>
        </p:txBody>
      </p:sp>
      <p:sp>
        <p:nvSpPr>
          <p:cNvPr id="6" name="TextBox 5">
            <a:extLst>
              <a:ext uri="{FF2B5EF4-FFF2-40B4-BE49-F238E27FC236}">
                <a16:creationId xmlns:a16="http://schemas.microsoft.com/office/drawing/2014/main" id="{CC96AE18-83EB-5DDF-D579-AB7718E2D384}"/>
              </a:ext>
            </a:extLst>
          </p:cNvPr>
          <p:cNvSpPr txBox="1"/>
          <p:nvPr/>
        </p:nvSpPr>
        <p:spPr>
          <a:xfrm>
            <a:off x="1023608" y="161146"/>
            <a:ext cx="6096000" cy="369332"/>
          </a:xfrm>
          <a:prstGeom prst="rect">
            <a:avLst/>
          </a:prstGeom>
          <a:noFill/>
        </p:spPr>
        <p:txBody>
          <a:bodyPr wrap="square">
            <a:spAutoFit/>
          </a:bodyPr>
          <a:lstStyle/>
          <a:p>
            <a:r>
              <a:rPr lang="en-US" b="1" dirty="0">
                <a:solidFill>
                  <a:srgbClr val="183D5E"/>
                </a:solidFill>
              </a:rPr>
              <a:t>Data Collection Step 2: Add Member Data</a:t>
            </a:r>
            <a:endParaRPr lang="en-US" dirty="0"/>
          </a:p>
        </p:txBody>
      </p:sp>
      <p:graphicFrame>
        <p:nvGraphicFramePr>
          <p:cNvPr id="10" name="Diagram 9">
            <a:extLst>
              <a:ext uri="{FF2B5EF4-FFF2-40B4-BE49-F238E27FC236}">
                <a16:creationId xmlns:a16="http://schemas.microsoft.com/office/drawing/2014/main" id="{2679ABEE-C55F-8C1C-AE91-3BB1531277A3}"/>
              </a:ext>
            </a:extLst>
          </p:cNvPr>
          <p:cNvGraphicFramePr/>
          <p:nvPr>
            <p:extLst>
              <p:ext uri="{D42A27DB-BD31-4B8C-83A1-F6EECF244321}">
                <p14:modId xmlns:p14="http://schemas.microsoft.com/office/powerpoint/2010/main" val="291784270"/>
              </p:ext>
            </p:extLst>
          </p:nvPr>
        </p:nvGraphicFramePr>
        <p:xfrm>
          <a:off x="3128603" y="738130"/>
          <a:ext cx="5934794" cy="6745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Snagit_SNG83B">
            <a:extLst>
              <a:ext uri="{FF2B5EF4-FFF2-40B4-BE49-F238E27FC236}">
                <a16:creationId xmlns:a16="http://schemas.microsoft.com/office/drawing/2014/main" id="{E7C12453-AB2D-9AC9-5968-10D7239C2B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2801" y="1620292"/>
            <a:ext cx="8966398" cy="4264806"/>
          </a:xfrm>
          <a:prstGeom prst="rect">
            <a:avLst/>
          </a:prstGeom>
          <a:ln>
            <a:solidFill>
              <a:schemeClr val="tx1"/>
            </a:solidFill>
          </a:ln>
        </p:spPr>
      </p:pic>
      <p:sp>
        <p:nvSpPr>
          <p:cNvPr id="9" name="Rectangle: Rounded Corners 8">
            <a:extLst>
              <a:ext uri="{FF2B5EF4-FFF2-40B4-BE49-F238E27FC236}">
                <a16:creationId xmlns:a16="http://schemas.microsoft.com/office/drawing/2014/main" id="{5170CDE2-D955-3237-E344-6BEBDFC108E0}"/>
              </a:ext>
            </a:extLst>
          </p:cNvPr>
          <p:cNvSpPr/>
          <p:nvPr/>
        </p:nvSpPr>
        <p:spPr>
          <a:xfrm>
            <a:off x="2463604" y="3510455"/>
            <a:ext cx="891823" cy="28367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78246850-90B9-9BFA-0927-2AE9F6C3F0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9111463"/>
      </p:ext>
    </p:extLst>
  </p:cSld>
  <p:clrMapOvr>
    <a:masterClrMapping/>
  </p:clrMapOvr>
  <mc:AlternateContent xmlns:mc="http://schemas.openxmlformats.org/markup-compatibility/2006" xmlns:p14="http://schemas.microsoft.com/office/powerpoint/2010/main">
    <mc:Choice Requires="p14">
      <p:transition spd="slow" p14:dur="2000" advTm="11690"/>
    </mc:Choice>
    <mc:Fallback xmlns="">
      <p:transition spd="slow" advTm="1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0657E9-7E2B-0B5D-7450-EA6C64C5A78F}"/>
              </a:ext>
            </a:extLst>
          </p:cNvPr>
          <p:cNvSpPr>
            <a:spLocks noGrp="1"/>
          </p:cNvSpPr>
          <p:nvPr>
            <p:ph type="sldNum" sz="quarter" idx="12"/>
          </p:nvPr>
        </p:nvSpPr>
        <p:spPr/>
        <p:txBody>
          <a:bodyPr/>
          <a:lstStyle/>
          <a:p>
            <a:fld id="{B0C3E88A-0163-48A4-9F34-7D71CA4062C9}" type="slidenum">
              <a:rPr lang="en-US" smtClean="0"/>
              <a:pPr/>
              <a:t>9</a:t>
            </a:fld>
            <a:endParaRPr lang="en-US" dirty="0"/>
          </a:p>
        </p:txBody>
      </p:sp>
      <p:sp>
        <p:nvSpPr>
          <p:cNvPr id="8" name="TextBox 7">
            <a:extLst>
              <a:ext uri="{FF2B5EF4-FFF2-40B4-BE49-F238E27FC236}">
                <a16:creationId xmlns:a16="http://schemas.microsoft.com/office/drawing/2014/main" id="{B7ECAD76-A33B-3C96-67ED-8A0CE575EF30}"/>
              </a:ext>
            </a:extLst>
          </p:cNvPr>
          <p:cNvSpPr txBox="1"/>
          <p:nvPr/>
        </p:nvSpPr>
        <p:spPr>
          <a:xfrm>
            <a:off x="745436" y="193885"/>
            <a:ext cx="7017026" cy="369332"/>
          </a:xfrm>
          <a:prstGeom prst="rect">
            <a:avLst/>
          </a:prstGeom>
          <a:noFill/>
        </p:spPr>
        <p:txBody>
          <a:bodyPr wrap="square">
            <a:spAutoFit/>
          </a:bodyPr>
          <a:lstStyle/>
          <a:p>
            <a:r>
              <a:rPr lang="en-US" b="1" dirty="0">
                <a:solidFill>
                  <a:srgbClr val="183D5E"/>
                </a:solidFill>
              </a:rPr>
              <a:t>Data Collection Step 2: Add Member Data</a:t>
            </a:r>
          </a:p>
        </p:txBody>
      </p:sp>
      <p:graphicFrame>
        <p:nvGraphicFramePr>
          <p:cNvPr id="3" name="Diagram 2">
            <a:extLst>
              <a:ext uri="{FF2B5EF4-FFF2-40B4-BE49-F238E27FC236}">
                <a16:creationId xmlns:a16="http://schemas.microsoft.com/office/drawing/2014/main" id="{17044C76-3791-ADA7-B02A-BF6485D2D9ED}"/>
              </a:ext>
            </a:extLst>
          </p:cNvPr>
          <p:cNvGraphicFramePr/>
          <p:nvPr>
            <p:extLst>
              <p:ext uri="{D42A27DB-BD31-4B8C-83A1-F6EECF244321}">
                <p14:modId xmlns:p14="http://schemas.microsoft.com/office/powerpoint/2010/main" val="242387278"/>
              </p:ext>
            </p:extLst>
          </p:nvPr>
        </p:nvGraphicFramePr>
        <p:xfrm>
          <a:off x="1810438" y="660233"/>
          <a:ext cx="8571124" cy="3077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Diagram 4">
            <a:extLst>
              <a:ext uri="{FF2B5EF4-FFF2-40B4-BE49-F238E27FC236}">
                <a16:creationId xmlns:a16="http://schemas.microsoft.com/office/drawing/2014/main" id="{84A028DF-6A40-F917-E4A3-F37A7761D1B1}"/>
              </a:ext>
            </a:extLst>
          </p:cNvPr>
          <p:cNvGraphicFramePr/>
          <p:nvPr>
            <p:extLst>
              <p:ext uri="{D42A27DB-BD31-4B8C-83A1-F6EECF244321}">
                <p14:modId xmlns:p14="http://schemas.microsoft.com/office/powerpoint/2010/main" val="2829611623"/>
              </p:ext>
            </p:extLst>
          </p:nvPr>
        </p:nvGraphicFramePr>
        <p:xfrm>
          <a:off x="1810438" y="1073787"/>
          <a:ext cx="8571124" cy="64633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 name="Audio 1">
            <a:hlinkClick r:id="" action="ppaction://media"/>
            <a:extLst>
              <a:ext uri="{FF2B5EF4-FFF2-40B4-BE49-F238E27FC236}">
                <a16:creationId xmlns:a16="http://schemas.microsoft.com/office/drawing/2014/main" id="{50F8872D-75DA-307C-48F9-A59139E33FD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pic>
        <p:nvPicPr>
          <p:cNvPr id="7" name="Picture 6">
            <a:extLst>
              <a:ext uri="{FF2B5EF4-FFF2-40B4-BE49-F238E27FC236}">
                <a16:creationId xmlns:a16="http://schemas.microsoft.com/office/drawing/2014/main" id="{C569F75A-A33A-34BD-4ADD-393C99680FC8}"/>
              </a:ext>
            </a:extLst>
          </p:cNvPr>
          <p:cNvPicPr>
            <a:picLocks noChangeAspect="1"/>
          </p:cNvPicPr>
          <p:nvPr/>
        </p:nvPicPr>
        <p:blipFill>
          <a:blip r:embed="rId16"/>
          <a:stretch>
            <a:fillRect/>
          </a:stretch>
        </p:blipFill>
        <p:spPr>
          <a:xfrm>
            <a:off x="2231457" y="1778163"/>
            <a:ext cx="7470808" cy="4173551"/>
          </a:xfrm>
          <a:prstGeom prst="rect">
            <a:avLst/>
          </a:prstGeom>
        </p:spPr>
      </p:pic>
    </p:spTree>
    <p:extLst>
      <p:ext uri="{BB962C8B-B14F-4D97-AF65-F5344CB8AC3E}">
        <p14:creationId xmlns:p14="http://schemas.microsoft.com/office/powerpoint/2010/main" val="2436091294"/>
      </p:ext>
    </p:extLst>
  </p:cSld>
  <p:clrMapOvr>
    <a:masterClrMapping/>
  </p:clrMapOvr>
  <mc:AlternateContent xmlns:mc="http://schemas.openxmlformats.org/markup-compatibility/2006" xmlns:p14="http://schemas.microsoft.com/office/powerpoint/2010/main">
    <mc:Choice Requires="p14">
      <p:transition spd="slow" p14:dur="2000" advTm="23942"/>
    </mc:Choice>
    <mc:Fallback xmlns="">
      <p:transition spd="slow" advTm="23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36581</TotalTime>
  <Words>1259</Words>
  <Application>Microsoft Office PowerPoint</Application>
  <PresentationFormat>Widescreen</PresentationFormat>
  <Paragraphs>99</Paragraphs>
  <Slides>13</Slides>
  <Notes>13</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Courier New</vt:lpstr>
      <vt:lpstr>Times New Roman</vt:lpstr>
      <vt:lpstr>Verdana</vt:lpstr>
      <vt:lpstr>Wingdings</vt:lpstr>
      <vt:lpstr>Office Theme</vt:lpstr>
      <vt:lpstr> Pensioner Return to Work  Data Collection Add Record Manual Entry   </vt:lpstr>
      <vt:lpstr>Agenda</vt:lpstr>
      <vt:lpstr>Data Collection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Kyle Schutz</cp:lastModifiedBy>
  <cp:revision>740</cp:revision>
  <cp:lastPrinted>2020-01-15T20:53:00Z</cp:lastPrinted>
  <dcterms:created xsi:type="dcterms:W3CDTF">2019-12-12T19:52:55Z</dcterms:created>
  <dcterms:modified xsi:type="dcterms:W3CDTF">2023-03-08T15:03:12Z</dcterms:modified>
</cp:coreProperties>
</file>